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62" r:id="rId3"/>
    <p:sldId id="291" r:id="rId4"/>
    <p:sldId id="292" r:id="rId5"/>
    <p:sldId id="293" r:id="rId6"/>
    <p:sldId id="294" r:id="rId7"/>
    <p:sldId id="295" r:id="rId8"/>
    <p:sldId id="296" r:id="rId9"/>
    <p:sldId id="257" r:id="rId10"/>
    <p:sldId id="273" r:id="rId11"/>
    <p:sldId id="274" r:id="rId12"/>
    <p:sldId id="297" r:id="rId13"/>
    <p:sldId id="298" r:id="rId14"/>
    <p:sldId id="277" r:id="rId15"/>
    <p:sldId id="278" r:id="rId16"/>
    <p:sldId id="283" r:id="rId17"/>
    <p:sldId id="279" r:id="rId18"/>
    <p:sldId id="280" r:id="rId19"/>
    <p:sldId id="281" r:id="rId20"/>
    <p:sldId id="282" r:id="rId21"/>
    <p:sldId id="284" r:id="rId22"/>
    <p:sldId id="285" r:id="rId23"/>
    <p:sldId id="287" r:id="rId24"/>
    <p:sldId id="299" r:id="rId25"/>
    <p:sldId id="300" r:id="rId26"/>
    <p:sldId id="301" r:id="rId27"/>
    <p:sldId id="302" r:id="rId28"/>
    <p:sldId id="303" r:id="rId29"/>
    <p:sldId id="305" r:id="rId30"/>
    <p:sldId id="304" r:id="rId3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2619" autoAdjust="0"/>
  </p:normalViewPr>
  <p:slideViewPr>
    <p:cSldViewPr snapToGrid="0">
      <p:cViewPr varScale="1">
        <p:scale>
          <a:sx n="96" d="100"/>
          <a:sy n="96" d="100"/>
        </p:scale>
        <p:origin x="3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856C-95D9-48E4-8491-CB4E62BA07BE}" type="datetimeFigureOut">
              <a:rPr lang="uk-UA" smtClean="0"/>
              <a:t>21.03.2026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E6AA-CD5E-4CBE-B8A4-EE740AE63B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3079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856C-95D9-48E4-8491-CB4E62BA07BE}" type="datetimeFigureOut">
              <a:rPr lang="uk-UA" smtClean="0"/>
              <a:t>21.03.2026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E6AA-CD5E-4CBE-B8A4-EE740AE63B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147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856C-95D9-48E4-8491-CB4E62BA07BE}" type="datetimeFigureOut">
              <a:rPr lang="uk-UA" smtClean="0"/>
              <a:t>21.03.2026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E6AA-CD5E-4CBE-B8A4-EE740AE63B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03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856C-95D9-48E4-8491-CB4E62BA07BE}" type="datetimeFigureOut">
              <a:rPr lang="uk-UA" smtClean="0"/>
              <a:t>21.03.2026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E6AA-CD5E-4CBE-B8A4-EE740AE63B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067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856C-95D9-48E4-8491-CB4E62BA07BE}" type="datetimeFigureOut">
              <a:rPr lang="uk-UA" smtClean="0"/>
              <a:t>21.03.2026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E6AA-CD5E-4CBE-B8A4-EE740AE63B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520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856C-95D9-48E4-8491-CB4E62BA07BE}" type="datetimeFigureOut">
              <a:rPr lang="uk-UA" smtClean="0"/>
              <a:t>21.03.2026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E6AA-CD5E-4CBE-B8A4-EE740AE63B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137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856C-95D9-48E4-8491-CB4E62BA07BE}" type="datetimeFigureOut">
              <a:rPr lang="uk-UA" smtClean="0"/>
              <a:t>21.03.2026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E6AA-CD5E-4CBE-B8A4-EE740AE63B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4786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856C-95D9-48E4-8491-CB4E62BA07BE}" type="datetimeFigureOut">
              <a:rPr lang="uk-UA" smtClean="0"/>
              <a:t>21.03.2026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E6AA-CD5E-4CBE-B8A4-EE740AE63B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062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856C-95D9-48E4-8491-CB4E62BA07BE}" type="datetimeFigureOut">
              <a:rPr lang="uk-UA" smtClean="0"/>
              <a:t>21.03.2026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E6AA-CD5E-4CBE-B8A4-EE740AE63B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172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856C-95D9-48E4-8491-CB4E62BA07BE}" type="datetimeFigureOut">
              <a:rPr lang="uk-UA" smtClean="0"/>
              <a:t>21.03.2026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E6AA-CD5E-4CBE-B8A4-EE740AE63B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721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856C-95D9-48E4-8491-CB4E62BA07BE}" type="datetimeFigureOut">
              <a:rPr lang="uk-UA" smtClean="0"/>
              <a:t>21.03.2026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E6AA-CD5E-4CBE-B8A4-EE740AE63B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80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856C-95D9-48E4-8491-CB4E62BA07BE}" type="datetimeFigureOut">
              <a:rPr lang="uk-UA" smtClean="0"/>
              <a:t>21.03.2026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1E6AA-CD5E-4CBE-B8A4-EE740AE63B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14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ru.freepik.com/premium-ai-image/eco-green-background-copy-space_266712501.htm#fromView=keyword&amp;page=3&amp;position=28&amp;uuid=b67c4ae5-3d60-460f-b812-d5cc847ebd82&amp;query=%D0%A4%D0%BE%D0%BD+%D0%BF%D1%80%D0%B5%D0%B7%D0%B5%D0%BD%D1%82%D0%B0%D1%86%D0%B8%D0%B8+%D1%8D%D0%BA%D0%BE%D0%BB%D0%BE%D0%B3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ru.freepik.com/premium-ai-image/eco-green-background-copy-space_266712501.htm#fromView=keyword&amp;page=3&amp;position=28&amp;uuid=b67c4ae5-3d60-460f-b812-d5cc847ebd82&amp;query=%D0%A4%D0%BE%D0%BD+%D0%BF%D1%80%D0%B5%D0%B7%D0%B5%D0%BD%D1%82%D0%B0%D1%86%D0%B8%D0%B8+%D1%8D%D0%BA%D0%BE%D0%BB%D0%BE%D0%B3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hyperlink" Target="https://ru.freepik.com/premium-ai-image/eco-green-background-copy-space_266712501.htm#fromView=keyword&amp;page=3&amp;position=28&amp;uuid=b67c4ae5-3d60-460f-b812-d5cc847ebd82&amp;query=%D0%A4%D0%BE%D0%BD+%D0%BF%D1%80%D0%B5%D0%B7%D0%B5%D0%BD%D1%82%D0%B0%D1%86%D0%B8%D0%B8+%D1%8D%D0%BA%D0%BE%D0%BB%D0%BE%D0%B3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591"/>
          </a:xfrm>
        </p:spPr>
      </p:pic>
      <p:sp>
        <p:nvSpPr>
          <p:cNvPr id="5" name="TextBox 4"/>
          <p:cNvSpPr txBox="1"/>
          <p:nvPr/>
        </p:nvSpPr>
        <p:spPr>
          <a:xfrm>
            <a:off x="3221559" y="1828800"/>
            <a:ext cx="5748882" cy="2035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  <a:endParaRPr lang="uk-UA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екологічного виховання.</a:t>
            </a:r>
            <a:endParaRPr lang="uk-UA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«Пори року».</a:t>
            </a:r>
            <a:endParaRPr lang="uk-UA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11334" y="4629035"/>
            <a:ext cx="4871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Дзярук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Н.О. вихователь ЗДО№39 «Журавлик» група «Оленка».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075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>
              <a:hlinkClick r:id="rId2"/>
            </a:endParaRP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345" y="42403"/>
            <a:ext cx="8311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Колективна аплікація: «Збір врожаю»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5" y="690474"/>
            <a:ext cx="3720312" cy="49398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16" y="1137739"/>
            <a:ext cx="3768507" cy="50038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528" y="1628399"/>
            <a:ext cx="3699846" cy="500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59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>
              <a:hlinkClick r:id="rId2"/>
            </a:endParaRP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0638" y="42403"/>
            <a:ext cx="376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Праця в природі.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9" y="1649498"/>
            <a:ext cx="3483796" cy="4625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38" y="1056748"/>
            <a:ext cx="3666870" cy="48688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80" y="1589924"/>
            <a:ext cx="3616647" cy="470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67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42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27303" y="132042"/>
            <a:ext cx="5701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Праця в куточку природи.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0" y="359220"/>
            <a:ext cx="2796988" cy="3262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8" y="3711763"/>
            <a:ext cx="3155576" cy="31555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06" y="879431"/>
            <a:ext cx="3662917" cy="24910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43" y="3506220"/>
            <a:ext cx="3355038" cy="33550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830" y="305254"/>
            <a:ext cx="3102235" cy="32317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576" y="3581974"/>
            <a:ext cx="3200261" cy="32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37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24347" y="263763"/>
            <a:ext cx="9871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Заняття: «Водичко, водичко, умий моє личко»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0" y="944398"/>
            <a:ext cx="2805898" cy="37411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35" y="1384016"/>
            <a:ext cx="2822762" cy="37636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875" y="1748958"/>
            <a:ext cx="2865134" cy="38201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472" y="2501993"/>
            <a:ext cx="2865133" cy="382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05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694711" y="71724"/>
            <a:ext cx="9473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з природи: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«Як живеться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птахам?»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0" y="789779"/>
            <a:ext cx="2855971" cy="3792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64" y="2887894"/>
            <a:ext cx="2886990" cy="38333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24" y="2793528"/>
            <a:ext cx="2958059" cy="3927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786" y="737933"/>
            <a:ext cx="2909988" cy="38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13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083846" y="71724"/>
            <a:ext cx="555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Малювання: «Горобчик».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68" y="670497"/>
            <a:ext cx="2850909" cy="3785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1" y="670497"/>
            <a:ext cx="2968659" cy="3863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44" y="2973148"/>
            <a:ext cx="2850523" cy="37849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78" y="2973149"/>
            <a:ext cx="2850522" cy="37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87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083846" y="71724"/>
            <a:ext cx="5956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 за птахами.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67" y="1699301"/>
            <a:ext cx="2894112" cy="38588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28" y="1671542"/>
            <a:ext cx="2927077" cy="3886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5" y="3636636"/>
            <a:ext cx="2363040" cy="31376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89" y="3577753"/>
            <a:ext cx="2407387" cy="31965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242" y="183425"/>
            <a:ext cx="2461834" cy="32688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3" y="195283"/>
            <a:ext cx="2452904" cy="325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99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083846" y="71724"/>
            <a:ext cx="6910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Малювання: «Зайчикові сліди».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23840" y="250309"/>
            <a:ext cx="3092825" cy="4123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140" y="1393306"/>
            <a:ext cx="2935348" cy="39137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583" y="1429166"/>
            <a:ext cx="2935348" cy="39137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00" y="3200914"/>
            <a:ext cx="2620356" cy="34938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91" y="3200913"/>
            <a:ext cx="2620355" cy="349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7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115660" y="71724"/>
            <a:ext cx="8438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 в природі: «Чиї сліди?»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91" y="789779"/>
            <a:ext cx="2833478" cy="37622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4" y="2670927"/>
            <a:ext cx="2755049" cy="36581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75" y="2670927"/>
            <a:ext cx="2862928" cy="36581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31" y="762899"/>
            <a:ext cx="2835648" cy="37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6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81827" y="71724"/>
            <a:ext cx="7151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Малювання на снігу: «Сніговик»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2" y="1363511"/>
            <a:ext cx="2751044" cy="3668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87" y="2446290"/>
            <a:ext cx="2768974" cy="3691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38" y="1453159"/>
            <a:ext cx="2751044" cy="36680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88" y="2428361"/>
            <a:ext cx="2755188" cy="36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25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233082" y="253836"/>
            <a:ext cx="11725835" cy="635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Паспорт </a:t>
            </a:r>
            <a:r>
              <a:rPr lang="uk-UA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«Пори року».</a:t>
            </a:r>
            <a:endParaRPr lang="uk-UA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200"/>
              </a:spcAft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Характеристика </a:t>
            </a:r>
            <a:r>
              <a:rPr lang="uk-UA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 algn="just">
              <a:lnSpc>
                <a:spcPct val="107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</a:t>
            </a:r>
            <a:r>
              <a:rPr lang="uk-UA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пізнавальний.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</a:t>
            </a:r>
            <a:r>
              <a:rPr lang="uk-UA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інформаційний, пошуково-дослідний, творчий.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кількістю учасників – колективний (вихователі, діти, </a:t>
            </a:r>
            <a:r>
              <a:rPr lang="uk-UA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муз.керівник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батьки).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тривалістю – довготривалий.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 реалізації – 9 місяців.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База реалізації </a:t>
            </a:r>
            <a:r>
              <a:rPr lang="uk-UA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ЗДО № 39 «Журавлик».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 реалізації </a:t>
            </a:r>
            <a:r>
              <a:rPr lang="uk-UA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01.09.2025 р. – 01.06.2026 р.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Автори </a:t>
            </a:r>
            <a:r>
              <a:rPr lang="uk-UA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вихователі молодшої групи «Оленка».</a:t>
            </a:r>
            <a:endParaRPr lang="uk-UA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36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097734" y="71724"/>
            <a:ext cx="8519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 та експерименти: «Сніг який?»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3857715"/>
            <a:ext cx="2192076" cy="29106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98" y="3875644"/>
            <a:ext cx="2144813" cy="28478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153" y="803309"/>
            <a:ext cx="2183547" cy="28993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54" y="771850"/>
            <a:ext cx="2228009" cy="29583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3" y="753922"/>
            <a:ext cx="2228009" cy="29583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3" y="3845307"/>
            <a:ext cx="2228009" cy="29583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06" y="3863236"/>
            <a:ext cx="2170101" cy="28814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22" y="825084"/>
            <a:ext cx="2201419" cy="292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79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410633" y="71724"/>
            <a:ext cx="3461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Зимові розваги.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0" y="3555342"/>
            <a:ext cx="2308902" cy="3078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029" y="2062765"/>
            <a:ext cx="2687114" cy="35679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972" y="365125"/>
            <a:ext cx="2362124" cy="31364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198" y="3723249"/>
            <a:ext cx="2328898" cy="29619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2" y="280124"/>
            <a:ext cx="2277609" cy="30242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68" y="2087788"/>
            <a:ext cx="2667904" cy="35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73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115686" y="71724"/>
            <a:ext cx="8724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Сюжетно-рольова гра «Лікар Айболить»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71" y="789779"/>
            <a:ext cx="2896309" cy="38457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27" y="2723322"/>
            <a:ext cx="2891788" cy="3839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99" y="789779"/>
            <a:ext cx="2896309" cy="38457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161" y="2723323"/>
            <a:ext cx="2865442" cy="38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77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402555" y="71724"/>
            <a:ext cx="727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Ліплення: «Гостинці для песика» 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7" y="682205"/>
            <a:ext cx="3488440" cy="34884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82" y="682190"/>
            <a:ext cx="3488455" cy="3488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39" y="3419061"/>
            <a:ext cx="3369007" cy="3369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550" y="3409122"/>
            <a:ext cx="3369007" cy="336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75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241713" y="106705"/>
            <a:ext cx="93596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на підвіконні (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висівання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мікрозелені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2" y="1029141"/>
            <a:ext cx="2664309" cy="2664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3" y="3983322"/>
            <a:ext cx="2741081" cy="27410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71" y="1003143"/>
            <a:ext cx="2729753" cy="27297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500" y="3999174"/>
            <a:ext cx="2725230" cy="27252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14" y="1003141"/>
            <a:ext cx="2762025" cy="2762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06" y="4002292"/>
            <a:ext cx="2733318" cy="27333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942" y="4032751"/>
            <a:ext cx="2692843" cy="26928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95" y="987222"/>
            <a:ext cx="2816095" cy="28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17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080348" y="70850"/>
            <a:ext cx="101338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на підвіконні (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вирощування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мікрозелені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8" y="690906"/>
            <a:ext cx="3716452" cy="2872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5" y="3768120"/>
            <a:ext cx="2688001" cy="2993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46" y="726076"/>
            <a:ext cx="2431326" cy="28373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91" y="3739264"/>
            <a:ext cx="2675061" cy="30221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60" y="3721729"/>
            <a:ext cx="3705060" cy="30408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868" y="743661"/>
            <a:ext cx="2360043" cy="28197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862" y="743661"/>
            <a:ext cx="2326790" cy="28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79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997071" y="70850"/>
            <a:ext cx="6704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Малювання: «Вербові котики»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1" y="643120"/>
            <a:ext cx="2876959" cy="35114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59" y="717181"/>
            <a:ext cx="2703294" cy="34373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770" y="3176260"/>
            <a:ext cx="2789580" cy="35650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58" y="717181"/>
            <a:ext cx="2578031" cy="343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49" y="3176260"/>
            <a:ext cx="2673794" cy="35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4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329646" y="70850"/>
            <a:ext cx="97117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Колективна творча робота: «Гілочка </a:t>
            </a:r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сакури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2" y="775952"/>
            <a:ext cx="2470518" cy="3294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79" y="775954"/>
            <a:ext cx="2470516" cy="3294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04" y="740094"/>
            <a:ext cx="2497412" cy="33298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77" y="3364511"/>
            <a:ext cx="2428315" cy="32377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280" y="3364510"/>
            <a:ext cx="2428315" cy="323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40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445314" y="70850"/>
            <a:ext cx="5787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Ліплення: «Весняні квіти»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9" y="717181"/>
            <a:ext cx="3550024" cy="35500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96" y="744373"/>
            <a:ext cx="3522831" cy="35228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91" y="3227287"/>
            <a:ext cx="3421182" cy="34211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22" y="3215229"/>
            <a:ext cx="3433240" cy="343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76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968195" y="70850"/>
            <a:ext cx="8826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Праця в природі: «Висаджування квітів»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2" y="717181"/>
            <a:ext cx="2700320" cy="3600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632" y="1352752"/>
            <a:ext cx="2737215" cy="36496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702" y="2985596"/>
            <a:ext cx="2753458" cy="36712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98" y="2194289"/>
            <a:ext cx="2765912" cy="368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6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555811" y="439192"/>
            <a:ext cx="110803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Актуальність проблеми:</a:t>
            </a:r>
          </a:p>
          <a:p>
            <a:pPr algn="ctr"/>
            <a:endParaRPr lang="uk-UA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Сучасний масштаб екологічних змін становить реальну загрозу для життя людей. Екологічну свідомість як моральну категорію потрібно виховувати у дітей з раннього дитинства. 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екологічного мислення і свідомості формує навики екологічної 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культури,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 у дітей дошкільного віку свідомого ставлення до природи та своєї поведінки в ній, розвитку особистої відповідальності до найближчого довкілля, вміння прогнозувати свою діяльність, аналізуючи її наслідки для природи, буде завжди актуальною.</a:t>
            </a:r>
            <a:endParaRPr lang="uk-UA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27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005692" y="70850"/>
            <a:ext cx="7245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Колективна робота: «Світ комах»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4" y="627158"/>
            <a:ext cx="2979762" cy="2979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30" y="717181"/>
            <a:ext cx="2889738" cy="2889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096" y="717182"/>
            <a:ext cx="2889738" cy="28897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81" y="3741530"/>
            <a:ext cx="2977662" cy="29776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81" y="3746287"/>
            <a:ext cx="2961549" cy="296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54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838200" y="1178650"/>
            <a:ext cx="106724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 </a:t>
            </a:r>
            <a:r>
              <a:rPr lang="uk-UA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uk-UA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Формування екологічної культури дошкільників, доброго ставлення до навколишнього середовища через науково-пізнавальне, практично-діяльне екологічне виховання.</a:t>
            </a:r>
            <a:endParaRPr lang="uk-UA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821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76518" y="143052"/>
            <a:ext cx="116899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 </a:t>
            </a:r>
            <a:r>
              <a:rPr lang="uk-UA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uk-UA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Направити активну діяльність дошкільників на усвідомлене збереження природи; розуміння взаємозв’язків у природі і місце людей в них. Виховувати любов до тваринного і рослинного світу. Формувати навички екологічно грамотної поведінки в природі. Виховувати любов до рідної планети, підводити до розуміння її тендітної краси, формувати дбайливе ставлення, інформувати дошкільників про екологічну ситуацію в світі і  про вплив її на людей. Забезпечити безперервність екологічного виховання в системі ДНЗ – сім’я.</a:t>
            </a:r>
            <a:endParaRPr lang="uk-UA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2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51012" y="956188"/>
            <a:ext cx="11689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Очікувані результати:</a:t>
            </a:r>
          </a:p>
          <a:p>
            <a:endParaRPr lang="uk-UA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 інтересу до тварин і рослин, їх особливостям та найпростішим взаємозв’язкам в природі.</a:t>
            </a:r>
          </a:p>
          <a:p>
            <a:pPr algn="just"/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 емоційної чуйності на красу об’єктів живої природи.</a:t>
            </a:r>
          </a:p>
          <a:p>
            <a:pPr algn="just"/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 дбайливого ставлення до природи. Сформувати розуміння елементарних екологічних знань та поведінки в природі. Уміння експериментувати, аналізувати і робити висновки.</a:t>
            </a:r>
            <a:endParaRPr lang="uk-UA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106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51012" y="956188"/>
            <a:ext cx="11689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реалізації </a:t>
            </a:r>
            <a:r>
              <a:rPr lang="uk-UA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uk-U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підготовчий </a:t>
            </a:r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uk-U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основний етап;</a:t>
            </a:r>
          </a:p>
          <a:p>
            <a:pPr lvl="0"/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заключний етап.</a:t>
            </a:r>
            <a:endParaRPr lang="uk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87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502024" y="382012"/>
            <a:ext cx="1168997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Підсумок </a:t>
            </a:r>
            <a:r>
              <a:rPr lang="uk-UA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endParaRPr lang="uk-UA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Проведення моніторингового дослідження.</a:t>
            </a:r>
          </a:p>
          <a:p>
            <a:pPr lvl="0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Участь у проведенні семінару – конкурсу на кращий екологічний проект з показом презентації.</a:t>
            </a:r>
          </a:p>
          <a:p>
            <a:pPr lvl="0"/>
            <a:endParaRPr lang="uk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2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>
              <a:hlinkClick r:id="rId2"/>
            </a:endParaRP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62481" y="42403"/>
            <a:ext cx="290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 осінь.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13" y="787813"/>
            <a:ext cx="2123515" cy="28313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828" y="365125"/>
            <a:ext cx="3188072" cy="6294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68" y="804293"/>
            <a:ext cx="2302809" cy="27790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68" y="3698911"/>
            <a:ext cx="2302809" cy="29604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3" y="401870"/>
            <a:ext cx="2880276" cy="61692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3754104"/>
            <a:ext cx="2135678" cy="28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066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517</Words>
  <Application>Microsoft Office PowerPoint</Application>
  <PresentationFormat>Широкоэкранный</PresentationFormat>
  <Paragraphs>58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HP</dc:creator>
  <cp:lastModifiedBy>HP</cp:lastModifiedBy>
  <cp:revision>60</cp:revision>
  <dcterms:created xsi:type="dcterms:W3CDTF">2026-03-14T08:47:46Z</dcterms:created>
  <dcterms:modified xsi:type="dcterms:W3CDTF">2026-03-21T11:44:44Z</dcterms:modified>
</cp:coreProperties>
</file>