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8288000" cy="10287000"/>
  <p:notesSz cx="6858000" cy="9144000"/>
  <p:embeddedFontLst>
    <p:embeddedFont>
      <p:font typeface="Calibri" panose="020F0502020204030204" pitchFamily="34" charset="0"/>
      <p:regular r:id="rId26"/>
      <p:bold r:id="rId27"/>
      <p:italic r:id="rId28"/>
      <p:boldItalic r:id="rId29"/>
    </p:embeddedFont>
    <p:embeddedFont>
      <p:font typeface="Lora" pitchFamily="2" charset="-52"/>
      <p:regular r:id="rId30"/>
    </p:embeddedFont>
    <p:embeddedFont>
      <p:font typeface="Lora Bold" charset="-52"/>
      <p:regular r:id="rId31"/>
    </p:embeddedFont>
    <p:embeddedFont>
      <p:font typeface="Lora Bold Italics" panose="020B0604020202020204" charset="-52"/>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754"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jpe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10" Type="http://schemas.openxmlformats.org/officeDocument/2006/relationships/image" Target="../media/image64.jpeg"/><Relationship Id="rId4" Type="http://schemas.openxmlformats.org/officeDocument/2006/relationships/image" Target="../media/image58.jpeg"/><Relationship Id="rId9" Type="http://schemas.openxmlformats.org/officeDocument/2006/relationships/image" Target="../media/image63.png"/></Relationships>
</file>

<file path=ppt/slides/_rels/slide14.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5.png"/><Relationship Id="rId7" Type="http://schemas.openxmlformats.org/officeDocument/2006/relationships/image" Target="../media/image68.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67.jpeg"/><Relationship Id="rId4" Type="http://schemas.openxmlformats.org/officeDocument/2006/relationships/image" Target="../media/image66.jpeg"/></Relationships>
</file>

<file path=ppt/slides/_rels/slide15.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3.png"/><Relationship Id="rId7" Type="http://schemas.openxmlformats.org/officeDocument/2006/relationships/image" Target="../media/image73.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10" Type="http://schemas.openxmlformats.org/officeDocument/2006/relationships/image" Target="../media/image76.jpeg"/><Relationship Id="rId4" Type="http://schemas.openxmlformats.org/officeDocument/2006/relationships/image" Target="../media/image70.jpeg"/><Relationship Id="rId9" Type="http://schemas.openxmlformats.org/officeDocument/2006/relationships/image" Target="../media/image75.jpeg"/></Relationships>
</file>

<file path=ppt/slides/_rels/slide16.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63.png"/><Relationship Id="rId7" Type="http://schemas.openxmlformats.org/officeDocument/2006/relationships/image" Target="../media/image80.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 Id="rId9" Type="http://schemas.openxmlformats.org/officeDocument/2006/relationships/image" Target="../media/image82.jpeg"/></Relationships>
</file>

<file path=ppt/slides/_rels/slide17.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jpeg"/><Relationship Id="rId12"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6.jpeg"/><Relationship Id="rId11" Type="http://schemas.openxmlformats.org/officeDocument/2006/relationships/image" Target="../media/image91.svg"/><Relationship Id="rId5" Type="http://schemas.openxmlformats.org/officeDocument/2006/relationships/image" Target="../media/image85.jpeg"/><Relationship Id="rId10" Type="http://schemas.openxmlformats.org/officeDocument/2006/relationships/image" Target="../media/image90.png"/><Relationship Id="rId4" Type="http://schemas.openxmlformats.org/officeDocument/2006/relationships/image" Target="../media/image84.jpeg"/><Relationship Id="rId9" Type="http://schemas.openxmlformats.org/officeDocument/2006/relationships/image" Target="../media/image89.jpeg"/></Relationships>
</file>

<file path=ppt/slides/_rels/slide18.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2.jpeg"/><Relationship Id="rId7" Type="http://schemas.openxmlformats.org/officeDocument/2006/relationships/image" Target="../media/image9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1.svg"/><Relationship Id="rId5" Type="http://schemas.openxmlformats.org/officeDocument/2006/relationships/image" Target="../media/image90.png"/><Relationship Id="rId10" Type="http://schemas.openxmlformats.org/officeDocument/2006/relationships/image" Target="../media/image97.png"/><Relationship Id="rId4" Type="http://schemas.openxmlformats.org/officeDocument/2006/relationships/image" Target="../media/image93.jpeg"/><Relationship Id="rId9" Type="http://schemas.openxmlformats.org/officeDocument/2006/relationships/image" Target="../media/image96.jpeg"/></Relationships>
</file>

<file path=ppt/slides/_rels/slide19.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1.jpeg"/><Relationship Id="rId5" Type="http://schemas.openxmlformats.org/officeDocument/2006/relationships/image" Target="../media/image100.jpeg"/><Relationship Id="rId10" Type="http://schemas.openxmlformats.org/officeDocument/2006/relationships/image" Target="../media/image105.jpeg"/><Relationship Id="rId4" Type="http://schemas.openxmlformats.org/officeDocument/2006/relationships/image" Target="../media/image99.jpeg"/><Relationship Id="rId9" Type="http://schemas.openxmlformats.org/officeDocument/2006/relationships/image" Target="../media/image104.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106.jpeg"/><Relationship Id="rId7" Type="http://schemas.openxmlformats.org/officeDocument/2006/relationships/image" Target="../media/image10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9.jpeg"/><Relationship Id="rId5" Type="http://schemas.openxmlformats.org/officeDocument/2006/relationships/image" Target="../media/image108.jpeg"/><Relationship Id="rId10" Type="http://schemas.openxmlformats.org/officeDocument/2006/relationships/image" Target="../media/image111.jpeg"/><Relationship Id="rId4" Type="http://schemas.openxmlformats.org/officeDocument/2006/relationships/image" Target="../media/image107.jpeg"/><Relationship Id="rId9" Type="http://schemas.openxmlformats.org/officeDocument/2006/relationships/image" Target="../media/image110.jpeg"/></Relationships>
</file>

<file path=ppt/slides/_rels/slide21.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5.jpeg"/><Relationship Id="rId5" Type="http://schemas.openxmlformats.org/officeDocument/2006/relationships/image" Target="../media/image114.jpeg"/><Relationship Id="rId10" Type="http://schemas.openxmlformats.org/officeDocument/2006/relationships/image" Target="../media/image119.gif"/><Relationship Id="rId4" Type="http://schemas.openxmlformats.org/officeDocument/2006/relationships/image" Target="../media/image113.jpeg"/><Relationship Id="rId9" Type="http://schemas.openxmlformats.org/officeDocument/2006/relationships/image" Target="../media/image118.jpeg"/></Relationships>
</file>

<file path=ppt/slides/_rels/slide22.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20.jpeg"/><Relationship Id="rId7" Type="http://schemas.openxmlformats.org/officeDocument/2006/relationships/image" Target="../media/image124.jpeg"/><Relationship Id="rId12" Type="http://schemas.openxmlformats.org/officeDocument/2006/relationships/image" Target="../media/image1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3.jpeg"/><Relationship Id="rId11" Type="http://schemas.openxmlformats.org/officeDocument/2006/relationships/image" Target="../media/image28.png"/><Relationship Id="rId5" Type="http://schemas.openxmlformats.org/officeDocument/2006/relationships/image" Target="../media/image122.jpeg"/><Relationship Id="rId10" Type="http://schemas.openxmlformats.org/officeDocument/2006/relationships/image" Target="../media/image127.png"/><Relationship Id="rId4" Type="http://schemas.openxmlformats.org/officeDocument/2006/relationships/image" Target="../media/image121.jpeg"/><Relationship Id="rId9" Type="http://schemas.openxmlformats.org/officeDocument/2006/relationships/image" Target="../media/image126.png"/></Relationships>
</file>

<file path=ppt/slides/_rels/slide23.xml.rels><?xml version="1.0" encoding="UTF-8" standalone="yes"?>
<Relationships xmlns="http://schemas.openxmlformats.org/package/2006/relationships"><Relationship Id="rId8" Type="http://schemas.openxmlformats.org/officeDocument/2006/relationships/image" Target="../media/image134.jpeg"/><Relationship Id="rId13" Type="http://schemas.openxmlformats.org/officeDocument/2006/relationships/image" Target="../media/image139.jpeg"/><Relationship Id="rId3" Type="http://schemas.openxmlformats.org/officeDocument/2006/relationships/image" Target="../media/image129.png"/><Relationship Id="rId7" Type="http://schemas.openxmlformats.org/officeDocument/2006/relationships/image" Target="../media/image133.jpeg"/><Relationship Id="rId12" Type="http://schemas.openxmlformats.org/officeDocument/2006/relationships/image" Target="../media/image138.jpeg"/><Relationship Id="rId17" Type="http://schemas.openxmlformats.org/officeDocument/2006/relationships/image" Target="../media/image143.jpeg"/><Relationship Id="rId2" Type="http://schemas.openxmlformats.org/officeDocument/2006/relationships/image" Target="../media/image1.png"/><Relationship Id="rId16" Type="http://schemas.openxmlformats.org/officeDocument/2006/relationships/image" Target="../media/image142.jpeg"/><Relationship Id="rId1" Type="http://schemas.openxmlformats.org/officeDocument/2006/relationships/slideLayout" Target="../slideLayouts/slideLayout7.xml"/><Relationship Id="rId6" Type="http://schemas.openxmlformats.org/officeDocument/2006/relationships/image" Target="../media/image132.jpeg"/><Relationship Id="rId11" Type="http://schemas.openxmlformats.org/officeDocument/2006/relationships/image" Target="../media/image137.jpeg"/><Relationship Id="rId5" Type="http://schemas.openxmlformats.org/officeDocument/2006/relationships/image" Target="../media/image131.jpeg"/><Relationship Id="rId15" Type="http://schemas.openxmlformats.org/officeDocument/2006/relationships/image" Target="../media/image141.jpeg"/><Relationship Id="rId10" Type="http://schemas.openxmlformats.org/officeDocument/2006/relationships/image" Target="../media/image136.jpeg"/><Relationship Id="rId4" Type="http://schemas.openxmlformats.org/officeDocument/2006/relationships/image" Target="../media/image130.jpeg"/><Relationship Id="rId9" Type="http://schemas.openxmlformats.org/officeDocument/2006/relationships/image" Target="../media/image135.jpeg"/><Relationship Id="rId14" Type="http://schemas.openxmlformats.org/officeDocument/2006/relationships/image" Target="../media/image140.jpeg"/></Relationships>
</file>

<file path=ppt/slides/_rels/slide2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45.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 Id="rId9" Type="http://schemas.openxmlformats.org/officeDocument/2006/relationships/image" Target="../media/image29.jpeg"/></Relationships>
</file>

<file path=ppt/slides/_rels/slide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37.svg"/><Relationship Id="rId4" Type="http://schemas.openxmlformats.org/officeDocument/2006/relationships/image" Target="../media/image31.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6555" b="-26555"/>
            </a:stretch>
          </a:blipFill>
        </p:spPr>
      </p:sp>
      <p:sp>
        <p:nvSpPr>
          <p:cNvPr id="3" name="Freeform 3"/>
          <p:cNvSpPr/>
          <p:nvPr/>
        </p:nvSpPr>
        <p:spPr>
          <a:xfrm>
            <a:off x="3121396" y="1625615"/>
            <a:ext cx="12045208" cy="8301156"/>
          </a:xfrm>
          <a:custGeom>
            <a:avLst/>
            <a:gdLst/>
            <a:ahLst/>
            <a:cxnLst/>
            <a:rect l="l" t="t" r="r" b="b"/>
            <a:pathLst>
              <a:path w="12045208" h="8301156">
                <a:moveTo>
                  <a:pt x="0" y="0"/>
                </a:moveTo>
                <a:lnTo>
                  <a:pt x="12045208" y="0"/>
                </a:lnTo>
                <a:lnTo>
                  <a:pt x="12045208" y="8301156"/>
                </a:lnTo>
                <a:lnTo>
                  <a:pt x="0" y="8301156"/>
                </a:lnTo>
                <a:lnTo>
                  <a:pt x="0" y="0"/>
                </a:lnTo>
                <a:close/>
              </a:path>
            </a:pathLst>
          </a:custGeom>
          <a:blipFill>
            <a:blip r:embed="rId3"/>
            <a:stretch>
              <a:fillRect/>
            </a:stretch>
          </a:blipFill>
        </p:spPr>
      </p:sp>
      <p:sp>
        <p:nvSpPr>
          <p:cNvPr id="4" name="Freeform 4"/>
          <p:cNvSpPr/>
          <p:nvPr/>
        </p:nvSpPr>
        <p:spPr>
          <a:xfrm>
            <a:off x="801678" y="5776193"/>
            <a:ext cx="2319718" cy="4114800"/>
          </a:xfrm>
          <a:custGeom>
            <a:avLst/>
            <a:gdLst/>
            <a:ahLst/>
            <a:cxnLst/>
            <a:rect l="l" t="t" r="r" b="b"/>
            <a:pathLst>
              <a:path w="2319718" h="4114800">
                <a:moveTo>
                  <a:pt x="0" y="0"/>
                </a:moveTo>
                <a:lnTo>
                  <a:pt x="2319718" y="0"/>
                </a:lnTo>
                <a:lnTo>
                  <a:pt x="231971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5742364" y="5320486"/>
            <a:ext cx="6803271" cy="939991"/>
          </a:xfrm>
          <a:prstGeom prst="rect">
            <a:avLst/>
          </a:prstGeom>
        </p:spPr>
        <p:txBody>
          <a:bodyPr lIns="0" tIns="0" rIns="0" bIns="0" rtlCol="0" anchor="t">
            <a:spAutoFit/>
          </a:bodyPr>
          <a:lstStyle/>
          <a:p>
            <a:pPr algn="ctr">
              <a:lnSpc>
                <a:spcPts val="7213"/>
              </a:lnSpc>
              <a:spcBef>
                <a:spcPct val="0"/>
              </a:spcBef>
            </a:pPr>
            <a:r>
              <a:rPr lang="en-US" sz="6300" b="1" i="1" spc="-283">
                <a:solidFill>
                  <a:srgbClr val="FFFFFF"/>
                </a:solidFill>
                <a:latin typeface="Lora Bold Italics"/>
                <a:ea typeface="Lora Bold Italics"/>
                <a:cs typeface="Lora Bold Italics"/>
                <a:sym typeface="Lora Bold Italics"/>
              </a:rPr>
              <a:t>У бабусі на подвір'ї </a:t>
            </a:r>
          </a:p>
        </p:txBody>
      </p:sp>
      <p:sp>
        <p:nvSpPr>
          <p:cNvPr id="6" name="TextBox 6"/>
          <p:cNvSpPr txBox="1"/>
          <p:nvPr/>
        </p:nvSpPr>
        <p:spPr>
          <a:xfrm>
            <a:off x="-2069888" y="572992"/>
            <a:ext cx="22427775" cy="939991"/>
          </a:xfrm>
          <a:prstGeom prst="rect">
            <a:avLst/>
          </a:prstGeom>
        </p:spPr>
        <p:txBody>
          <a:bodyPr lIns="0" tIns="0" rIns="0" bIns="0" rtlCol="0" anchor="t">
            <a:spAutoFit/>
          </a:bodyPr>
          <a:lstStyle/>
          <a:p>
            <a:pPr algn="ctr">
              <a:lnSpc>
                <a:spcPts val="7213"/>
              </a:lnSpc>
              <a:spcBef>
                <a:spcPct val="0"/>
              </a:spcBef>
            </a:pPr>
            <a:r>
              <a:rPr lang="en-US" sz="6300" b="1" i="1" spc="-283">
                <a:solidFill>
                  <a:srgbClr val="000000"/>
                </a:solidFill>
                <a:latin typeface="Lora Bold Italics"/>
                <a:ea typeface="Lora Bold Italics"/>
                <a:cs typeface="Lora Bold Italics"/>
                <a:sym typeface="Lora Bold Italics"/>
              </a:rPr>
              <a:t>Освітній проєкт мол.групи " Сонечко"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6555" b="-26555"/>
            </a:stretch>
          </a:blipFill>
        </p:spPr>
      </p:sp>
      <p:sp>
        <p:nvSpPr>
          <p:cNvPr id="3" name="Freeform 3"/>
          <p:cNvSpPr/>
          <p:nvPr/>
        </p:nvSpPr>
        <p:spPr>
          <a:xfrm>
            <a:off x="391847" y="5143500"/>
            <a:ext cx="4227339" cy="4929205"/>
          </a:xfrm>
          <a:custGeom>
            <a:avLst/>
            <a:gdLst/>
            <a:ahLst/>
            <a:cxnLst/>
            <a:rect l="l" t="t" r="r" b="b"/>
            <a:pathLst>
              <a:path w="4227339" h="4929205">
                <a:moveTo>
                  <a:pt x="0" y="0"/>
                </a:moveTo>
                <a:lnTo>
                  <a:pt x="4227339" y="0"/>
                </a:lnTo>
                <a:lnTo>
                  <a:pt x="4227339" y="4929205"/>
                </a:lnTo>
                <a:lnTo>
                  <a:pt x="0" y="4929205"/>
                </a:lnTo>
                <a:lnTo>
                  <a:pt x="0" y="0"/>
                </a:lnTo>
                <a:close/>
              </a:path>
            </a:pathLst>
          </a:custGeom>
          <a:blipFill>
            <a:blip r:embed="rId3"/>
            <a:stretch>
              <a:fillRect t="-31644" b="-51801"/>
            </a:stretch>
          </a:blipFill>
          <a:ln w="38100" cap="sq">
            <a:solidFill>
              <a:srgbClr val="CFC98D"/>
            </a:solidFill>
            <a:prstDash val="solid"/>
            <a:miter/>
          </a:ln>
        </p:spPr>
      </p:sp>
      <p:sp>
        <p:nvSpPr>
          <p:cNvPr id="4" name="Freeform 4"/>
          <p:cNvSpPr/>
          <p:nvPr/>
        </p:nvSpPr>
        <p:spPr>
          <a:xfrm>
            <a:off x="391847" y="1534216"/>
            <a:ext cx="3680634" cy="3863858"/>
          </a:xfrm>
          <a:custGeom>
            <a:avLst/>
            <a:gdLst/>
            <a:ahLst/>
            <a:cxnLst/>
            <a:rect l="l" t="t" r="r" b="b"/>
            <a:pathLst>
              <a:path w="3680634" h="3863858">
                <a:moveTo>
                  <a:pt x="0" y="0"/>
                </a:moveTo>
                <a:lnTo>
                  <a:pt x="3680634" y="0"/>
                </a:lnTo>
                <a:lnTo>
                  <a:pt x="3680634" y="3863858"/>
                </a:lnTo>
                <a:lnTo>
                  <a:pt x="0" y="3863858"/>
                </a:lnTo>
                <a:lnTo>
                  <a:pt x="0" y="0"/>
                </a:lnTo>
                <a:close/>
              </a:path>
            </a:pathLst>
          </a:custGeom>
          <a:blipFill>
            <a:blip r:embed="rId4"/>
            <a:stretch>
              <a:fillRect t="-39286" b="-64474"/>
            </a:stretch>
          </a:blipFill>
          <a:ln w="38100" cap="sq">
            <a:solidFill>
              <a:srgbClr val="CFC98D"/>
            </a:solidFill>
            <a:prstDash val="solid"/>
            <a:miter/>
          </a:ln>
        </p:spPr>
      </p:sp>
      <p:sp>
        <p:nvSpPr>
          <p:cNvPr id="5" name="Freeform 5"/>
          <p:cNvSpPr/>
          <p:nvPr/>
        </p:nvSpPr>
        <p:spPr>
          <a:xfrm rot="-10800000">
            <a:off x="7571591" y="1371498"/>
            <a:ext cx="4433976" cy="3540797"/>
          </a:xfrm>
          <a:custGeom>
            <a:avLst/>
            <a:gdLst/>
            <a:ahLst/>
            <a:cxnLst/>
            <a:rect l="l" t="t" r="r" b="b"/>
            <a:pathLst>
              <a:path w="4433976" h="3540797">
                <a:moveTo>
                  <a:pt x="0" y="0"/>
                </a:moveTo>
                <a:lnTo>
                  <a:pt x="4433976" y="0"/>
                </a:lnTo>
                <a:lnTo>
                  <a:pt x="4433976" y="3540797"/>
                </a:lnTo>
                <a:lnTo>
                  <a:pt x="0" y="3540797"/>
                </a:lnTo>
                <a:lnTo>
                  <a:pt x="0" y="0"/>
                </a:lnTo>
                <a:close/>
              </a:path>
            </a:pathLst>
          </a:custGeom>
          <a:blipFill>
            <a:blip r:embed="rId5"/>
            <a:stretch>
              <a:fillRect l="-46248" r="-24566"/>
            </a:stretch>
          </a:blipFill>
          <a:ln w="38100" cap="sq">
            <a:solidFill>
              <a:srgbClr val="CFC98D"/>
            </a:solidFill>
            <a:prstDash val="solid"/>
            <a:miter/>
          </a:ln>
        </p:spPr>
      </p:sp>
      <p:sp>
        <p:nvSpPr>
          <p:cNvPr id="6" name="Freeform 6"/>
          <p:cNvSpPr/>
          <p:nvPr/>
        </p:nvSpPr>
        <p:spPr>
          <a:xfrm>
            <a:off x="9788579" y="6250995"/>
            <a:ext cx="6081053" cy="3785797"/>
          </a:xfrm>
          <a:custGeom>
            <a:avLst/>
            <a:gdLst/>
            <a:ahLst/>
            <a:cxnLst/>
            <a:rect l="l" t="t" r="r" b="b"/>
            <a:pathLst>
              <a:path w="6081053" h="3785797">
                <a:moveTo>
                  <a:pt x="0" y="0"/>
                </a:moveTo>
                <a:lnTo>
                  <a:pt x="6081053" y="0"/>
                </a:lnTo>
                <a:lnTo>
                  <a:pt x="6081053" y="3785797"/>
                </a:lnTo>
                <a:lnTo>
                  <a:pt x="0" y="3785797"/>
                </a:lnTo>
                <a:lnTo>
                  <a:pt x="0" y="0"/>
                </a:lnTo>
                <a:close/>
              </a:path>
            </a:pathLst>
          </a:custGeom>
          <a:blipFill>
            <a:blip r:embed="rId6"/>
            <a:stretch>
              <a:fillRect l="-7444" r="-25722"/>
            </a:stretch>
          </a:blipFill>
          <a:ln w="38100" cap="sq">
            <a:solidFill>
              <a:srgbClr val="CFC98D"/>
            </a:solidFill>
            <a:prstDash val="solid"/>
            <a:miter/>
          </a:ln>
        </p:spPr>
      </p:sp>
      <p:sp>
        <p:nvSpPr>
          <p:cNvPr id="7" name="Freeform 7"/>
          <p:cNvSpPr/>
          <p:nvPr/>
        </p:nvSpPr>
        <p:spPr>
          <a:xfrm>
            <a:off x="4786035" y="7029487"/>
            <a:ext cx="3389830" cy="2228813"/>
          </a:xfrm>
          <a:custGeom>
            <a:avLst/>
            <a:gdLst/>
            <a:ahLst/>
            <a:cxnLst/>
            <a:rect l="l" t="t" r="r" b="b"/>
            <a:pathLst>
              <a:path w="3389830" h="2228813">
                <a:moveTo>
                  <a:pt x="0" y="0"/>
                </a:moveTo>
                <a:lnTo>
                  <a:pt x="3389830" y="0"/>
                </a:lnTo>
                <a:lnTo>
                  <a:pt x="3389830" y="2228813"/>
                </a:lnTo>
                <a:lnTo>
                  <a:pt x="0" y="2228813"/>
                </a:lnTo>
                <a:lnTo>
                  <a:pt x="0" y="0"/>
                </a:lnTo>
                <a:close/>
              </a:path>
            </a:pathLst>
          </a:custGeom>
          <a:blipFill>
            <a:blip r:embed="rId7"/>
            <a:stretch>
              <a:fillRect/>
            </a:stretch>
          </a:blipFill>
        </p:spPr>
      </p:sp>
      <p:sp>
        <p:nvSpPr>
          <p:cNvPr id="8" name="Freeform 8"/>
          <p:cNvSpPr/>
          <p:nvPr/>
        </p:nvSpPr>
        <p:spPr>
          <a:xfrm>
            <a:off x="13270731" y="385407"/>
            <a:ext cx="4287208" cy="3960308"/>
          </a:xfrm>
          <a:custGeom>
            <a:avLst/>
            <a:gdLst/>
            <a:ahLst/>
            <a:cxnLst/>
            <a:rect l="l" t="t" r="r" b="b"/>
            <a:pathLst>
              <a:path w="4287208" h="3960308">
                <a:moveTo>
                  <a:pt x="0" y="0"/>
                </a:moveTo>
                <a:lnTo>
                  <a:pt x="4287208" y="0"/>
                </a:lnTo>
                <a:lnTo>
                  <a:pt x="4287208" y="3960309"/>
                </a:lnTo>
                <a:lnTo>
                  <a:pt x="0" y="3960309"/>
                </a:lnTo>
                <a:lnTo>
                  <a:pt x="0" y="0"/>
                </a:lnTo>
                <a:close/>
              </a:path>
            </a:pathLst>
          </a:custGeom>
          <a:blipFill>
            <a:blip r:embed="rId8"/>
            <a:stretch>
              <a:fillRect/>
            </a:stretch>
          </a:blipFill>
        </p:spPr>
      </p:sp>
      <p:sp>
        <p:nvSpPr>
          <p:cNvPr id="9" name="TextBox 9"/>
          <p:cNvSpPr txBox="1"/>
          <p:nvPr/>
        </p:nvSpPr>
        <p:spPr>
          <a:xfrm>
            <a:off x="391847" y="423507"/>
            <a:ext cx="9609124" cy="962691"/>
          </a:xfrm>
          <a:prstGeom prst="rect">
            <a:avLst/>
          </a:prstGeom>
        </p:spPr>
        <p:txBody>
          <a:bodyPr lIns="0" tIns="0" rIns="0" bIns="0" rtlCol="0" anchor="t">
            <a:spAutoFit/>
          </a:bodyPr>
          <a:lstStyle/>
          <a:p>
            <a:pPr algn="ctr">
              <a:lnSpc>
                <a:spcPts val="7646"/>
              </a:lnSpc>
              <a:spcBef>
                <a:spcPct val="0"/>
              </a:spcBef>
            </a:pPr>
            <a:r>
              <a:rPr lang="en-US" sz="6678" b="1" spc="-300">
                <a:solidFill>
                  <a:srgbClr val="000000"/>
                </a:solidFill>
                <a:latin typeface="Lora Bold"/>
                <a:ea typeface="Lora Bold"/>
                <a:cs typeface="Lora Bold"/>
                <a:sym typeface="Lora Bold"/>
              </a:rPr>
              <a:t>Графо та мнемосмужки </a:t>
            </a:r>
          </a:p>
        </p:txBody>
      </p:sp>
      <p:sp>
        <p:nvSpPr>
          <p:cNvPr id="10" name="TextBox 10"/>
          <p:cNvSpPr txBox="1"/>
          <p:nvPr/>
        </p:nvSpPr>
        <p:spPr>
          <a:xfrm>
            <a:off x="3734268" y="4940870"/>
            <a:ext cx="13823671" cy="831813"/>
          </a:xfrm>
          <a:prstGeom prst="rect">
            <a:avLst/>
          </a:prstGeom>
        </p:spPr>
        <p:txBody>
          <a:bodyPr lIns="0" tIns="0" rIns="0" bIns="0" rtlCol="0" anchor="t">
            <a:spAutoFit/>
          </a:bodyPr>
          <a:lstStyle/>
          <a:p>
            <a:pPr algn="ctr">
              <a:lnSpc>
                <a:spcPts val="6573"/>
              </a:lnSpc>
              <a:spcBef>
                <a:spcPct val="0"/>
              </a:spcBef>
            </a:pPr>
            <a:r>
              <a:rPr lang="en-US" sz="5741" b="1" spc="-258">
                <a:solidFill>
                  <a:srgbClr val="000000"/>
                </a:solidFill>
                <a:latin typeface="Lora Bold"/>
                <a:ea typeface="Lora Bold"/>
                <a:cs typeface="Lora Bold"/>
                <a:sym typeface="Lora Bold"/>
              </a:rPr>
              <a:t>Загадки, лічилки, приказки та прислів'я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6555" b="-26555"/>
            </a:stretch>
          </a:blipFill>
        </p:spPr>
      </p:sp>
      <p:sp>
        <p:nvSpPr>
          <p:cNvPr id="3" name="Freeform 3"/>
          <p:cNvSpPr/>
          <p:nvPr/>
        </p:nvSpPr>
        <p:spPr>
          <a:xfrm>
            <a:off x="2437530" y="1554922"/>
            <a:ext cx="3838051" cy="3588578"/>
          </a:xfrm>
          <a:custGeom>
            <a:avLst/>
            <a:gdLst/>
            <a:ahLst/>
            <a:cxnLst/>
            <a:rect l="l" t="t" r="r" b="b"/>
            <a:pathLst>
              <a:path w="3838051" h="3588578">
                <a:moveTo>
                  <a:pt x="0" y="0"/>
                </a:moveTo>
                <a:lnTo>
                  <a:pt x="3838051" y="0"/>
                </a:lnTo>
                <a:lnTo>
                  <a:pt x="3838051" y="3588578"/>
                </a:lnTo>
                <a:lnTo>
                  <a:pt x="0" y="3588578"/>
                </a:lnTo>
                <a:lnTo>
                  <a:pt x="0" y="0"/>
                </a:lnTo>
                <a:close/>
              </a:path>
            </a:pathLst>
          </a:custGeom>
          <a:blipFill>
            <a:blip r:embed="rId3"/>
            <a:stretch>
              <a:fillRect/>
            </a:stretch>
          </a:blipFill>
          <a:ln w="38100" cap="sq">
            <a:solidFill>
              <a:srgbClr val="CFC98D"/>
            </a:solidFill>
            <a:prstDash val="solid"/>
            <a:miter/>
          </a:ln>
        </p:spPr>
      </p:sp>
      <p:sp>
        <p:nvSpPr>
          <p:cNvPr id="4" name="Freeform 4"/>
          <p:cNvSpPr/>
          <p:nvPr/>
        </p:nvSpPr>
        <p:spPr>
          <a:xfrm rot="8537508">
            <a:off x="12037899" y="2564361"/>
            <a:ext cx="5394277" cy="5158277"/>
          </a:xfrm>
          <a:custGeom>
            <a:avLst/>
            <a:gdLst/>
            <a:ahLst/>
            <a:cxnLst/>
            <a:rect l="l" t="t" r="r" b="b"/>
            <a:pathLst>
              <a:path w="5394277" h="5158277">
                <a:moveTo>
                  <a:pt x="0" y="0"/>
                </a:moveTo>
                <a:lnTo>
                  <a:pt x="5394277" y="0"/>
                </a:lnTo>
                <a:lnTo>
                  <a:pt x="5394277" y="5158278"/>
                </a:lnTo>
                <a:lnTo>
                  <a:pt x="0" y="5158278"/>
                </a:lnTo>
                <a:lnTo>
                  <a:pt x="0" y="0"/>
                </a:lnTo>
                <a:close/>
              </a:path>
            </a:pathLst>
          </a:custGeom>
          <a:blipFill>
            <a:blip r:embed="rId4"/>
            <a:stretch>
              <a:fillRect/>
            </a:stretch>
          </a:blipFill>
          <a:ln w="38100" cap="sq">
            <a:solidFill>
              <a:srgbClr val="CFC98D"/>
            </a:solidFill>
            <a:prstDash val="solid"/>
            <a:miter/>
          </a:ln>
        </p:spPr>
      </p:sp>
      <p:sp>
        <p:nvSpPr>
          <p:cNvPr id="5" name="Freeform 5"/>
          <p:cNvSpPr/>
          <p:nvPr/>
        </p:nvSpPr>
        <p:spPr>
          <a:xfrm>
            <a:off x="507058" y="5562262"/>
            <a:ext cx="2869802" cy="4541301"/>
          </a:xfrm>
          <a:custGeom>
            <a:avLst/>
            <a:gdLst/>
            <a:ahLst/>
            <a:cxnLst/>
            <a:rect l="l" t="t" r="r" b="b"/>
            <a:pathLst>
              <a:path w="2869802" h="4541301">
                <a:moveTo>
                  <a:pt x="0" y="0"/>
                </a:moveTo>
                <a:lnTo>
                  <a:pt x="2869803" y="0"/>
                </a:lnTo>
                <a:lnTo>
                  <a:pt x="2869803" y="4541301"/>
                </a:lnTo>
                <a:lnTo>
                  <a:pt x="0" y="4541301"/>
                </a:lnTo>
                <a:lnTo>
                  <a:pt x="0" y="0"/>
                </a:lnTo>
                <a:close/>
              </a:path>
            </a:pathLst>
          </a:custGeom>
          <a:blipFill>
            <a:blip r:embed="rId5"/>
            <a:stretch>
              <a:fillRect l="-10980" t="-42765" r="-18143" b="-31776"/>
            </a:stretch>
          </a:blipFill>
          <a:ln w="38100" cap="sq">
            <a:solidFill>
              <a:srgbClr val="CFC98D"/>
            </a:solidFill>
            <a:prstDash val="solid"/>
            <a:miter/>
          </a:ln>
        </p:spPr>
      </p:sp>
      <p:sp>
        <p:nvSpPr>
          <p:cNvPr id="6" name="Freeform 6"/>
          <p:cNvSpPr/>
          <p:nvPr/>
        </p:nvSpPr>
        <p:spPr>
          <a:xfrm>
            <a:off x="6970906" y="653491"/>
            <a:ext cx="4052822" cy="4388459"/>
          </a:xfrm>
          <a:custGeom>
            <a:avLst/>
            <a:gdLst/>
            <a:ahLst/>
            <a:cxnLst/>
            <a:rect l="l" t="t" r="r" b="b"/>
            <a:pathLst>
              <a:path w="4052822" h="4388459">
                <a:moveTo>
                  <a:pt x="0" y="0"/>
                </a:moveTo>
                <a:lnTo>
                  <a:pt x="4052823" y="0"/>
                </a:lnTo>
                <a:lnTo>
                  <a:pt x="4052823" y="4388459"/>
                </a:lnTo>
                <a:lnTo>
                  <a:pt x="0" y="4388459"/>
                </a:lnTo>
                <a:lnTo>
                  <a:pt x="0" y="0"/>
                </a:lnTo>
                <a:close/>
              </a:path>
            </a:pathLst>
          </a:custGeom>
          <a:blipFill>
            <a:blip r:embed="rId6"/>
            <a:stretch>
              <a:fillRect t="-47693" b="-49850"/>
            </a:stretch>
          </a:blipFill>
          <a:ln w="38100" cap="sq">
            <a:solidFill>
              <a:srgbClr val="CFC98D"/>
            </a:solidFill>
            <a:prstDash val="solid"/>
            <a:miter/>
          </a:ln>
        </p:spPr>
      </p:sp>
      <p:sp>
        <p:nvSpPr>
          <p:cNvPr id="7" name="Freeform 7"/>
          <p:cNvSpPr/>
          <p:nvPr/>
        </p:nvSpPr>
        <p:spPr>
          <a:xfrm>
            <a:off x="8975998" y="5828748"/>
            <a:ext cx="3603022" cy="4274816"/>
          </a:xfrm>
          <a:custGeom>
            <a:avLst/>
            <a:gdLst/>
            <a:ahLst/>
            <a:cxnLst/>
            <a:rect l="l" t="t" r="r" b="b"/>
            <a:pathLst>
              <a:path w="3603022" h="4274816">
                <a:moveTo>
                  <a:pt x="0" y="0"/>
                </a:moveTo>
                <a:lnTo>
                  <a:pt x="3603022" y="0"/>
                </a:lnTo>
                <a:lnTo>
                  <a:pt x="3603022" y="4274815"/>
                </a:lnTo>
                <a:lnTo>
                  <a:pt x="0" y="4274815"/>
                </a:lnTo>
                <a:lnTo>
                  <a:pt x="0" y="0"/>
                </a:lnTo>
                <a:close/>
              </a:path>
            </a:pathLst>
          </a:custGeom>
          <a:blipFill>
            <a:blip r:embed="rId7"/>
            <a:stretch>
              <a:fillRect t="-26766" b="-53715"/>
            </a:stretch>
          </a:blipFill>
          <a:ln w="38100" cap="sq">
            <a:solidFill>
              <a:srgbClr val="CFC98D"/>
            </a:solidFill>
            <a:prstDash val="solid"/>
            <a:miter/>
          </a:ln>
        </p:spPr>
      </p:sp>
      <p:sp>
        <p:nvSpPr>
          <p:cNvPr id="8" name="Freeform 8"/>
          <p:cNvSpPr/>
          <p:nvPr/>
        </p:nvSpPr>
        <p:spPr>
          <a:xfrm>
            <a:off x="4182351" y="5991279"/>
            <a:ext cx="3603022" cy="4295721"/>
          </a:xfrm>
          <a:custGeom>
            <a:avLst/>
            <a:gdLst/>
            <a:ahLst/>
            <a:cxnLst/>
            <a:rect l="l" t="t" r="r" b="b"/>
            <a:pathLst>
              <a:path w="3603022" h="4295721">
                <a:moveTo>
                  <a:pt x="0" y="0"/>
                </a:moveTo>
                <a:lnTo>
                  <a:pt x="3603022" y="0"/>
                </a:lnTo>
                <a:lnTo>
                  <a:pt x="3603022" y="4295721"/>
                </a:lnTo>
                <a:lnTo>
                  <a:pt x="0" y="4295721"/>
                </a:lnTo>
                <a:lnTo>
                  <a:pt x="0" y="0"/>
                </a:lnTo>
                <a:close/>
              </a:path>
            </a:pathLst>
          </a:custGeom>
          <a:blipFill>
            <a:blip r:embed="rId8"/>
            <a:stretch>
              <a:fillRect t="-25197" b="-54405"/>
            </a:stretch>
          </a:blipFill>
          <a:ln w="38100" cap="sq">
            <a:solidFill>
              <a:srgbClr val="CFC98D"/>
            </a:solidFill>
            <a:prstDash val="solid"/>
            <a:miter/>
          </a:ln>
        </p:spPr>
      </p:sp>
      <p:sp>
        <p:nvSpPr>
          <p:cNvPr id="9" name="TextBox 9"/>
          <p:cNvSpPr txBox="1"/>
          <p:nvPr/>
        </p:nvSpPr>
        <p:spPr>
          <a:xfrm rot="-458837">
            <a:off x="-31379" y="707186"/>
            <a:ext cx="7210185" cy="928588"/>
          </a:xfrm>
          <a:prstGeom prst="rect">
            <a:avLst/>
          </a:prstGeom>
        </p:spPr>
        <p:txBody>
          <a:bodyPr wrap="square" lIns="0" tIns="0" rIns="0" bIns="0" rtlCol="0" anchor="t">
            <a:spAutoFit/>
          </a:bodyPr>
          <a:lstStyle/>
          <a:p>
            <a:pPr algn="ctr">
              <a:lnSpc>
                <a:spcPts val="7595"/>
              </a:lnSpc>
              <a:spcBef>
                <a:spcPct val="0"/>
              </a:spcBef>
            </a:pPr>
            <a:r>
              <a:rPr lang="en-US" sz="6000" b="1" spc="-298" dirty="0" err="1">
                <a:solidFill>
                  <a:srgbClr val="000000"/>
                </a:solidFill>
                <a:latin typeface="Lora Bold"/>
                <a:ea typeface="Lora Bold"/>
                <a:cs typeface="Lora Bold"/>
                <a:sym typeface="Lora Bold"/>
              </a:rPr>
              <a:t>Сюжетні</a:t>
            </a:r>
            <a:r>
              <a:rPr lang="en-US" sz="6000" b="1" spc="-298" dirty="0">
                <a:solidFill>
                  <a:srgbClr val="000000"/>
                </a:solidFill>
                <a:latin typeface="Lora Bold"/>
                <a:ea typeface="Lora Bold"/>
                <a:cs typeface="Lora Bold"/>
                <a:sym typeface="Lora Bold"/>
              </a:rPr>
              <a:t> </a:t>
            </a:r>
            <a:r>
              <a:rPr lang="en-US" sz="6000" b="1" spc="-298" dirty="0" err="1">
                <a:solidFill>
                  <a:srgbClr val="000000"/>
                </a:solidFill>
                <a:latin typeface="Lora Bold"/>
                <a:ea typeface="Lora Bold"/>
                <a:cs typeface="Lora Bold"/>
                <a:sym typeface="Lora Bold"/>
              </a:rPr>
              <a:t>картини</a:t>
            </a:r>
            <a:r>
              <a:rPr lang="en-US" sz="6000" b="1" spc="-298" dirty="0">
                <a:solidFill>
                  <a:srgbClr val="000000"/>
                </a:solidFill>
                <a:latin typeface="Lora Bold"/>
                <a:ea typeface="Lora Bold"/>
                <a:cs typeface="Lora Bold"/>
                <a:sym typeface="Lora Bold"/>
              </a:rPr>
              <a:t> </a:t>
            </a:r>
          </a:p>
        </p:txBody>
      </p:sp>
      <p:sp>
        <p:nvSpPr>
          <p:cNvPr id="10" name="TextBox 10"/>
          <p:cNvSpPr txBox="1"/>
          <p:nvPr/>
        </p:nvSpPr>
        <p:spPr>
          <a:xfrm rot="569597">
            <a:off x="11486333" y="1210311"/>
            <a:ext cx="6814638" cy="928588"/>
          </a:xfrm>
          <a:prstGeom prst="rect">
            <a:avLst/>
          </a:prstGeom>
        </p:spPr>
        <p:txBody>
          <a:bodyPr wrap="square" lIns="0" tIns="0" rIns="0" bIns="0" rtlCol="0" anchor="t">
            <a:spAutoFit/>
          </a:bodyPr>
          <a:lstStyle/>
          <a:p>
            <a:pPr algn="ctr">
              <a:lnSpc>
                <a:spcPts val="7612"/>
              </a:lnSpc>
              <a:spcBef>
                <a:spcPct val="0"/>
              </a:spcBef>
            </a:pPr>
            <a:r>
              <a:rPr lang="en-US" sz="6000" b="1" spc="-299" dirty="0" err="1">
                <a:solidFill>
                  <a:srgbClr val="000000"/>
                </a:solidFill>
                <a:latin typeface="Lora Bold"/>
                <a:ea typeface="Lora Bold"/>
                <a:cs typeface="Lora Bold"/>
                <a:sym typeface="Lora Bold"/>
              </a:rPr>
              <a:t>Гра</a:t>
            </a:r>
            <a:r>
              <a:rPr lang="en-US" sz="6000" b="1" spc="-299" dirty="0">
                <a:solidFill>
                  <a:srgbClr val="000000"/>
                </a:solidFill>
                <a:latin typeface="Lora Bold"/>
                <a:ea typeface="Lora Bold"/>
                <a:cs typeface="Lora Bold"/>
                <a:sym typeface="Lora Bold"/>
              </a:rPr>
              <a:t> з </a:t>
            </a:r>
            <a:r>
              <a:rPr lang="en-US" sz="6000" b="1" spc="-299" dirty="0" err="1">
                <a:solidFill>
                  <a:srgbClr val="000000"/>
                </a:solidFill>
                <a:latin typeface="Lora Bold"/>
                <a:ea typeface="Lora Bold"/>
                <a:cs typeface="Lora Bold"/>
                <a:sym typeface="Lora Bold"/>
              </a:rPr>
              <a:t>прищіпками</a:t>
            </a:r>
            <a:r>
              <a:rPr lang="en-US" sz="6000" b="1" spc="-299" dirty="0">
                <a:solidFill>
                  <a:srgbClr val="000000"/>
                </a:solidFill>
                <a:latin typeface="Lora Bold"/>
                <a:ea typeface="Lora Bold"/>
                <a:cs typeface="Lora Bold"/>
                <a:sym typeface="Lora Bold"/>
              </a:rPr>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6555" b="-26555"/>
            </a:stretch>
          </a:blipFill>
        </p:spPr>
      </p:sp>
      <p:sp>
        <p:nvSpPr>
          <p:cNvPr id="3" name="Freeform 3"/>
          <p:cNvSpPr/>
          <p:nvPr/>
        </p:nvSpPr>
        <p:spPr>
          <a:xfrm rot="-10800000">
            <a:off x="6711056" y="6326079"/>
            <a:ext cx="4848268" cy="3960921"/>
          </a:xfrm>
          <a:custGeom>
            <a:avLst/>
            <a:gdLst/>
            <a:ahLst/>
            <a:cxnLst/>
            <a:rect l="l" t="t" r="r" b="b"/>
            <a:pathLst>
              <a:path w="4848268" h="3960921">
                <a:moveTo>
                  <a:pt x="0" y="0"/>
                </a:moveTo>
                <a:lnTo>
                  <a:pt x="4848267" y="0"/>
                </a:lnTo>
                <a:lnTo>
                  <a:pt x="4848267" y="3960921"/>
                </a:lnTo>
                <a:lnTo>
                  <a:pt x="0" y="3960921"/>
                </a:lnTo>
                <a:lnTo>
                  <a:pt x="0" y="0"/>
                </a:lnTo>
                <a:close/>
              </a:path>
            </a:pathLst>
          </a:custGeom>
          <a:blipFill>
            <a:blip r:embed="rId3"/>
            <a:stretch>
              <a:fillRect l="-49802" r="-24951"/>
            </a:stretch>
          </a:blipFill>
          <a:ln w="38100" cap="sq">
            <a:solidFill>
              <a:srgbClr val="CFC98D"/>
            </a:solidFill>
            <a:prstDash val="solid"/>
            <a:miter/>
          </a:ln>
        </p:spPr>
      </p:sp>
      <p:sp>
        <p:nvSpPr>
          <p:cNvPr id="4" name="Freeform 4"/>
          <p:cNvSpPr/>
          <p:nvPr/>
        </p:nvSpPr>
        <p:spPr>
          <a:xfrm rot="-10800000">
            <a:off x="11559323" y="1796085"/>
            <a:ext cx="5699977" cy="3981938"/>
          </a:xfrm>
          <a:custGeom>
            <a:avLst/>
            <a:gdLst/>
            <a:ahLst/>
            <a:cxnLst/>
            <a:rect l="l" t="t" r="r" b="b"/>
            <a:pathLst>
              <a:path w="5699977" h="3981938">
                <a:moveTo>
                  <a:pt x="0" y="0"/>
                </a:moveTo>
                <a:lnTo>
                  <a:pt x="5699977" y="0"/>
                </a:lnTo>
                <a:lnTo>
                  <a:pt x="5699977" y="3981938"/>
                </a:lnTo>
                <a:lnTo>
                  <a:pt x="0" y="3981938"/>
                </a:lnTo>
                <a:lnTo>
                  <a:pt x="0" y="0"/>
                </a:lnTo>
                <a:close/>
              </a:path>
            </a:pathLst>
          </a:custGeom>
          <a:blipFill>
            <a:blip r:embed="rId4"/>
            <a:stretch>
              <a:fillRect l="-36990" r="-12440"/>
            </a:stretch>
          </a:blipFill>
          <a:ln w="38100" cap="sq">
            <a:solidFill>
              <a:srgbClr val="CFC98D"/>
            </a:solidFill>
            <a:prstDash val="solid"/>
            <a:miter/>
          </a:ln>
        </p:spPr>
      </p:sp>
      <p:sp>
        <p:nvSpPr>
          <p:cNvPr id="5" name="Freeform 5"/>
          <p:cNvSpPr/>
          <p:nvPr/>
        </p:nvSpPr>
        <p:spPr>
          <a:xfrm>
            <a:off x="12606793" y="7405510"/>
            <a:ext cx="4850220" cy="2516052"/>
          </a:xfrm>
          <a:custGeom>
            <a:avLst/>
            <a:gdLst/>
            <a:ahLst/>
            <a:cxnLst/>
            <a:rect l="l" t="t" r="r" b="b"/>
            <a:pathLst>
              <a:path w="4850220" h="2516052">
                <a:moveTo>
                  <a:pt x="0" y="0"/>
                </a:moveTo>
                <a:lnTo>
                  <a:pt x="4850221" y="0"/>
                </a:lnTo>
                <a:lnTo>
                  <a:pt x="4850221" y="2516051"/>
                </a:lnTo>
                <a:lnTo>
                  <a:pt x="0" y="2516051"/>
                </a:lnTo>
                <a:lnTo>
                  <a:pt x="0" y="0"/>
                </a:lnTo>
                <a:close/>
              </a:path>
            </a:pathLst>
          </a:custGeom>
          <a:blipFill>
            <a:blip r:embed="rId5"/>
            <a:stretch>
              <a:fillRect/>
            </a:stretch>
          </a:blipFill>
        </p:spPr>
      </p:sp>
      <p:sp>
        <p:nvSpPr>
          <p:cNvPr id="6" name="Freeform 6"/>
          <p:cNvSpPr/>
          <p:nvPr/>
        </p:nvSpPr>
        <p:spPr>
          <a:xfrm>
            <a:off x="7954287" y="1796085"/>
            <a:ext cx="2345778" cy="2501947"/>
          </a:xfrm>
          <a:custGeom>
            <a:avLst/>
            <a:gdLst/>
            <a:ahLst/>
            <a:cxnLst/>
            <a:rect l="l" t="t" r="r" b="b"/>
            <a:pathLst>
              <a:path w="2345778" h="2501947">
                <a:moveTo>
                  <a:pt x="0" y="0"/>
                </a:moveTo>
                <a:lnTo>
                  <a:pt x="2345777" y="0"/>
                </a:lnTo>
                <a:lnTo>
                  <a:pt x="2345777" y="2501946"/>
                </a:lnTo>
                <a:lnTo>
                  <a:pt x="0" y="2501946"/>
                </a:lnTo>
                <a:lnTo>
                  <a:pt x="0" y="0"/>
                </a:lnTo>
                <a:close/>
              </a:path>
            </a:pathLst>
          </a:custGeom>
          <a:blipFill>
            <a:blip r:embed="rId6"/>
            <a:stretch>
              <a:fillRect t="-31156" b="-69610"/>
            </a:stretch>
          </a:blipFill>
          <a:ln w="38100" cap="sq">
            <a:solidFill>
              <a:srgbClr val="CFC98D"/>
            </a:solidFill>
            <a:prstDash val="solid"/>
            <a:miter/>
          </a:ln>
        </p:spPr>
      </p:sp>
      <p:sp>
        <p:nvSpPr>
          <p:cNvPr id="7" name="Freeform 7"/>
          <p:cNvSpPr/>
          <p:nvPr/>
        </p:nvSpPr>
        <p:spPr>
          <a:xfrm>
            <a:off x="4157126" y="1028700"/>
            <a:ext cx="2575763" cy="3269331"/>
          </a:xfrm>
          <a:custGeom>
            <a:avLst/>
            <a:gdLst/>
            <a:ahLst/>
            <a:cxnLst/>
            <a:rect l="l" t="t" r="r" b="b"/>
            <a:pathLst>
              <a:path w="2575763" h="3269331">
                <a:moveTo>
                  <a:pt x="0" y="0"/>
                </a:moveTo>
                <a:lnTo>
                  <a:pt x="2575763" y="0"/>
                </a:lnTo>
                <a:lnTo>
                  <a:pt x="2575763" y="3269331"/>
                </a:lnTo>
                <a:lnTo>
                  <a:pt x="0" y="3269331"/>
                </a:lnTo>
                <a:lnTo>
                  <a:pt x="0" y="0"/>
                </a:lnTo>
                <a:close/>
              </a:path>
            </a:pathLst>
          </a:custGeom>
          <a:blipFill>
            <a:blip r:embed="rId7"/>
            <a:stretch>
              <a:fillRect t="-22848" b="-45857"/>
            </a:stretch>
          </a:blipFill>
          <a:ln w="38100" cap="sq">
            <a:solidFill>
              <a:srgbClr val="CFC98D"/>
            </a:solidFill>
            <a:prstDash val="solid"/>
            <a:miter/>
          </a:ln>
        </p:spPr>
      </p:sp>
      <p:sp>
        <p:nvSpPr>
          <p:cNvPr id="8" name="Freeform 8"/>
          <p:cNvSpPr/>
          <p:nvPr/>
        </p:nvSpPr>
        <p:spPr>
          <a:xfrm>
            <a:off x="1597643" y="5989299"/>
            <a:ext cx="2979763" cy="4070847"/>
          </a:xfrm>
          <a:custGeom>
            <a:avLst/>
            <a:gdLst/>
            <a:ahLst/>
            <a:cxnLst/>
            <a:rect l="l" t="t" r="r" b="b"/>
            <a:pathLst>
              <a:path w="2979763" h="4070847">
                <a:moveTo>
                  <a:pt x="0" y="0"/>
                </a:moveTo>
                <a:lnTo>
                  <a:pt x="2979763" y="0"/>
                </a:lnTo>
                <a:lnTo>
                  <a:pt x="2979763" y="4070848"/>
                </a:lnTo>
                <a:lnTo>
                  <a:pt x="0" y="4070848"/>
                </a:lnTo>
                <a:lnTo>
                  <a:pt x="0" y="0"/>
                </a:lnTo>
                <a:close/>
              </a:path>
            </a:pathLst>
          </a:custGeom>
          <a:blipFill>
            <a:blip r:embed="rId8"/>
            <a:stretch>
              <a:fillRect t="-18131" b="-38608"/>
            </a:stretch>
          </a:blipFill>
          <a:ln w="38100" cap="sq">
            <a:solidFill>
              <a:srgbClr val="CFC98D"/>
            </a:solidFill>
            <a:prstDash val="solid"/>
            <a:miter/>
          </a:ln>
        </p:spPr>
      </p:sp>
      <p:sp>
        <p:nvSpPr>
          <p:cNvPr id="9" name="Freeform 9"/>
          <p:cNvSpPr/>
          <p:nvPr/>
        </p:nvSpPr>
        <p:spPr>
          <a:xfrm>
            <a:off x="682297" y="630576"/>
            <a:ext cx="2861539" cy="3705225"/>
          </a:xfrm>
          <a:custGeom>
            <a:avLst/>
            <a:gdLst/>
            <a:ahLst/>
            <a:cxnLst/>
            <a:rect l="l" t="t" r="r" b="b"/>
            <a:pathLst>
              <a:path w="2861539" h="3705225">
                <a:moveTo>
                  <a:pt x="0" y="0"/>
                </a:moveTo>
                <a:lnTo>
                  <a:pt x="2861538" y="0"/>
                </a:lnTo>
                <a:lnTo>
                  <a:pt x="2861538" y="3705225"/>
                </a:lnTo>
                <a:lnTo>
                  <a:pt x="0" y="3705225"/>
                </a:lnTo>
                <a:lnTo>
                  <a:pt x="0" y="0"/>
                </a:lnTo>
                <a:close/>
              </a:path>
            </a:pathLst>
          </a:custGeom>
          <a:blipFill>
            <a:blip r:embed="rId9"/>
            <a:stretch>
              <a:fillRect t="-37811" b="-27562"/>
            </a:stretch>
          </a:blipFill>
          <a:ln w="38100" cap="sq">
            <a:solidFill>
              <a:srgbClr val="CFC98D"/>
            </a:solidFill>
            <a:prstDash val="solid"/>
            <a:miter/>
          </a:ln>
        </p:spPr>
      </p:sp>
      <p:sp>
        <p:nvSpPr>
          <p:cNvPr id="10" name="TextBox 10"/>
          <p:cNvSpPr txBox="1"/>
          <p:nvPr/>
        </p:nvSpPr>
        <p:spPr>
          <a:xfrm>
            <a:off x="682297" y="4364376"/>
            <a:ext cx="10877027" cy="1586824"/>
          </a:xfrm>
          <a:prstGeom prst="rect">
            <a:avLst/>
          </a:prstGeom>
        </p:spPr>
        <p:txBody>
          <a:bodyPr lIns="0" tIns="0" rIns="0" bIns="0" rtlCol="0" anchor="t">
            <a:spAutoFit/>
          </a:bodyPr>
          <a:lstStyle/>
          <a:p>
            <a:pPr algn="ctr">
              <a:lnSpc>
                <a:spcPts val="6318"/>
              </a:lnSpc>
              <a:spcBef>
                <a:spcPct val="0"/>
              </a:spcBef>
            </a:pPr>
            <a:r>
              <a:rPr lang="en-US" sz="5518" b="1" spc="-248">
                <a:solidFill>
                  <a:srgbClr val="000000"/>
                </a:solidFill>
                <a:latin typeface="Lora Bold"/>
                <a:ea typeface="Lora Bold"/>
                <a:cs typeface="Lora Bold"/>
                <a:sym typeface="Lora Bold"/>
              </a:rPr>
              <a:t>Таблиці для складання описових розповідей </a:t>
            </a:r>
          </a:p>
        </p:txBody>
      </p:sp>
      <p:sp>
        <p:nvSpPr>
          <p:cNvPr id="11" name="TextBox 11"/>
          <p:cNvSpPr txBox="1"/>
          <p:nvPr/>
        </p:nvSpPr>
        <p:spPr>
          <a:xfrm>
            <a:off x="7954287" y="646015"/>
            <a:ext cx="9305013" cy="813468"/>
          </a:xfrm>
          <a:prstGeom prst="rect">
            <a:avLst/>
          </a:prstGeom>
        </p:spPr>
        <p:txBody>
          <a:bodyPr lIns="0" tIns="0" rIns="0" bIns="0" rtlCol="0" anchor="t">
            <a:spAutoFit/>
          </a:bodyPr>
          <a:lstStyle/>
          <a:p>
            <a:pPr algn="ctr">
              <a:lnSpc>
                <a:spcPts val="6433"/>
              </a:lnSpc>
              <a:spcBef>
                <a:spcPct val="0"/>
              </a:spcBef>
            </a:pPr>
            <a:r>
              <a:rPr lang="en-US" sz="5618" b="1" spc="-252">
                <a:solidFill>
                  <a:srgbClr val="000000"/>
                </a:solidFill>
                <a:latin typeface="Lora Bold"/>
                <a:ea typeface="Lora Bold"/>
                <a:cs typeface="Lora Bold"/>
                <a:sym typeface="Lora Bold"/>
              </a:rPr>
              <a:t>Демонстраційний матеріал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6555" b="-26555"/>
            </a:stretch>
          </a:blipFill>
        </p:spPr>
      </p:sp>
      <p:sp>
        <p:nvSpPr>
          <p:cNvPr id="3" name="Freeform 3"/>
          <p:cNvSpPr/>
          <p:nvPr/>
        </p:nvSpPr>
        <p:spPr>
          <a:xfrm rot="-10800000">
            <a:off x="9091286" y="1302186"/>
            <a:ext cx="4854963" cy="3365147"/>
          </a:xfrm>
          <a:custGeom>
            <a:avLst/>
            <a:gdLst/>
            <a:ahLst/>
            <a:cxnLst/>
            <a:rect l="l" t="t" r="r" b="b"/>
            <a:pathLst>
              <a:path w="4854963" h="3365147">
                <a:moveTo>
                  <a:pt x="0" y="0"/>
                </a:moveTo>
                <a:lnTo>
                  <a:pt x="4854963" y="0"/>
                </a:lnTo>
                <a:lnTo>
                  <a:pt x="4854963" y="3365147"/>
                </a:lnTo>
                <a:lnTo>
                  <a:pt x="0" y="3365147"/>
                </a:lnTo>
                <a:lnTo>
                  <a:pt x="0" y="0"/>
                </a:lnTo>
                <a:close/>
              </a:path>
            </a:pathLst>
          </a:custGeom>
          <a:blipFill>
            <a:blip r:embed="rId3"/>
            <a:stretch>
              <a:fillRect l="-35205" r="-13058"/>
            </a:stretch>
          </a:blipFill>
          <a:ln w="38100" cap="sq">
            <a:solidFill>
              <a:srgbClr val="CFC98D"/>
            </a:solidFill>
            <a:prstDash val="solid"/>
            <a:miter/>
          </a:ln>
        </p:spPr>
      </p:sp>
      <p:sp>
        <p:nvSpPr>
          <p:cNvPr id="4" name="Freeform 4"/>
          <p:cNvSpPr/>
          <p:nvPr/>
        </p:nvSpPr>
        <p:spPr>
          <a:xfrm>
            <a:off x="10524825" y="4851973"/>
            <a:ext cx="3254169" cy="5045759"/>
          </a:xfrm>
          <a:custGeom>
            <a:avLst/>
            <a:gdLst/>
            <a:ahLst/>
            <a:cxnLst/>
            <a:rect l="l" t="t" r="r" b="b"/>
            <a:pathLst>
              <a:path w="3254169" h="5045759">
                <a:moveTo>
                  <a:pt x="0" y="0"/>
                </a:moveTo>
                <a:lnTo>
                  <a:pt x="3254169" y="0"/>
                </a:lnTo>
                <a:lnTo>
                  <a:pt x="3254169" y="5045759"/>
                </a:lnTo>
                <a:lnTo>
                  <a:pt x="0" y="5045759"/>
                </a:lnTo>
                <a:lnTo>
                  <a:pt x="0" y="0"/>
                </a:lnTo>
                <a:close/>
              </a:path>
            </a:pathLst>
          </a:custGeom>
          <a:blipFill>
            <a:blip r:embed="rId4"/>
            <a:stretch>
              <a:fillRect t="-27516" b="-10437"/>
            </a:stretch>
          </a:blipFill>
          <a:ln w="38100" cap="sq">
            <a:solidFill>
              <a:srgbClr val="CFC98D"/>
            </a:solidFill>
            <a:prstDash val="solid"/>
            <a:miter/>
          </a:ln>
        </p:spPr>
      </p:sp>
      <p:sp>
        <p:nvSpPr>
          <p:cNvPr id="5" name="Freeform 5"/>
          <p:cNvSpPr/>
          <p:nvPr/>
        </p:nvSpPr>
        <p:spPr>
          <a:xfrm>
            <a:off x="4165498" y="7029461"/>
            <a:ext cx="5919322" cy="2767283"/>
          </a:xfrm>
          <a:custGeom>
            <a:avLst/>
            <a:gdLst/>
            <a:ahLst/>
            <a:cxnLst/>
            <a:rect l="l" t="t" r="r" b="b"/>
            <a:pathLst>
              <a:path w="5919322" h="2767283">
                <a:moveTo>
                  <a:pt x="0" y="0"/>
                </a:moveTo>
                <a:lnTo>
                  <a:pt x="5919322" y="0"/>
                </a:lnTo>
                <a:lnTo>
                  <a:pt x="5919322" y="2767283"/>
                </a:lnTo>
                <a:lnTo>
                  <a:pt x="0" y="2767283"/>
                </a:lnTo>
                <a:lnTo>
                  <a:pt x="0" y="0"/>
                </a:lnTo>
                <a:close/>
              </a:path>
            </a:pathLst>
          </a:custGeom>
          <a:blipFill>
            <a:blip r:embed="rId5"/>
            <a:stretch>
              <a:fillRect/>
            </a:stretch>
          </a:blipFill>
          <a:ln w="38100" cap="sq">
            <a:solidFill>
              <a:srgbClr val="CFC98D"/>
            </a:solidFill>
            <a:prstDash val="solid"/>
            <a:miter/>
          </a:ln>
        </p:spPr>
      </p:sp>
      <p:sp>
        <p:nvSpPr>
          <p:cNvPr id="6" name="Freeform 6"/>
          <p:cNvSpPr/>
          <p:nvPr/>
        </p:nvSpPr>
        <p:spPr>
          <a:xfrm>
            <a:off x="327983" y="5597621"/>
            <a:ext cx="3397510" cy="4300111"/>
          </a:xfrm>
          <a:custGeom>
            <a:avLst/>
            <a:gdLst/>
            <a:ahLst/>
            <a:cxnLst/>
            <a:rect l="l" t="t" r="r" b="b"/>
            <a:pathLst>
              <a:path w="3397510" h="4300111">
                <a:moveTo>
                  <a:pt x="0" y="0"/>
                </a:moveTo>
                <a:lnTo>
                  <a:pt x="3397511" y="0"/>
                </a:lnTo>
                <a:lnTo>
                  <a:pt x="3397511" y="4300111"/>
                </a:lnTo>
                <a:lnTo>
                  <a:pt x="0" y="4300111"/>
                </a:lnTo>
                <a:lnTo>
                  <a:pt x="0" y="0"/>
                </a:lnTo>
                <a:close/>
              </a:path>
            </a:pathLst>
          </a:custGeom>
          <a:blipFill>
            <a:blip r:embed="rId6"/>
            <a:stretch>
              <a:fillRect t="-40082" b="-28922"/>
            </a:stretch>
          </a:blipFill>
          <a:ln w="38100" cap="sq">
            <a:solidFill>
              <a:srgbClr val="CFC98D"/>
            </a:solidFill>
            <a:prstDash val="solid"/>
            <a:miter/>
          </a:ln>
        </p:spPr>
      </p:sp>
      <p:sp>
        <p:nvSpPr>
          <p:cNvPr id="7" name="Freeform 7"/>
          <p:cNvSpPr/>
          <p:nvPr/>
        </p:nvSpPr>
        <p:spPr>
          <a:xfrm>
            <a:off x="14444628" y="2966612"/>
            <a:ext cx="3843372" cy="4062849"/>
          </a:xfrm>
          <a:custGeom>
            <a:avLst/>
            <a:gdLst/>
            <a:ahLst/>
            <a:cxnLst/>
            <a:rect l="l" t="t" r="r" b="b"/>
            <a:pathLst>
              <a:path w="3843372" h="4062849">
                <a:moveTo>
                  <a:pt x="0" y="0"/>
                </a:moveTo>
                <a:lnTo>
                  <a:pt x="3843372" y="0"/>
                </a:lnTo>
                <a:lnTo>
                  <a:pt x="3843372" y="4062849"/>
                </a:lnTo>
                <a:lnTo>
                  <a:pt x="0" y="4062849"/>
                </a:lnTo>
                <a:lnTo>
                  <a:pt x="0" y="0"/>
                </a:lnTo>
                <a:close/>
              </a:path>
            </a:pathLst>
          </a:custGeom>
          <a:blipFill>
            <a:blip r:embed="rId7"/>
            <a:stretch>
              <a:fillRect t="-31881" b="-70466"/>
            </a:stretch>
          </a:blipFill>
          <a:ln w="38100" cap="sq">
            <a:solidFill>
              <a:srgbClr val="CFC98D"/>
            </a:solidFill>
            <a:prstDash val="solid"/>
            <a:miter/>
          </a:ln>
        </p:spPr>
      </p:sp>
      <p:sp>
        <p:nvSpPr>
          <p:cNvPr id="8" name="Freeform 8"/>
          <p:cNvSpPr/>
          <p:nvPr/>
        </p:nvSpPr>
        <p:spPr>
          <a:xfrm>
            <a:off x="15682835" y="7447583"/>
            <a:ext cx="2605165" cy="2839417"/>
          </a:xfrm>
          <a:custGeom>
            <a:avLst/>
            <a:gdLst/>
            <a:ahLst/>
            <a:cxnLst/>
            <a:rect l="l" t="t" r="r" b="b"/>
            <a:pathLst>
              <a:path w="2605165" h="2839417">
                <a:moveTo>
                  <a:pt x="0" y="0"/>
                </a:moveTo>
                <a:lnTo>
                  <a:pt x="2605165" y="0"/>
                </a:lnTo>
                <a:lnTo>
                  <a:pt x="2605165" y="2839417"/>
                </a:lnTo>
                <a:lnTo>
                  <a:pt x="0" y="2839417"/>
                </a:lnTo>
                <a:lnTo>
                  <a:pt x="0" y="0"/>
                </a:lnTo>
                <a:close/>
              </a:path>
            </a:pathLst>
          </a:custGeom>
          <a:blipFill>
            <a:blip r:embed="rId8"/>
            <a:stretch>
              <a:fillRect/>
            </a:stretch>
          </a:blipFill>
        </p:spPr>
      </p:sp>
      <p:sp>
        <p:nvSpPr>
          <p:cNvPr id="9" name="Freeform 9"/>
          <p:cNvSpPr/>
          <p:nvPr/>
        </p:nvSpPr>
        <p:spPr>
          <a:xfrm>
            <a:off x="327983" y="1988128"/>
            <a:ext cx="4701628" cy="2668174"/>
          </a:xfrm>
          <a:custGeom>
            <a:avLst/>
            <a:gdLst/>
            <a:ahLst/>
            <a:cxnLst/>
            <a:rect l="l" t="t" r="r" b="b"/>
            <a:pathLst>
              <a:path w="4701628" h="2668174">
                <a:moveTo>
                  <a:pt x="0" y="0"/>
                </a:moveTo>
                <a:lnTo>
                  <a:pt x="4701628" y="0"/>
                </a:lnTo>
                <a:lnTo>
                  <a:pt x="4701628" y="2668174"/>
                </a:lnTo>
                <a:lnTo>
                  <a:pt x="0" y="2668174"/>
                </a:lnTo>
                <a:lnTo>
                  <a:pt x="0" y="0"/>
                </a:lnTo>
                <a:close/>
              </a:path>
            </a:pathLst>
          </a:custGeom>
          <a:blipFill>
            <a:blip r:embed="rId9"/>
            <a:stretch>
              <a:fillRect/>
            </a:stretch>
          </a:blipFill>
        </p:spPr>
      </p:sp>
      <p:sp>
        <p:nvSpPr>
          <p:cNvPr id="10" name="Freeform 10"/>
          <p:cNvSpPr/>
          <p:nvPr/>
        </p:nvSpPr>
        <p:spPr>
          <a:xfrm>
            <a:off x="5029611" y="1434207"/>
            <a:ext cx="3394925" cy="5222888"/>
          </a:xfrm>
          <a:custGeom>
            <a:avLst/>
            <a:gdLst/>
            <a:ahLst/>
            <a:cxnLst/>
            <a:rect l="l" t="t" r="r" b="b"/>
            <a:pathLst>
              <a:path w="3394925" h="5222888">
                <a:moveTo>
                  <a:pt x="0" y="0"/>
                </a:moveTo>
                <a:lnTo>
                  <a:pt x="3394925" y="0"/>
                </a:lnTo>
                <a:lnTo>
                  <a:pt x="3394925" y="5222888"/>
                </a:lnTo>
                <a:lnTo>
                  <a:pt x="0" y="5222888"/>
                </a:lnTo>
                <a:lnTo>
                  <a:pt x="0" y="0"/>
                </a:lnTo>
                <a:close/>
              </a:path>
            </a:pathLst>
          </a:custGeom>
          <a:blipFill>
            <a:blip r:embed="rId10"/>
            <a:stretch>
              <a:fillRect b="-17118"/>
            </a:stretch>
          </a:blipFill>
          <a:ln w="38100" cap="sq">
            <a:solidFill>
              <a:srgbClr val="CFC98D"/>
            </a:solidFill>
            <a:prstDash val="solid"/>
            <a:miter/>
          </a:ln>
        </p:spPr>
      </p:sp>
      <p:sp>
        <p:nvSpPr>
          <p:cNvPr id="11" name="TextBox 11"/>
          <p:cNvSpPr txBox="1"/>
          <p:nvPr/>
        </p:nvSpPr>
        <p:spPr>
          <a:xfrm>
            <a:off x="3725494" y="211019"/>
            <a:ext cx="10837013" cy="835790"/>
          </a:xfrm>
          <a:prstGeom prst="rect">
            <a:avLst/>
          </a:prstGeom>
        </p:spPr>
        <p:txBody>
          <a:bodyPr lIns="0" tIns="0" rIns="0" bIns="0" rtlCol="0" anchor="t">
            <a:spAutoFit/>
          </a:bodyPr>
          <a:lstStyle/>
          <a:p>
            <a:pPr algn="ctr">
              <a:lnSpc>
                <a:spcPts val="6604"/>
              </a:lnSpc>
              <a:spcBef>
                <a:spcPct val="0"/>
              </a:spcBef>
            </a:pPr>
            <a:r>
              <a:rPr lang="en-US" sz="5767" b="1" spc="-259">
                <a:solidFill>
                  <a:srgbClr val="000000"/>
                </a:solidFill>
                <a:latin typeface="Lora Bold"/>
                <a:ea typeface="Lora Bold"/>
                <a:cs typeface="Lora Bold"/>
                <a:sym typeface="Lora Bold"/>
              </a:rPr>
              <a:t>Гра з лупою " Свійські тварини"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6555" b="-26555"/>
            </a:stretch>
          </a:blipFill>
        </p:spPr>
      </p:sp>
      <p:sp>
        <p:nvSpPr>
          <p:cNvPr id="3" name="Freeform 3"/>
          <p:cNvSpPr/>
          <p:nvPr/>
        </p:nvSpPr>
        <p:spPr>
          <a:xfrm>
            <a:off x="13710794" y="396334"/>
            <a:ext cx="3950969" cy="5114523"/>
          </a:xfrm>
          <a:custGeom>
            <a:avLst/>
            <a:gdLst/>
            <a:ahLst/>
            <a:cxnLst/>
            <a:rect l="l" t="t" r="r" b="b"/>
            <a:pathLst>
              <a:path w="3950969" h="5114523">
                <a:moveTo>
                  <a:pt x="0" y="0"/>
                </a:moveTo>
                <a:lnTo>
                  <a:pt x="3950969" y="0"/>
                </a:lnTo>
                <a:lnTo>
                  <a:pt x="3950969" y="5114523"/>
                </a:lnTo>
                <a:lnTo>
                  <a:pt x="0" y="5114523"/>
                </a:lnTo>
                <a:lnTo>
                  <a:pt x="0" y="0"/>
                </a:lnTo>
                <a:close/>
              </a:path>
            </a:pathLst>
          </a:custGeom>
          <a:blipFill>
            <a:blip r:embed="rId3"/>
            <a:stretch>
              <a:fillRect/>
            </a:stretch>
          </a:blipFill>
          <a:ln w="38100" cap="sq">
            <a:solidFill>
              <a:srgbClr val="CFC98D"/>
            </a:solidFill>
            <a:prstDash val="solid"/>
            <a:miter/>
          </a:ln>
        </p:spPr>
      </p:sp>
      <p:sp>
        <p:nvSpPr>
          <p:cNvPr id="4" name="Freeform 4"/>
          <p:cNvSpPr/>
          <p:nvPr/>
        </p:nvSpPr>
        <p:spPr>
          <a:xfrm>
            <a:off x="742291" y="5143500"/>
            <a:ext cx="3624104" cy="4752923"/>
          </a:xfrm>
          <a:custGeom>
            <a:avLst/>
            <a:gdLst/>
            <a:ahLst/>
            <a:cxnLst/>
            <a:rect l="l" t="t" r="r" b="b"/>
            <a:pathLst>
              <a:path w="3624104" h="4752923">
                <a:moveTo>
                  <a:pt x="0" y="0"/>
                </a:moveTo>
                <a:lnTo>
                  <a:pt x="3624104" y="0"/>
                </a:lnTo>
                <a:lnTo>
                  <a:pt x="3624104" y="4752923"/>
                </a:lnTo>
                <a:lnTo>
                  <a:pt x="0" y="4752923"/>
                </a:lnTo>
                <a:lnTo>
                  <a:pt x="0" y="0"/>
                </a:lnTo>
                <a:close/>
              </a:path>
            </a:pathLst>
          </a:custGeom>
          <a:blipFill>
            <a:blip r:embed="rId4"/>
            <a:stretch>
              <a:fillRect/>
            </a:stretch>
          </a:blipFill>
          <a:ln w="38100" cap="sq">
            <a:solidFill>
              <a:srgbClr val="CFC98D"/>
            </a:solidFill>
            <a:prstDash val="solid"/>
            <a:miter/>
          </a:ln>
        </p:spPr>
      </p:sp>
      <p:sp>
        <p:nvSpPr>
          <p:cNvPr id="5" name="Freeform 5"/>
          <p:cNvSpPr/>
          <p:nvPr/>
        </p:nvSpPr>
        <p:spPr>
          <a:xfrm>
            <a:off x="1028700" y="396334"/>
            <a:ext cx="5530974" cy="3394636"/>
          </a:xfrm>
          <a:custGeom>
            <a:avLst/>
            <a:gdLst/>
            <a:ahLst/>
            <a:cxnLst/>
            <a:rect l="l" t="t" r="r" b="b"/>
            <a:pathLst>
              <a:path w="5530974" h="3394636">
                <a:moveTo>
                  <a:pt x="0" y="0"/>
                </a:moveTo>
                <a:lnTo>
                  <a:pt x="5530974" y="0"/>
                </a:lnTo>
                <a:lnTo>
                  <a:pt x="5530974" y="3394636"/>
                </a:lnTo>
                <a:lnTo>
                  <a:pt x="0" y="3394636"/>
                </a:lnTo>
                <a:lnTo>
                  <a:pt x="0" y="0"/>
                </a:lnTo>
                <a:close/>
              </a:path>
            </a:pathLst>
          </a:custGeom>
          <a:blipFill>
            <a:blip r:embed="rId5"/>
            <a:stretch>
              <a:fillRect/>
            </a:stretch>
          </a:blipFill>
          <a:ln w="38100" cap="sq">
            <a:solidFill>
              <a:srgbClr val="CFC98D"/>
            </a:solidFill>
            <a:prstDash val="solid"/>
            <a:miter/>
          </a:ln>
        </p:spPr>
      </p:sp>
      <p:sp>
        <p:nvSpPr>
          <p:cNvPr id="6" name="Freeform 6"/>
          <p:cNvSpPr/>
          <p:nvPr/>
        </p:nvSpPr>
        <p:spPr>
          <a:xfrm>
            <a:off x="5647211" y="6935214"/>
            <a:ext cx="4509456" cy="2961210"/>
          </a:xfrm>
          <a:custGeom>
            <a:avLst/>
            <a:gdLst/>
            <a:ahLst/>
            <a:cxnLst/>
            <a:rect l="l" t="t" r="r" b="b"/>
            <a:pathLst>
              <a:path w="4509456" h="2961210">
                <a:moveTo>
                  <a:pt x="0" y="0"/>
                </a:moveTo>
                <a:lnTo>
                  <a:pt x="4509456" y="0"/>
                </a:lnTo>
                <a:lnTo>
                  <a:pt x="4509456" y="2961209"/>
                </a:lnTo>
                <a:lnTo>
                  <a:pt x="0" y="2961209"/>
                </a:lnTo>
                <a:lnTo>
                  <a:pt x="0" y="0"/>
                </a:lnTo>
                <a:close/>
              </a:path>
            </a:pathLst>
          </a:custGeom>
          <a:blipFill>
            <a:blip r:embed="rId6"/>
            <a:stretch>
              <a:fillRect/>
            </a:stretch>
          </a:blipFill>
        </p:spPr>
      </p:sp>
      <p:sp>
        <p:nvSpPr>
          <p:cNvPr id="7" name="Freeform 7"/>
          <p:cNvSpPr/>
          <p:nvPr/>
        </p:nvSpPr>
        <p:spPr>
          <a:xfrm>
            <a:off x="7039389" y="396334"/>
            <a:ext cx="5483582" cy="4112687"/>
          </a:xfrm>
          <a:custGeom>
            <a:avLst/>
            <a:gdLst/>
            <a:ahLst/>
            <a:cxnLst/>
            <a:rect l="l" t="t" r="r" b="b"/>
            <a:pathLst>
              <a:path w="5483582" h="4112687">
                <a:moveTo>
                  <a:pt x="0" y="0"/>
                </a:moveTo>
                <a:lnTo>
                  <a:pt x="5483583" y="0"/>
                </a:lnTo>
                <a:lnTo>
                  <a:pt x="5483583" y="4112687"/>
                </a:lnTo>
                <a:lnTo>
                  <a:pt x="0" y="4112687"/>
                </a:lnTo>
                <a:lnTo>
                  <a:pt x="0" y="0"/>
                </a:lnTo>
                <a:close/>
              </a:path>
            </a:pathLst>
          </a:custGeom>
          <a:blipFill>
            <a:blip r:embed="rId7"/>
            <a:stretch>
              <a:fillRect/>
            </a:stretch>
          </a:blipFill>
          <a:ln w="38100" cap="sq">
            <a:solidFill>
              <a:srgbClr val="000000"/>
            </a:solidFill>
            <a:prstDash val="solid"/>
            <a:miter/>
          </a:ln>
        </p:spPr>
      </p:sp>
      <p:sp>
        <p:nvSpPr>
          <p:cNvPr id="8" name="Freeform 8"/>
          <p:cNvSpPr/>
          <p:nvPr/>
        </p:nvSpPr>
        <p:spPr>
          <a:xfrm>
            <a:off x="13444730" y="5979966"/>
            <a:ext cx="4483096" cy="3916458"/>
          </a:xfrm>
          <a:custGeom>
            <a:avLst/>
            <a:gdLst/>
            <a:ahLst/>
            <a:cxnLst/>
            <a:rect l="l" t="t" r="r" b="b"/>
            <a:pathLst>
              <a:path w="4483096" h="3916458">
                <a:moveTo>
                  <a:pt x="0" y="0"/>
                </a:moveTo>
                <a:lnTo>
                  <a:pt x="4483096" y="0"/>
                </a:lnTo>
                <a:lnTo>
                  <a:pt x="4483096" y="3916457"/>
                </a:lnTo>
                <a:lnTo>
                  <a:pt x="0" y="3916457"/>
                </a:lnTo>
                <a:lnTo>
                  <a:pt x="0" y="0"/>
                </a:lnTo>
                <a:close/>
              </a:path>
            </a:pathLst>
          </a:custGeom>
          <a:blipFill>
            <a:blip r:embed="rId8"/>
            <a:stretch>
              <a:fillRect r="-16480"/>
            </a:stretch>
          </a:blipFill>
          <a:ln w="38100" cap="sq">
            <a:solidFill>
              <a:srgbClr val="CFC98D"/>
            </a:solidFill>
            <a:prstDash val="solid"/>
            <a:miter/>
          </a:ln>
        </p:spPr>
      </p:sp>
      <p:sp>
        <p:nvSpPr>
          <p:cNvPr id="9" name="TextBox 9"/>
          <p:cNvSpPr txBox="1"/>
          <p:nvPr/>
        </p:nvSpPr>
        <p:spPr>
          <a:xfrm>
            <a:off x="2554343" y="5232785"/>
            <a:ext cx="12570002" cy="2287177"/>
          </a:xfrm>
          <a:prstGeom prst="rect">
            <a:avLst/>
          </a:prstGeom>
        </p:spPr>
        <p:txBody>
          <a:bodyPr lIns="0" tIns="0" rIns="0" bIns="0" rtlCol="0" anchor="t">
            <a:spAutoFit/>
          </a:bodyPr>
          <a:lstStyle/>
          <a:p>
            <a:pPr algn="ctr">
              <a:lnSpc>
                <a:spcPts val="6086"/>
              </a:lnSpc>
            </a:pPr>
            <a:r>
              <a:rPr lang="en-US" sz="5316" b="1" spc="-239">
                <a:solidFill>
                  <a:srgbClr val="000000"/>
                </a:solidFill>
                <a:latin typeface="Lora Bold"/>
                <a:ea typeface="Lora Bold"/>
                <a:cs typeface="Lora Bold"/>
                <a:sym typeface="Lora Bold"/>
              </a:rPr>
              <a:t>Настільний театр </a:t>
            </a:r>
          </a:p>
          <a:p>
            <a:pPr algn="ctr">
              <a:lnSpc>
                <a:spcPts val="6086"/>
              </a:lnSpc>
            </a:pPr>
            <a:r>
              <a:rPr lang="en-US" sz="5316" b="1" spc="-239">
                <a:solidFill>
                  <a:srgbClr val="000000"/>
                </a:solidFill>
                <a:latin typeface="Lora Bold"/>
                <a:ea typeface="Lora Bold"/>
                <a:cs typeface="Lora Bold"/>
                <a:sym typeface="Lora Bold"/>
              </a:rPr>
              <a:t>на липучках </a:t>
            </a:r>
          </a:p>
          <a:p>
            <a:pPr algn="ctr">
              <a:lnSpc>
                <a:spcPts val="6086"/>
              </a:lnSpc>
              <a:spcBef>
                <a:spcPct val="0"/>
              </a:spcBef>
            </a:pPr>
            <a:endParaRPr lang="en-US" sz="5316" b="1" spc="-239">
              <a:solidFill>
                <a:srgbClr val="000000"/>
              </a:solidFill>
              <a:latin typeface="Lora Bold"/>
              <a:ea typeface="Lora Bold"/>
              <a:cs typeface="Lora Bold"/>
              <a:sym typeface="Lora Bo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6555" b="-26555"/>
            </a:stretch>
          </a:blipFill>
        </p:spPr>
      </p:sp>
      <p:sp>
        <p:nvSpPr>
          <p:cNvPr id="3" name="Freeform 3"/>
          <p:cNvSpPr/>
          <p:nvPr/>
        </p:nvSpPr>
        <p:spPr>
          <a:xfrm>
            <a:off x="327983" y="182444"/>
            <a:ext cx="3271395" cy="1856517"/>
          </a:xfrm>
          <a:custGeom>
            <a:avLst/>
            <a:gdLst/>
            <a:ahLst/>
            <a:cxnLst/>
            <a:rect l="l" t="t" r="r" b="b"/>
            <a:pathLst>
              <a:path w="3271395" h="1856517">
                <a:moveTo>
                  <a:pt x="0" y="0"/>
                </a:moveTo>
                <a:lnTo>
                  <a:pt x="3271396" y="0"/>
                </a:lnTo>
                <a:lnTo>
                  <a:pt x="3271396" y="1856517"/>
                </a:lnTo>
                <a:lnTo>
                  <a:pt x="0" y="1856517"/>
                </a:lnTo>
                <a:lnTo>
                  <a:pt x="0" y="0"/>
                </a:lnTo>
                <a:close/>
              </a:path>
            </a:pathLst>
          </a:custGeom>
          <a:blipFill>
            <a:blip r:embed="rId3"/>
            <a:stretch>
              <a:fillRect/>
            </a:stretch>
          </a:blipFill>
        </p:spPr>
      </p:sp>
      <p:sp>
        <p:nvSpPr>
          <p:cNvPr id="4" name="Freeform 4"/>
          <p:cNvSpPr/>
          <p:nvPr/>
        </p:nvSpPr>
        <p:spPr>
          <a:xfrm>
            <a:off x="4363406" y="352092"/>
            <a:ext cx="7224279" cy="3373738"/>
          </a:xfrm>
          <a:custGeom>
            <a:avLst/>
            <a:gdLst/>
            <a:ahLst/>
            <a:cxnLst/>
            <a:rect l="l" t="t" r="r" b="b"/>
            <a:pathLst>
              <a:path w="7224279" h="3373738">
                <a:moveTo>
                  <a:pt x="0" y="0"/>
                </a:moveTo>
                <a:lnTo>
                  <a:pt x="7224279" y="0"/>
                </a:lnTo>
                <a:lnTo>
                  <a:pt x="7224279" y="3373738"/>
                </a:lnTo>
                <a:lnTo>
                  <a:pt x="0" y="3373738"/>
                </a:lnTo>
                <a:lnTo>
                  <a:pt x="0" y="0"/>
                </a:lnTo>
                <a:close/>
              </a:path>
            </a:pathLst>
          </a:custGeom>
          <a:blipFill>
            <a:blip r:embed="rId4"/>
            <a:stretch>
              <a:fillRect/>
            </a:stretch>
          </a:blipFill>
          <a:ln w="38100" cap="sq">
            <a:solidFill>
              <a:srgbClr val="CFC98D"/>
            </a:solidFill>
            <a:prstDash val="solid"/>
            <a:miter/>
          </a:ln>
        </p:spPr>
      </p:sp>
      <p:sp>
        <p:nvSpPr>
          <p:cNvPr id="5" name="Freeform 5"/>
          <p:cNvSpPr/>
          <p:nvPr/>
        </p:nvSpPr>
        <p:spPr>
          <a:xfrm>
            <a:off x="679715" y="2730718"/>
            <a:ext cx="3603022" cy="3162535"/>
          </a:xfrm>
          <a:custGeom>
            <a:avLst/>
            <a:gdLst/>
            <a:ahLst/>
            <a:cxnLst/>
            <a:rect l="l" t="t" r="r" b="b"/>
            <a:pathLst>
              <a:path w="3603022" h="3162535">
                <a:moveTo>
                  <a:pt x="0" y="0"/>
                </a:moveTo>
                <a:lnTo>
                  <a:pt x="3603021" y="0"/>
                </a:lnTo>
                <a:lnTo>
                  <a:pt x="3603021" y="3162534"/>
                </a:lnTo>
                <a:lnTo>
                  <a:pt x="0" y="3162534"/>
                </a:lnTo>
                <a:lnTo>
                  <a:pt x="0" y="0"/>
                </a:lnTo>
                <a:close/>
              </a:path>
            </a:pathLst>
          </a:custGeom>
          <a:blipFill>
            <a:blip r:embed="rId5"/>
            <a:stretch>
              <a:fillRect t="-52428" b="-91528"/>
            </a:stretch>
          </a:blipFill>
          <a:ln w="38100" cap="sq">
            <a:solidFill>
              <a:srgbClr val="CFC98D"/>
            </a:solidFill>
            <a:prstDash val="solid"/>
            <a:miter/>
          </a:ln>
        </p:spPr>
      </p:sp>
      <p:sp>
        <p:nvSpPr>
          <p:cNvPr id="6" name="Freeform 6"/>
          <p:cNvSpPr/>
          <p:nvPr/>
        </p:nvSpPr>
        <p:spPr>
          <a:xfrm>
            <a:off x="5742380" y="4311985"/>
            <a:ext cx="3241441" cy="5628110"/>
          </a:xfrm>
          <a:custGeom>
            <a:avLst/>
            <a:gdLst/>
            <a:ahLst/>
            <a:cxnLst/>
            <a:rect l="l" t="t" r="r" b="b"/>
            <a:pathLst>
              <a:path w="3241441" h="5628110">
                <a:moveTo>
                  <a:pt x="0" y="0"/>
                </a:moveTo>
                <a:lnTo>
                  <a:pt x="3241441" y="0"/>
                </a:lnTo>
                <a:lnTo>
                  <a:pt x="3241441" y="5628110"/>
                </a:lnTo>
                <a:lnTo>
                  <a:pt x="0" y="5628110"/>
                </a:lnTo>
                <a:lnTo>
                  <a:pt x="0" y="0"/>
                </a:lnTo>
                <a:close/>
              </a:path>
            </a:pathLst>
          </a:custGeom>
          <a:blipFill>
            <a:blip r:embed="rId6"/>
            <a:stretch>
              <a:fillRect b="-23327"/>
            </a:stretch>
          </a:blipFill>
          <a:ln w="38100" cap="sq">
            <a:solidFill>
              <a:srgbClr val="CFC98D"/>
            </a:solidFill>
            <a:prstDash val="solid"/>
            <a:miter/>
          </a:ln>
        </p:spPr>
      </p:sp>
      <p:sp>
        <p:nvSpPr>
          <p:cNvPr id="7" name="Freeform 7"/>
          <p:cNvSpPr/>
          <p:nvPr/>
        </p:nvSpPr>
        <p:spPr>
          <a:xfrm>
            <a:off x="10126886" y="5448300"/>
            <a:ext cx="3082937" cy="4491795"/>
          </a:xfrm>
          <a:custGeom>
            <a:avLst/>
            <a:gdLst/>
            <a:ahLst/>
            <a:cxnLst/>
            <a:rect l="l" t="t" r="r" b="b"/>
            <a:pathLst>
              <a:path w="3082937" h="4491795">
                <a:moveTo>
                  <a:pt x="0" y="0"/>
                </a:moveTo>
                <a:lnTo>
                  <a:pt x="3082937" y="0"/>
                </a:lnTo>
                <a:lnTo>
                  <a:pt x="3082937" y="4491795"/>
                </a:lnTo>
                <a:lnTo>
                  <a:pt x="0" y="4491795"/>
                </a:lnTo>
                <a:lnTo>
                  <a:pt x="0" y="0"/>
                </a:lnTo>
                <a:close/>
              </a:path>
            </a:pathLst>
          </a:custGeom>
          <a:blipFill>
            <a:blip r:embed="rId7"/>
            <a:stretch>
              <a:fillRect t="-16267" b="-30702"/>
            </a:stretch>
          </a:blipFill>
          <a:ln w="38100" cap="sq">
            <a:solidFill>
              <a:srgbClr val="CFC98D"/>
            </a:solidFill>
            <a:prstDash val="solid"/>
            <a:miter/>
          </a:ln>
        </p:spPr>
      </p:sp>
      <p:sp>
        <p:nvSpPr>
          <p:cNvPr id="8" name="Freeform 8"/>
          <p:cNvSpPr/>
          <p:nvPr/>
        </p:nvSpPr>
        <p:spPr>
          <a:xfrm>
            <a:off x="11668355" y="1769762"/>
            <a:ext cx="6261904" cy="3373738"/>
          </a:xfrm>
          <a:custGeom>
            <a:avLst/>
            <a:gdLst/>
            <a:ahLst/>
            <a:cxnLst/>
            <a:rect l="l" t="t" r="r" b="b"/>
            <a:pathLst>
              <a:path w="6261904" h="3373738">
                <a:moveTo>
                  <a:pt x="0" y="0"/>
                </a:moveTo>
                <a:lnTo>
                  <a:pt x="6261904" y="0"/>
                </a:lnTo>
                <a:lnTo>
                  <a:pt x="6261904" y="3373738"/>
                </a:lnTo>
                <a:lnTo>
                  <a:pt x="0" y="3373738"/>
                </a:lnTo>
                <a:lnTo>
                  <a:pt x="0" y="0"/>
                </a:lnTo>
                <a:close/>
              </a:path>
            </a:pathLst>
          </a:custGeom>
          <a:blipFill>
            <a:blip r:embed="rId8"/>
            <a:stretch>
              <a:fillRect l="-15368"/>
            </a:stretch>
          </a:blipFill>
          <a:ln w="38100" cap="sq">
            <a:solidFill>
              <a:srgbClr val="CFC98D"/>
            </a:solidFill>
            <a:prstDash val="solid"/>
            <a:miter/>
          </a:ln>
        </p:spPr>
      </p:sp>
      <p:sp>
        <p:nvSpPr>
          <p:cNvPr id="9" name="Freeform 9"/>
          <p:cNvSpPr/>
          <p:nvPr/>
        </p:nvSpPr>
        <p:spPr>
          <a:xfrm rot="-879154">
            <a:off x="1450664" y="6126826"/>
            <a:ext cx="3590551" cy="4642778"/>
          </a:xfrm>
          <a:custGeom>
            <a:avLst/>
            <a:gdLst/>
            <a:ahLst/>
            <a:cxnLst/>
            <a:rect l="l" t="t" r="r" b="b"/>
            <a:pathLst>
              <a:path w="4122499" h="5386176">
                <a:moveTo>
                  <a:pt x="0" y="0"/>
                </a:moveTo>
                <a:lnTo>
                  <a:pt x="4122499" y="0"/>
                </a:lnTo>
                <a:lnTo>
                  <a:pt x="4122499" y="5386176"/>
                </a:lnTo>
                <a:lnTo>
                  <a:pt x="0" y="5386176"/>
                </a:lnTo>
                <a:lnTo>
                  <a:pt x="0" y="0"/>
                </a:lnTo>
                <a:close/>
              </a:path>
            </a:pathLst>
          </a:custGeom>
          <a:blipFill>
            <a:blip r:embed="rId9"/>
            <a:stretch>
              <a:fillRect t="-43506" b="-20387"/>
            </a:stretch>
          </a:blipFill>
          <a:ln w="38100" cap="sq">
            <a:solidFill>
              <a:srgbClr val="CFC98D"/>
            </a:solidFill>
            <a:prstDash val="solid"/>
            <a:miter/>
          </a:ln>
        </p:spPr>
      </p:sp>
      <p:sp>
        <p:nvSpPr>
          <p:cNvPr id="10" name="Freeform 10"/>
          <p:cNvSpPr/>
          <p:nvPr/>
        </p:nvSpPr>
        <p:spPr>
          <a:xfrm>
            <a:off x="13992903" y="5448300"/>
            <a:ext cx="3603022" cy="4491795"/>
          </a:xfrm>
          <a:custGeom>
            <a:avLst/>
            <a:gdLst/>
            <a:ahLst/>
            <a:cxnLst/>
            <a:rect l="l" t="t" r="r" b="b"/>
            <a:pathLst>
              <a:path w="3603022" h="4491795">
                <a:moveTo>
                  <a:pt x="0" y="0"/>
                </a:moveTo>
                <a:lnTo>
                  <a:pt x="3603022" y="0"/>
                </a:lnTo>
                <a:lnTo>
                  <a:pt x="3603022" y="4491795"/>
                </a:lnTo>
                <a:lnTo>
                  <a:pt x="0" y="4491795"/>
                </a:lnTo>
                <a:lnTo>
                  <a:pt x="0" y="0"/>
                </a:lnTo>
                <a:close/>
              </a:path>
            </a:pathLst>
          </a:custGeom>
          <a:blipFill>
            <a:blip r:embed="rId10"/>
            <a:stretch>
              <a:fillRect t="-24528" b="-47234"/>
            </a:stretch>
          </a:blipFill>
          <a:ln w="38100" cap="sq">
            <a:solidFill>
              <a:srgbClr val="CFC98D"/>
            </a:solidFill>
            <a:prstDash val="solid"/>
            <a:miter/>
          </a:ln>
        </p:spPr>
      </p:sp>
      <p:sp>
        <p:nvSpPr>
          <p:cNvPr id="11" name="TextBox 11"/>
          <p:cNvSpPr txBox="1"/>
          <p:nvPr/>
        </p:nvSpPr>
        <p:spPr>
          <a:xfrm>
            <a:off x="11844804" y="625093"/>
            <a:ext cx="5751121" cy="835790"/>
          </a:xfrm>
          <a:prstGeom prst="rect">
            <a:avLst/>
          </a:prstGeom>
        </p:spPr>
        <p:txBody>
          <a:bodyPr lIns="0" tIns="0" rIns="0" bIns="0" rtlCol="0" anchor="t">
            <a:spAutoFit/>
          </a:bodyPr>
          <a:lstStyle/>
          <a:p>
            <a:pPr algn="ctr">
              <a:lnSpc>
                <a:spcPts val="6604"/>
              </a:lnSpc>
              <a:spcBef>
                <a:spcPct val="0"/>
              </a:spcBef>
            </a:pPr>
            <a:r>
              <a:rPr lang="en-US" sz="5767" b="1" spc="-259">
                <a:solidFill>
                  <a:srgbClr val="000000"/>
                </a:solidFill>
                <a:latin typeface="Lora Bold"/>
                <a:ea typeface="Lora Bold"/>
                <a:cs typeface="Lora Bold"/>
                <a:sym typeface="Lora Bold"/>
              </a:rPr>
              <a:t>Веселі змагання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6555" b="-26555"/>
            </a:stretch>
          </a:blipFill>
        </p:spPr>
      </p:sp>
      <p:sp>
        <p:nvSpPr>
          <p:cNvPr id="3" name="Freeform 3"/>
          <p:cNvSpPr/>
          <p:nvPr/>
        </p:nvSpPr>
        <p:spPr>
          <a:xfrm>
            <a:off x="327983" y="182444"/>
            <a:ext cx="3271395" cy="1856517"/>
          </a:xfrm>
          <a:custGeom>
            <a:avLst/>
            <a:gdLst/>
            <a:ahLst/>
            <a:cxnLst/>
            <a:rect l="l" t="t" r="r" b="b"/>
            <a:pathLst>
              <a:path w="3271395" h="1856517">
                <a:moveTo>
                  <a:pt x="0" y="0"/>
                </a:moveTo>
                <a:lnTo>
                  <a:pt x="3271396" y="0"/>
                </a:lnTo>
                <a:lnTo>
                  <a:pt x="3271396" y="1856517"/>
                </a:lnTo>
                <a:lnTo>
                  <a:pt x="0" y="1856517"/>
                </a:lnTo>
                <a:lnTo>
                  <a:pt x="0" y="0"/>
                </a:lnTo>
                <a:close/>
              </a:path>
            </a:pathLst>
          </a:custGeom>
          <a:blipFill>
            <a:blip r:embed="rId3"/>
            <a:stretch>
              <a:fillRect/>
            </a:stretch>
          </a:blipFill>
        </p:spPr>
      </p:sp>
      <p:sp>
        <p:nvSpPr>
          <p:cNvPr id="4" name="Freeform 4"/>
          <p:cNvSpPr/>
          <p:nvPr/>
        </p:nvSpPr>
        <p:spPr>
          <a:xfrm>
            <a:off x="6187143" y="1720525"/>
            <a:ext cx="5646194" cy="4234645"/>
          </a:xfrm>
          <a:custGeom>
            <a:avLst/>
            <a:gdLst/>
            <a:ahLst/>
            <a:cxnLst/>
            <a:rect l="l" t="t" r="r" b="b"/>
            <a:pathLst>
              <a:path w="5646194" h="4234645">
                <a:moveTo>
                  <a:pt x="0" y="0"/>
                </a:moveTo>
                <a:lnTo>
                  <a:pt x="5646194" y="0"/>
                </a:lnTo>
                <a:lnTo>
                  <a:pt x="5646194" y="4234645"/>
                </a:lnTo>
                <a:lnTo>
                  <a:pt x="0" y="4234645"/>
                </a:lnTo>
                <a:lnTo>
                  <a:pt x="0" y="0"/>
                </a:lnTo>
                <a:close/>
              </a:path>
            </a:pathLst>
          </a:custGeom>
          <a:blipFill>
            <a:blip r:embed="rId4"/>
            <a:stretch>
              <a:fillRect/>
            </a:stretch>
          </a:blipFill>
          <a:ln w="38100" cap="sq">
            <a:solidFill>
              <a:srgbClr val="CFC98D"/>
            </a:solidFill>
            <a:prstDash val="solid"/>
            <a:miter/>
          </a:ln>
        </p:spPr>
      </p:sp>
      <p:sp>
        <p:nvSpPr>
          <p:cNvPr id="5" name="Freeform 5"/>
          <p:cNvSpPr/>
          <p:nvPr/>
        </p:nvSpPr>
        <p:spPr>
          <a:xfrm>
            <a:off x="6271306" y="6112417"/>
            <a:ext cx="4952968" cy="3714726"/>
          </a:xfrm>
          <a:custGeom>
            <a:avLst/>
            <a:gdLst/>
            <a:ahLst/>
            <a:cxnLst/>
            <a:rect l="l" t="t" r="r" b="b"/>
            <a:pathLst>
              <a:path w="4952968" h="3714726">
                <a:moveTo>
                  <a:pt x="0" y="0"/>
                </a:moveTo>
                <a:lnTo>
                  <a:pt x="4952967" y="0"/>
                </a:lnTo>
                <a:lnTo>
                  <a:pt x="4952967" y="3714726"/>
                </a:lnTo>
                <a:lnTo>
                  <a:pt x="0" y="3714726"/>
                </a:lnTo>
                <a:lnTo>
                  <a:pt x="0" y="0"/>
                </a:lnTo>
                <a:close/>
              </a:path>
            </a:pathLst>
          </a:custGeom>
          <a:blipFill>
            <a:blip r:embed="rId5"/>
            <a:stretch>
              <a:fillRect/>
            </a:stretch>
          </a:blipFill>
          <a:ln w="38100" cap="sq">
            <a:solidFill>
              <a:srgbClr val="CFC98D"/>
            </a:solidFill>
            <a:prstDash val="solid"/>
            <a:miter/>
          </a:ln>
        </p:spPr>
      </p:sp>
      <p:sp>
        <p:nvSpPr>
          <p:cNvPr id="6" name="Freeform 6"/>
          <p:cNvSpPr/>
          <p:nvPr/>
        </p:nvSpPr>
        <p:spPr>
          <a:xfrm>
            <a:off x="767830" y="6379117"/>
            <a:ext cx="4596935" cy="3447701"/>
          </a:xfrm>
          <a:custGeom>
            <a:avLst/>
            <a:gdLst/>
            <a:ahLst/>
            <a:cxnLst/>
            <a:rect l="l" t="t" r="r" b="b"/>
            <a:pathLst>
              <a:path w="4596935" h="3447701">
                <a:moveTo>
                  <a:pt x="0" y="0"/>
                </a:moveTo>
                <a:lnTo>
                  <a:pt x="4596935" y="0"/>
                </a:lnTo>
                <a:lnTo>
                  <a:pt x="4596935" y="3447701"/>
                </a:lnTo>
                <a:lnTo>
                  <a:pt x="0" y="3447701"/>
                </a:lnTo>
                <a:lnTo>
                  <a:pt x="0" y="0"/>
                </a:lnTo>
                <a:close/>
              </a:path>
            </a:pathLst>
          </a:custGeom>
          <a:blipFill>
            <a:blip r:embed="rId6"/>
            <a:stretch>
              <a:fillRect/>
            </a:stretch>
          </a:blipFill>
          <a:ln w="38100" cap="sq">
            <a:solidFill>
              <a:srgbClr val="CFC98D"/>
            </a:solidFill>
            <a:prstDash val="solid"/>
            <a:miter/>
          </a:ln>
        </p:spPr>
      </p:sp>
      <p:sp>
        <p:nvSpPr>
          <p:cNvPr id="7" name="Freeform 7"/>
          <p:cNvSpPr/>
          <p:nvPr/>
        </p:nvSpPr>
        <p:spPr>
          <a:xfrm>
            <a:off x="12414362" y="5953870"/>
            <a:ext cx="5163931" cy="3872948"/>
          </a:xfrm>
          <a:custGeom>
            <a:avLst/>
            <a:gdLst/>
            <a:ahLst/>
            <a:cxnLst/>
            <a:rect l="l" t="t" r="r" b="b"/>
            <a:pathLst>
              <a:path w="5163931" h="3872948">
                <a:moveTo>
                  <a:pt x="0" y="0"/>
                </a:moveTo>
                <a:lnTo>
                  <a:pt x="5163930" y="0"/>
                </a:lnTo>
                <a:lnTo>
                  <a:pt x="5163930" y="3872948"/>
                </a:lnTo>
                <a:lnTo>
                  <a:pt x="0" y="3872948"/>
                </a:lnTo>
                <a:lnTo>
                  <a:pt x="0" y="0"/>
                </a:lnTo>
                <a:close/>
              </a:path>
            </a:pathLst>
          </a:custGeom>
          <a:blipFill>
            <a:blip r:embed="rId7"/>
            <a:stretch>
              <a:fillRect/>
            </a:stretch>
          </a:blipFill>
          <a:ln w="38100" cap="sq">
            <a:solidFill>
              <a:srgbClr val="CFC98D"/>
            </a:solidFill>
            <a:prstDash val="solid"/>
            <a:miter/>
          </a:ln>
        </p:spPr>
      </p:sp>
      <p:sp>
        <p:nvSpPr>
          <p:cNvPr id="8" name="Freeform 8"/>
          <p:cNvSpPr/>
          <p:nvPr/>
        </p:nvSpPr>
        <p:spPr>
          <a:xfrm rot="741606">
            <a:off x="13101195" y="970185"/>
            <a:ext cx="3790265" cy="4323377"/>
          </a:xfrm>
          <a:custGeom>
            <a:avLst/>
            <a:gdLst/>
            <a:ahLst/>
            <a:cxnLst/>
            <a:rect l="l" t="t" r="r" b="b"/>
            <a:pathLst>
              <a:path w="3790265" h="4323377">
                <a:moveTo>
                  <a:pt x="0" y="0"/>
                </a:moveTo>
                <a:lnTo>
                  <a:pt x="3790265" y="0"/>
                </a:lnTo>
                <a:lnTo>
                  <a:pt x="3790265" y="4323377"/>
                </a:lnTo>
                <a:lnTo>
                  <a:pt x="0" y="4323377"/>
                </a:lnTo>
                <a:lnTo>
                  <a:pt x="0" y="0"/>
                </a:lnTo>
                <a:close/>
              </a:path>
            </a:pathLst>
          </a:custGeom>
          <a:blipFill>
            <a:blip r:embed="rId8"/>
            <a:stretch>
              <a:fillRect b="-16892"/>
            </a:stretch>
          </a:blipFill>
          <a:ln w="38100" cap="sq">
            <a:solidFill>
              <a:srgbClr val="CFC98D"/>
            </a:solidFill>
            <a:prstDash val="solid"/>
            <a:miter/>
          </a:ln>
        </p:spPr>
      </p:sp>
      <p:sp>
        <p:nvSpPr>
          <p:cNvPr id="9" name="Freeform 9"/>
          <p:cNvSpPr/>
          <p:nvPr/>
        </p:nvSpPr>
        <p:spPr>
          <a:xfrm>
            <a:off x="528057" y="2305057"/>
            <a:ext cx="5076481" cy="3807360"/>
          </a:xfrm>
          <a:custGeom>
            <a:avLst/>
            <a:gdLst/>
            <a:ahLst/>
            <a:cxnLst/>
            <a:rect l="l" t="t" r="r" b="b"/>
            <a:pathLst>
              <a:path w="5076481" h="3807360">
                <a:moveTo>
                  <a:pt x="0" y="0"/>
                </a:moveTo>
                <a:lnTo>
                  <a:pt x="5076481" y="0"/>
                </a:lnTo>
                <a:lnTo>
                  <a:pt x="5076481" y="3807360"/>
                </a:lnTo>
                <a:lnTo>
                  <a:pt x="0" y="3807360"/>
                </a:lnTo>
                <a:lnTo>
                  <a:pt x="0" y="0"/>
                </a:lnTo>
                <a:close/>
              </a:path>
            </a:pathLst>
          </a:custGeom>
          <a:blipFill>
            <a:blip r:embed="rId9"/>
            <a:stretch>
              <a:fillRect/>
            </a:stretch>
          </a:blipFill>
          <a:ln w="38100" cap="sq">
            <a:solidFill>
              <a:srgbClr val="CFC98D"/>
            </a:solidFill>
            <a:prstDash val="solid"/>
            <a:miter/>
          </a:ln>
        </p:spPr>
      </p:sp>
      <p:sp>
        <p:nvSpPr>
          <p:cNvPr id="10" name="TextBox 10"/>
          <p:cNvSpPr txBox="1"/>
          <p:nvPr/>
        </p:nvSpPr>
        <p:spPr>
          <a:xfrm>
            <a:off x="5604538" y="625093"/>
            <a:ext cx="6183270" cy="835790"/>
          </a:xfrm>
          <a:prstGeom prst="rect">
            <a:avLst/>
          </a:prstGeom>
        </p:spPr>
        <p:txBody>
          <a:bodyPr lIns="0" tIns="0" rIns="0" bIns="0" rtlCol="0" anchor="t">
            <a:spAutoFit/>
          </a:bodyPr>
          <a:lstStyle/>
          <a:p>
            <a:pPr algn="ctr">
              <a:lnSpc>
                <a:spcPts val="6604"/>
              </a:lnSpc>
              <a:spcBef>
                <a:spcPct val="0"/>
              </a:spcBef>
            </a:pPr>
            <a:r>
              <a:rPr lang="en-US" sz="5767" b="1" spc="-259">
                <a:solidFill>
                  <a:srgbClr val="000000"/>
                </a:solidFill>
                <a:latin typeface="Lora Bold"/>
                <a:ea typeface="Lora Bold"/>
                <a:cs typeface="Lora Bold"/>
                <a:sym typeface="Lora Bold"/>
              </a:rPr>
              <a:t>Ігри за бажанням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6555" b="-26555"/>
            </a:stretch>
          </a:blipFill>
        </p:spPr>
      </p:sp>
      <p:sp>
        <p:nvSpPr>
          <p:cNvPr id="3" name="Freeform 3"/>
          <p:cNvSpPr/>
          <p:nvPr/>
        </p:nvSpPr>
        <p:spPr>
          <a:xfrm>
            <a:off x="8610676" y="1329911"/>
            <a:ext cx="4346913" cy="4346913"/>
          </a:xfrm>
          <a:custGeom>
            <a:avLst/>
            <a:gdLst/>
            <a:ahLst/>
            <a:cxnLst/>
            <a:rect l="l" t="t" r="r" b="b"/>
            <a:pathLst>
              <a:path w="4346913" h="4346913">
                <a:moveTo>
                  <a:pt x="0" y="0"/>
                </a:moveTo>
                <a:lnTo>
                  <a:pt x="4346913" y="0"/>
                </a:lnTo>
                <a:lnTo>
                  <a:pt x="4346913" y="4346913"/>
                </a:lnTo>
                <a:lnTo>
                  <a:pt x="0" y="4346913"/>
                </a:lnTo>
                <a:lnTo>
                  <a:pt x="0" y="0"/>
                </a:lnTo>
                <a:close/>
              </a:path>
            </a:pathLst>
          </a:custGeom>
          <a:blipFill>
            <a:blip r:embed="rId3"/>
            <a:stretch>
              <a:fillRect/>
            </a:stretch>
          </a:blipFill>
          <a:ln w="38100" cap="sq">
            <a:solidFill>
              <a:srgbClr val="CFC98D"/>
            </a:solidFill>
            <a:prstDash val="solid"/>
            <a:miter/>
          </a:ln>
        </p:spPr>
      </p:sp>
      <p:sp>
        <p:nvSpPr>
          <p:cNvPr id="4" name="Freeform 4"/>
          <p:cNvSpPr/>
          <p:nvPr/>
        </p:nvSpPr>
        <p:spPr>
          <a:xfrm>
            <a:off x="10041523" y="6219856"/>
            <a:ext cx="3581476" cy="3581476"/>
          </a:xfrm>
          <a:custGeom>
            <a:avLst/>
            <a:gdLst/>
            <a:ahLst/>
            <a:cxnLst/>
            <a:rect l="l" t="t" r="r" b="b"/>
            <a:pathLst>
              <a:path w="3581476" h="3581476">
                <a:moveTo>
                  <a:pt x="0" y="0"/>
                </a:moveTo>
                <a:lnTo>
                  <a:pt x="3581476" y="0"/>
                </a:lnTo>
                <a:lnTo>
                  <a:pt x="3581476" y="3581476"/>
                </a:lnTo>
                <a:lnTo>
                  <a:pt x="0" y="3581476"/>
                </a:lnTo>
                <a:lnTo>
                  <a:pt x="0" y="0"/>
                </a:lnTo>
                <a:close/>
              </a:path>
            </a:pathLst>
          </a:custGeom>
          <a:blipFill>
            <a:blip r:embed="rId4"/>
            <a:stretch>
              <a:fillRect/>
            </a:stretch>
          </a:blipFill>
          <a:ln w="38100" cap="sq">
            <a:solidFill>
              <a:srgbClr val="CFC98D"/>
            </a:solidFill>
            <a:prstDash val="solid"/>
            <a:miter/>
          </a:ln>
        </p:spPr>
      </p:sp>
      <p:sp>
        <p:nvSpPr>
          <p:cNvPr id="5" name="Freeform 5"/>
          <p:cNvSpPr/>
          <p:nvPr/>
        </p:nvSpPr>
        <p:spPr>
          <a:xfrm>
            <a:off x="5330411" y="5676824"/>
            <a:ext cx="3315208" cy="4420278"/>
          </a:xfrm>
          <a:custGeom>
            <a:avLst/>
            <a:gdLst/>
            <a:ahLst/>
            <a:cxnLst/>
            <a:rect l="l" t="t" r="r" b="b"/>
            <a:pathLst>
              <a:path w="3315208" h="4420278">
                <a:moveTo>
                  <a:pt x="0" y="0"/>
                </a:moveTo>
                <a:lnTo>
                  <a:pt x="3315209" y="0"/>
                </a:lnTo>
                <a:lnTo>
                  <a:pt x="3315209" y="4420278"/>
                </a:lnTo>
                <a:lnTo>
                  <a:pt x="0" y="4420278"/>
                </a:lnTo>
                <a:lnTo>
                  <a:pt x="0" y="0"/>
                </a:lnTo>
                <a:close/>
              </a:path>
            </a:pathLst>
          </a:custGeom>
          <a:blipFill>
            <a:blip r:embed="rId5"/>
            <a:stretch>
              <a:fillRect/>
            </a:stretch>
          </a:blipFill>
          <a:ln w="38100" cap="sq">
            <a:solidFill>
              <a:srgbClr val="CFC98D"/>
            </a:solidFill>
            <a:prstDash val="solid"/>
            <a:miter/>
          </a:ln>
        </p:spPr>
      </p:sp>
      <p:sp>
        <p:nvSpPr>
          <p:cNvPr id="6" name="Freeform 6"/>
          <p:cNvSpPr/>
          <p:nvPr/>
        </p:nvSpPr>
        <p:spPr>
          <a:xfrm>
            <a:off x="696002" y="2822168"/>
            <a:ext cx="4281984" cy="5709312"/>
          </a:xfrm>
          <a:custGeom>
            <a:avLst/>
            <a:gdLst/>
            <a:ahLst/>
            <a:cxnLst/>
            <a:rect l="l" t="t" r="r" b="b"/>
            <a:pathLst>
              <a:path w="4281984" h="5709312">
                <a:moveTo>
                  <a:pt x="0" y="0"/>
                </a:moveTo>
                <a:lnTo>
                  <a:pt x="4281984" y="0"/>
                </a:lnTo>
                <a:lnTo>
                  <a:pt x="4281984" y="5709312"/>
                </a:lnTo>
                <a:lnTo>
                  <a:pt x="0" y="5709312"/>
                </a:lnTo>
                <a:lnTo>
                  <a:pt x="0" y="0"/>
                </a:lnTo>
                <a:close/>
              </a:path>
            </a:pathLst>
          </a:custGeom>
          <a:blipFill>
            <a:blip r:embed="rId6"/>
            <a:stretch>
              <a:fillRect/>
            </a:stretch>
          </a:blipFill>
          <a:ln w="38100" cap="sq">
            <a:solidFill>
              <a:srgbClr val="CFC98D"/>
            </a:solidFill>
            <a:prstDash val="solid"/>
            <a:miter/>
          </a:ln>
        </p:spPr>
      </p:sp>
      <p:grpSp>
        <p:nvGrpSpPr>
          <p:cNvPr id="7" name="Group 7"/>
          <p:cNvGrpSpPr/>
          <p:nvPr/>
        </p:nvGrpSpPr>
        <p:grpSpPr>
          <a:xfrm>
            <a:off x="13976764" y="614626"/>
            <a:ext cx="3962424" cy="3962424"/>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t="-16666" b="-16666"/>
              </a:stretch>
            </a:blipFill>
            <a:ln w="38100" cap="sq">
              <a:solidFill>
                <a:srgbClr val="CFC98D"/>
              </a:solidFill>
              <a:prstDash val="solid"/>
              <a:miter/>
            </a:ln>
          </p:spPr>
        </p:sp>
      </p:grpSp>
      <p:grpSp>
        <p:nvGrpSpPr>
          <p:cNvPr id="9" name="Group 9"/>
          <p:cNvGrpSpPr/>
          <p:nvPr/>
        </p:nvGrpSpPr>
        <p:grpSpPr>
          <a:xfrm>
            <a:off x="13976764" y="6029382"/>
            <a:ext cx="3962424" cy="396242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t="-16666" b="-16666"/>
              </a:stretch>
            </a:blipFill>
            <a:ln w="38100" cap="sq">
              <a:solidFill>
                <a:srgbClr val="CFC98D"/>
              </a:solidFill>
              <a:prstDash val="solid"/>
              <a:miter/>
            </a:ln>
          </p:spPr>
        </p:sp>
      </p:grpSp>
      <p:grpSp>
        <p:nvGrpSpPr>
          <p:cNvPr id="11" name="Group 11"/>
          <p:cNvGrpSpPr/>
          <p:nvPr/>
        </p:nvGrpSpPr>
        <p:grpSpPr>
          <a:xfrm>
            <a:off x="4092657" y="1329911"/>
            <a:ext cx="3962424" cy="396242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t="-16666" b="-16666"/>
              </a:stretch>
            </a:blipFill>
            <a:ln w="38100" cap="sq">
              <a:solidFill>
                <a:srgbClr val="CFC98D"/>
              </a:solidFill>
              <a:prstDash val="solid"/>
              <a:miter/>
            </a:ln>
          </p:spPr>
        </p:sp>
      </p:grpSp>
      <p:sp>
        <p:nvSpPr>
          <p:cNvPr id="13" name="Freeform 13"/>
          <p:cNvSpPr/>
          <p:nvPr/>
        </p:nvSpPr>
        <p:spPr>
          <a:xfrm>
            <a:off x="13310014" y="4695780"/>
            <a:ext cx="2212815" cy="1524076"/>
          </a:xfrm>
          <a:custGeom>
            <a:avLst/>
            <a:gdLst/>
            <a:ahLst/>
            <a:cxnLst/>
            <a:rect l="l" t="t" r="r" b="b"/>
            <a:pathLst>
              <a:path w="2212815" h="1524076">
                <a:moveTo>
                  <a:pt x="0" y="0"/>
                </a:moveTo>
                <a:lnTo>
                  <a:pt x="2212814" y="0"/>
                </a:lnTo>
                <a:lnTo>
                  <a:pt x="2212814" y="1524076"/>
                </a:lnTo>
                <a:lnTo>
                  <a:pt x="0" y="15240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a:off x="1028700" y="341394"/>
            <a:ext cx="2207477" cy="2254444"/>
          </a:xfrm>
          <a:custGeom>
            <a:avLst/>
            <a:gdLst/>
            <a:ahLst/>
            <a:cxnLst/>
            <a:rect l="l" t="t" r="r" b="b"/>
            <a:pathLst>
              <a:path w="2207477" h="2254444">
                <a:moveTo>
                  <a:pt x="0" y="0"/>
                </a:moveTo>
                <a:lnTo>
                  <a:pt x="2207477" y="0"/>
                </a:lnTo>
                <a:lnTo>
                  <a:pt x="2207477" y="2254444"/>
                </a:lnTo>
                <a:lnTo>
                  <a:pt x="0" y="2254444"/>
                </a:lnTo>
                <a:lnTo>
                  <a:pt x="0" y="0"/>
                </a:lnTo>
                <a:close/>
              </a:path>
            </a:pathLst>
          </a:custGeom>
          <a:blipFill>
            <a:blip r:embed="rId12"/>
            <a:stretch>
              <a:fillRect/>
            </a:stretch>
          </a:blipFill>
        </p:spPr>
      </p:sp>
      <p:sp>
        <p:nvSpPr>
          <p:cNvPr id="15" name="TextBox 15"/>
          <p:cNvSpPr txBox="1"/>
          <p:nvPr/>
        </p:nvSpPr>
        <p:spPr>
          <a:xfrm>
            <a:off x="5831180" y="211019"/>
            <a:ext cx="6625639" cy="835790"/>
          </a:xfrm>
          <a:prstGeom prst="rect">
            <a:avLst/>
          </a:prstGeom>
        </p:spPr>
        <p:txBody>
          <a:bodyPr lIns="0" tIns="0" rIns="0" bIns="0" rtlCol="0" anchor="t">
            <a:spAutoFit/>
          </a:bodyPr>
          <a:lstStyle/>
          <a:p>
            <a:pPr algn="ctr">
              <a:lnSpc>
                <a:spcPts val="6604"/>
              </a:lnSpc>
              <a:spcBef>
                <a:spcPct val="0"/>
              </a:spcBef>
            </a:pPr>
            <a:r>
              <a:rPr lang="en-US" sz="5767" b="1" spc="-259">
                <a:solidFill>
                  <a:srgbClr val="000000"/>
                </a:solidFill>
                <a:latin typeface="Lora Bold"/>
                <a:ea typeface="Lora Bold"/>
                <a:cs typeface="Lora Bold"/>
                <a:sym typeface="Lora Bold"/>
              </a:rPr>
              <a:t>Займаємося вдома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6555" b="-26555"/>
            </a:stretch>
          </a:blipFill>
        </p:spPr>
      </p:sp>
      <p:grpSp>
        <p:nvGrpSpPr>
          <p:cNvPr id="3" name="Group 3"/>
          <p:cNvGrpSpPr/>
          <p:nvPr/>
        </p:nvGrpSpPr>
        <p:grpSpPr>
          <a:xfrm>
            <a:off x="596017" y="284771"/>
            <a:ext cx="4854164" cy="485416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1282" r="-1282" b="-36754"/>
              </a:stretch>
            </a:blipFill>
            <a:ln w="38100" cap="sq">
              <a:solidFill>
                <a:srgbClr val="CFC98D"/>
              </a:solidFill>
              <a:prstDash val="solid"/>
              <a:miter/>
            </a:ln>
          </p:spPr>
        </p:sp>
      </p:grpSp>
      <p:grpSp>
        <p:nvGrpSpPr>
          <p:cNvPr id="5" name="Group 5"/>
          <p:cNvGrpSpPr/>
          <p:nvPr/>
        </p:nvGrpSpPr>
        <p:grpSpPr>
          <a:xfrm>
            <a:off x="10448477" y="1028700"/>
            <a:ext cx="4567954" cy="456795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275" b="-33058"/>
              </a:stretch>
            </a:blipFill>
            <a:ln w="38100" cap="sq">
              <a:solidFill>
                <a:srgbClr val="CFC98D"/>
              </a:solidFill>
              <a:prstDash val="solid"/>
              <a:miter/>
            </a:ln>
          </p:spPr>
        </p:sp>
      </p:grpSp>
      <p:sp>
        <p:nvSpPr>
          <p:cNvPr id="7" name="Freeform 7"/>
          <p:cNvSpPr/>
          <p:nvPr/>
        </p:nvSpPr>
        <p:spPr>
          <a:xfrm>
            <a:off x="6331032" y="1597250"/>
            <a:ext cx="3236594" cy="2229204"/>
          </a:xfrm>
          <a:custGeom>
            <a:avLst/>
            <a:gdLst/>
            <a:ahLst/>
            <a:cxnLst/>
            <a:rect l="l" t="t" r="r" b="b"/>
            <a:pathLst>
              <a:path w="3236594" h="2229204">
                <a:moveTo>
                  <a:pt x="0" y="0"/>
                </a:moveTo>
                <a:lnTo>
                  <a:pt x="3236593" y="0"/>
                </a:lnTo>
                <a:lnTo>
                  <a:pt x="3236593" y="2229204"/>
                </a:lnTo>
                <a:lnTo>
                  <a:pt x="0" y="22292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2306536" y="5317460"/>
            <a:ext cx="3915225" cy="4448176"/>
          </a:xfrm>
          <a:custGeom>
            <a:avLst/>
            <a:gdLst/>
            <a:ahLst/>
            <a:cxnLst/>
            <a:rect l="l" t="t" r="r" b="b"/>
            <a:pathLst>
              <a:path w="3915225" h="4448176">
                <a:moveTo>
                  <a:pt x="0" y="0"/>
                </a:moveTo>
                <a:lnTo>
                  <a:pt x="3915225" y="0"/>
                </a:lnTo>
                <a:lnTo>
                  <a:pt x="3915225" y="4448176"/>
                </a:lnTo>
                <a:lnTo>
                  <a:pt x="0" y="4448176"/>
                </a:lnTo>
                <a:lnTo>
                  <a:pt x="0" y="0"/>
                </a:lnTo>
                <a:close/>
              </a:path>
            </a:pathLst>
          </a:custGeom>
          <a:blipFill>
            <a:blip r:embed="rId7"/>
            <a:stretch>
              <a:fillRect b="-17358"/>
            </a:stretch>
          </a:blipFill>
          <a:ln w="38100" cap="sq">
            <a:solidFill>
              <a:srgbClr val="CFC98D"/>
            </a:solidFill>
            <a:prstDash val="solid"/>
            <a:miter/>
          </a:ln>
        </p:spPr>
      </p:sp>
      <p:sp>
        <p:nvSpPr>
          <p:cNvPr id="9" name="Freeform 9"/>
          <p:cNvSpPr/>
          <p:nvPr/>
        </p:nvSpPr>
        <p:spPr>
          <a:xfrm>
            <a:off x="13851416" y="5038266"/>
            <a:ext cx="3754923" cy="5006564"/>
          </a:xfrm>
          <a:custGeom>
            <a:avLst/>
            <a:gdLst/>
            <a:ahLst/>
            <a:cxnLst/>
            <a:rect l="l" t="t" r="r" b="b"/>
            <a:pathLst>
              <a:path w="3754923" h="5006564">
                <a:moveTo>
                  <a:pt x="0" y="0"/>
                </a:moveTo>
                <a:lnTo>
                  <a:pt x="3754923" y="0"/>
                </a:lnTo>
                <a:lnTo>
                  <a:pt x="3754923" y="5006564"/>
                </a:lnTo>
                <a:lnTo>
                  <a:pt x="0" y="5006564"/>
                </a:lnTo>
                <a:lnTo>
                  <a:pt x="0" y="0"/>
                </a:lnTo>
                <a:close/>
              </a:path>
            </a:pathLst>
          </a:custGeom>
          <a:blipFill>
            <a:blip r:embed="rId8"/>
            <a:stretch>
              <a:fillRect/>
            </a:stretch>
          </a:blipFill>
          <a:ln w="38100" cap="sq">
            <a:solidFill>
              <a:srgbClr val="CFC98D"/>
            </a:solidFill>
            <a:prstDash val="solid"/>
            <a:miter/>
          </a:ln>
        </p:spPr>
      </p:sp>
      <p:grpSp>
        <p:nvGrpSpPr>
          <p:cNvPr id="10" name="Group 10"/>
          <p:cNvGrpSpPr/>
          <p:nvPr/>
        </p:nvGrpSpPr>
        <p:grpSpPr>
          <a:xfrm>
            <a:off x="6873662" y="4263617"/>
            <a:ext cx="5222826" cy="522282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t="-16666" b="-16666"/>
              </a:stretch>
            </a:blipFill>
            <a:ln w="38100" cap="sq">
              <a:solidFill>
                <a:srgbClr val="CFC98D"/>
              </a:solidFill>
              <a:prstDash val="solid"/>
              <a:miter/>
            </a:ln>
          </p:spPr>
        </p:sp>
      </p:grpSp>
      <p:sp>
        <p:nvSpPr>
          <p:cNvPr id="12" name="Freeform 12"/>
          <p:cNvSpPr/>
          <p:nvPr/>
        </p:nvSpPr>
        <p:spPr>
          <a:xfrm>
            <a:off x="15543076" y="1176542"/>
            <a:ext cx="2744924" cy="3087075"/>
          </a:xfrm>
          <a:custGeom>
            <a:avLst/>
            <a:gdLst/>
            <a:ahLst/>
            <a:cxnLst/>
            <a:rect l="l" t="t" r="r" b="b"/>
            <a:pathLst>
              <a:path w="2744924" h="3087075">
                <a:moveTo>
                  <a:pt x="0" y="0"/>
                </a:moveTo>
                <a:lnTo>
                  <a:pt x="2744924" y="0"/>
                </a:lnTo>
                <a:lnTo>
                  <a:pt x="2744924" y="3087075"/>
                </a:lnTo>
                <a:lnTo>
                  <a:pt x="0" y="3087075"/>
                </a:lnTo>
                <a:lnTo>
                  <a:pt x="0" y="0"/>
                </a:lnTo>
                <a:close/>
              </a:path>
            </a:pathLst>
          </a:custGeom>
          <a:blipFill>
            <a:blip r:embed="rId10"/>
            <a:stretch>
              <a:fillRect/>
            </a:stretch>
          </a:blipFill>
        </p:spPr>
      </p:sp>
      <p:sp>
        <p:nvSpPr>
          <p:cNvPr id="13" name="TextBox 13"/>
          <p:cNvSpPr txBox="1"/>
          <p:nvPr/>
        </p:nvSpPr>
        <p:spPr>
          <a:xfrm>
            <a:off x="5831180" y="211019"/>
            <a:ext cx="6625639" cy="835790"/>
          </a:xfrm>
          <a:prstGeom prst="rect">
            <a:avLst/>
          </a:prstGeom>
        </p:spPr>
        <p:txBody>
          <a:bodyPr lIns="0" tIns="0" rIns="0" bIns="0" rtlCol="0" anchor="t">
            <a:spAutoFit/>
          </a:bodyPr>
          <a:lstStyle/>
          <a:p>
            <a:pPr algn="ctr">
              <a:lnSpc>
                <a:spcPts val="6604"/>
              </a:lnSpc>
              <a:spcBef>
                <a:spcPct val="0"/>
              </a:spcBef>
            </a:pPr>
            <a:r>
              <a:rPr lang="en-US" sz="5767" b="1" spc="-259">
                <a:solidFill>
                  <a:srgbClr val="000000"/>
                </a:solidFill>
                <a:latin typeface="Lora Bold"/>
                <a:ea typeface="Lora Bold"/>
                <a:cs typeface="Lora Bold"/>
                <a:sym typeface="Lora Bold"/>
              </a:rPr>
              <a:t>Займаємося вдома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6555" b="-26555"/>
            </a:stretch>
          </a:blipFill>
        </p:spPr>
      </p:sp>
      <p:sp>
        <p:nvSpPr>
          <p:cNvPr id="3" name="Freeform 3"/>
          <p:cNvSpPr/>
          <p:nvPr/>
        </p:nvSpPr>
        <p:spPr>
          <a:xfrm>
            <a:off x="3555356" y="5648106"/>
            <a:ext cx="5588644" cy="4191483"/>
          </a:xfrm>
          <a:custGeom>
            <a:avLst/>
            <a:gdLst/>
            <a:ahLst/>
            <a:cxnLst/>
            <a:rect l="l" t="t" r="r" b="b"/>
            <a:pathLst>
              <a:path w="5588644" h="4191483">
                <a:moveTo>
                  <a:pt x="0" y="0"/>
                </a:moveTo>
                <a:lnTo>
                  <a:pt x="5588644" y="0"/>
                </a:lnTo>
                <a:lnTo>
                  <a:pt x="5588644" y="4191483"/>
                </a:lnTo>
                <a:lnTo>
                  <a:pt x="0" y="4191483"/>
                </a:lnTo>
                <a:lnTo>
                  <a:pt x="0" y="0"/>
                </a:lnTo>
                <a:close/>
              </a:path>
            </a:pathLst>
          </a:custGeom>
          <a:blipFill>
            <a:blip r:embed="rId3"/>
            <a:stretch>
              <a:fillRect/>
            </a:stretch>
          </a:blipFill>
          <a:ln w="38100" cap="sq">
            <a:solidFill>
              <a:srgbClr val="CFC98D"/>
            </a:solidFill>
            <a:prstDash val="solid"/>
            <a:miter/>
          </a:ln>
        </p:spPr>
      </p:sp>
      <p:sp>
        <p:nvSpPr>
          <p:cNvPr id="4" name="Freeform 4"/>
          <p:cNvSpPr/>
          <p:nvPr/>
        </p:nvSpPr>
        <p:spPr>
          <a:xfrm>
            <a:off x="6349678" y="1294686"/>
            <a:ext cx="5335080" cy="3848814"/>
          </a:xfrm>
          <a:custGeom>
            <a:avLst/>
            <a:gdLst/>
            <a:ahLst/>
            <a:cxnLst/>
            <a:rect l="l" t="t" r="r" b="b"/>
            <a:pathLst>
              <a:path w="5335080" h="3848814">
                <a:moveTo>
                  <a:pt x="0" y="0"/>
                </a:moveTo>
                <a:lnTo>
                  <a:pt x="5335080" y="0"/>
                </a:lnTo>
                <a:lnTo>
                  <a:pt x="5335080" y="3848814"/>
                </a:lnTo>
                <a:lnTo>
                  <a:pt x="0" y="3848814"/>
                </a:lnTo>
                <a:lnTo>
                  <a:pt x="0" y="0"/>
                </a:lnTo>
                <a:close/>
              </a:path>
            </a:pathLst>
          </a:custGeom>
          <a:blipFill>
            <a:blip r:embed="rId4"/>
            <a:stretch>
              <a:fillRect l="-28109"/>
            </a:stretch>
          </a:blipFill>
          <a:ln w="38100" cap="sq">
            <a:solidFill>
              <a:srgbClr val="CFC98D"/>
            </a:solidFill>
            <a:prstDash val="solid"/>
            <a:miter/>
          </a:ln>
        </p:spPr>
      </p:sp>
      <p:sp>
        <p:nvSpPr>
          <p:cNvPr id="5" name="Freeform 5"/>
          <p:cNvSpPr/>
          <p:nvPr/>
        </p:nvSpPr>
        <p:spPr>
          <a:xfrm>
            <a:off x="12118309" y="4532543"/>
            <a:ext cx="3546538" cy="5318145"/>
          </a:xfrm>
          <a:custGeom>
            <a:avLst/>
            <a:gdLst/>
            <a:ahLst/>
            <a:cxnLst/>
            <a:rect l="l" t="t" r="r" b="b"/>
            <a:pathLst>
              <a:path w="3546538" h="5318145">
                <a:moveTo>
                  <a:pt x="0" y="0"/>
                </a:moveTo>
                <a:lnTo>
                  <a:pt x="3546538" y="0"/>
                </a:lnTo>
                <a:lnTo>
                  <a:pt x="3546538" y="5318145"/>
                </a:lnTo>
                <a:lnTo>
                  <a:pt x="0" y="5318145"/>
                </a:lnTo>
                <a:lnTo>
                  <a:pt x="0" y="0"/>
                </a:lnTo>
                <a:close/>
              </a:path>
            </a:pathLst>
          </a:custGeom>
          <a:blipFill>
            <a:blip r:embed="rId5"/>
            <a:stretch>
              <a:fillRect/>
            </a:stretch>
          </a:blipFill>
          <a:ln w="38100" cap="sq">
            <a:solidFill>
              <a:srgbClr val="CFC98D"/>
            </a:solidFill>
            <a:prstDash val="solid"/>
            <a:miter/>
          </a:ln>
        </p:spPr>
      </p:sp>
      <p:sp>
        <p:nvSpPr>
          <p:cNvPr id="6" name="Freeform 6"/>
          <p:cNvSpPr/>
          <p:nvPr/>
        </p:nvSpPr>
        <p:spPr>
          <a:xfrm>
            <a:off x="844161" y="497192"/>
            <a:ext cx="2613548" cy="4646308"/>
          </a:xfrm>
          <a:custGeom>
            <a:avLst/>
            <a:gdLst/>
            <a:ahLst/>
            <a:cxnLst/>
            <a:rect l="l" t="t" r="r" b="b"/>
            <a:pathLst>
              <a:path w="2613548" h="4646308">
                <a:moveTo>
                  <a:pt x="0" y="0"/>
                </a:moveTo>
                <a:lnTo>
                  <a:pt x="2613548" y="0"/>
                </a:lnTo>
                <a:lnTo>
                  <a:pt x="2613548" y="4646308"/>
                </a:lnTo>
                <a:lnTo>
                  <a:pt x="0" y="4646308"/>
                </a:lnTo>
                <a:lnTo>
                  <a:pt x="0" y="0"/>
                </a:lnTo>
                <a:close/>
              </a:path>
            </a:pathLst>
          </a:custGeom>
          <a:blipFill>
            <a:blip r:embed="rId6"/>
            <a:stretch>
              <a:fillRect/>
            </a:stretch>
          </a:blipFill>
          <a:ln w="38100" cap="sq">
            <a:solidFill>
              <a:srgbClr val="CFC98D"/>
            </a:solidFill>
            <a:prstDash val="solid"/>
            <a:miter/>
          </a:ln>
        </p:spPr>
      </p:sp>
      <p:grpSp>
        <p:nvGrpSpPr>
          <p:cNvPr id="7" name="Group 7"/>
          <p:cNvGrpSpPr/>
          <p:nvPr/>
        </p:nvGrpSpPr>
        <p:grpSpPr>
          <a:xfrm>
            <a:off x="13319822" y="497192"/>
            <a:ext cx="4646308" cy="4646308"/>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16666" r="-16666"/>
              </a:stretch>
            </a:blipFill>
            <a:ln w="38100" cap="sq">
              <a:solidFill>
                <a:srgbClr val="CFC98D"/>
              </a:solidFill>
              <a:prstDash val="solid"/>
              <a:miter/>
            </a:ln>
          </p:spPr>
        </p:sp>
      </p:grpSp>
      <p:sp>
        <p:nvSpPr>
          <p:cNvPr id="9" name="Freeform 9"/>
          <p:cNvSpPr/>
          <p:nvPr/>
        </p:nvSpPr>
        <p:spPr>
          <a:xfrm>
            <a:off x="9577551" y="7200900"/>
            <a:ext cx="2107207" cy="2057400"/>
          </a:xfrm>
          <a:custGeom>
            <a:avLst/>
            <a:gdLst/>
            <a:ahLst/>
            <a:cxnLst/>
            <a:rect l="l" t="t" r="r" b="b"/>
            <a:pathLst>
              <a:path w="2107207" h="2057400">
                <a:moveTo>
                  <a:pt x="0" y="0"/>
                </a:moveTo>
                <a:lnTo>
                  <a:pt x="2107207" y="0"/>
                </a:lnTo>
                <a:lnTo>
                  <a:pt x="2107207"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741322" y="5862424"/>
            <a:ext cx="2606460" cy="3912135"/>
          </a:xfrm>
          <a:custGeom>
            <a:avLst/>
            <a:gdLst/>
            <a:ahLst/>
            <a:cxnLst/>
            <a:rect l="l" t="t" r="r" b="b"/>
            <a:pathLst>
              <a:path w="2606460" h="3912135">
                <a:moveTo>
                  <a:pt x="0" y="0"/>
                </a:moveTo>
                <a:lnTo>
                  <a:pt x="2606460" y="0"/>
                </a:lnTo>
                <a:lnTo>
                  <a:pt x="2606460" y="3912135"/>
                </a:lnTo>
                <a:lnTo>
                  <a:pt x="0" y="3912135"/>
                </a:lnTo>
                <a:lnTo>
                  <a:pt x="0" y="0"/>
                </a:lnTo>
                <a:close/>
              </a:path>
            </a:pathLst>
          </a:custGeom>
          <a:blipFill>
            <a:blip r:embed="rId10"/>
            <a:stretch>
              <a:fillRect/>
            </a:stretch>
          </a:blipFill>
          <a:ln w="38100" cap="sq">
            <a:solidFill>
              <a:srgbClr val="CFC98D"/>
            </a:solidFill>
            <a:prstDash val="solid"/>
            <a:miter/>
          </a:ln>
        </p:spPr>
      </p:sp>
      <p:sp>
        <p:nvSpPr>
          <p:cNvPr id="11" name="TextBox 11"/>
          <p:cNvSpPr txBox="1"/>
          <p:nvPr/>
        </p:nvSpPr>
        <p:spPr>
          <a:xfrm>
            <a:off x="4572134" y="211019"/>
            <a:ext cx="9143732" cy="835790"/>
          </a:xfrm>
          <a:prstGeom prst="rect">
            <a:avLst/>
          </a:prstGeom>
        </p:spPr>
        <p:txBody>
          <a:bodyPr lIns="0" tIns="0" rIns="0" bIns="0" rtlCol="0" anchor="t">
            <a:spAutoFit/>
          </a:bodyPr>
          <a:lstStyle/>
          <a:p>
            <a:pPr algn="ctr">
              <a:lnSpc>
                <a:spcPts val="6604"/>
              </a:lnSpc>
              <a:spcBef>
                <a:spcPct val="0"/>
              </a:spcBef>
            </a:pPr>
            <a:r>
              <a:rPr lang="en-US" sz="5767" b="1" spc="-259">
                <a:solidFill>
                  <a:srgbClr val="000000"/>
                </a:solidFill>
                <a:latin typeface="Lora Bold"/>
                <a:ea typeface="Lora Bold"/>
                <a:cs typeface="Lora Bold"/>
                <a:sym typeface="Lora Bold"/>
              </a:rPr>
              <a:t>Оберігаємо та доглядаємо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6555" b="-26555"/>
            </a:stretch>
          </a:blipFill>
        </p:spPr>
      </p:sp>
      <p:sp>
        <p:nvSpPr>
          <p:cNvPr id="3" name="TextBox 3"/>
          <p:cNvSpPr txBox="1"/>
          <p:nvPr/>
        </p:nvSpPr>
        <p:spPr>
          <a:xfrm>
            <a:off x="931043" y="1262524"/>
            <a:ext cx="16230600" cy="2566670"/>
          </a:xfrm>
          <a:prstGeom prst="rect">
            <a:avLst/>
          </a:prstGeom>
        </p:spPr>
        <p:txBody>
          <a:bodyPr lIns="0" tIns="0" rIns="0" bIns="0" rtlCol="0" anchor="t">
            <a:spAutoFit/>
          </a:bodyPr>
          <a:lstStyle/>
          <a:p>
            <a:pPr algn="just">
              <a:lnSpc>
                <a:spcPts val="2290"/>
              </a:lnSpc>
            </a:pPr>
            <a:endParaRPr/>
          </a:p>
          <a:p>
            <a:pPr algn="just">
              <a:lnSpc>
                <a:spcPts val="2290"/>
              </a:lnSpc>
            </a:pPr>
            <a:r>
              <a:rPr lang="en-US" sz="2000" spc="-90">
                <a:solidFill>
                  <a:srgbClr val="000000"/>
                </a:solidFill>
                <a:latin typeface="Lora"/>
                <a:ea typeface="Lora"/>
                <a:cs typeface="Lora"/>
                <a:sym typeface="Lora"/>
              </a:rPr>
              <a:t>   Розглядаючи картинки про домашніх тварин, не всі діти можуть відповісти на питання: "Як називають дитинчат тварин? " , "Хто де живе? " , "Хто за ними доглядає? ", "Чим харчуються? ", "Яку користь вони приносять людині? ".  </a:t>
            </a:r>
          </a:p>
          <a:p>
            <a:pPr algn="just">
              <a:lnSpc>
                <a:spcPts val="2290"/>
              </a:lnSpc>
            </a:pPr>
            <a:r>
              <a:rPr lang="en-US" sz="2000" spc="-90">
                <a:solidFill>
                  <a:srgbClr val="000000"/>
                </a:solidFill>
                <a:latin typeface="Lora"/>
                <a:ea typeface="Lora"/>
                <a:cs typeface="Lora"/>
                <a:sym typeface="Lora"/>
              </a:rPr>
              <a:t>   Діти у  дошкільному віці дуже допитливі, але вони не мають достатніх знань про свійських тварин та птахів, їх дитинчат, про звички, про доброту ставлення до них.  Щоб відповісти на ці питання, вихователі спільно з дітками та батьками взяли участь в освітньому проєкті " У бабусі на подвір'ї ". Також був виготовлений лепбук, де ми зібрали  достатню кількість матеріалу для ознайомлення та закріплення знань про свійських тварин та птахів. </a:t>
            </a:r>
          </a:p>
          <a:p>
            <a:pPr algn="just">
              <a:lnSpc>
                <a:spcPts val="2290"/>
              </a:lnSpc>
            </a:pPr>
            <a:r>
              <a:rPr lang="en-US" sz="2000" spc="-90">
                <a:solidFill>
                  <a:srgbClr val="000000"/>
                </a:solidFill>
                <a:latin typeface="Lora"/>
                <a:ea typeface="Lora"/>
                <a:cs typeface="Lora"/>
                <a:sym typeface="Lora"/>
              </a:rPr>
              <a:t>                       Лепбук створений для всіх вікових груп ! </a:t>
            </a:r>
          </a:p>
          <a:p>
            <a:pPr algn="just">
              <a:lnSpc>
                <a:spcPts val="2290"/>
              </a:lnSpc>
            </a:pPr>
            <a:endParaRPr lang="en-US" sz="2000" spc="-90">
              <a:solidFill>
                <a:srgbClr val="000000"/>
              </a:solidFill>
              <a:latin typeface="Lora"/>
              <a:ea typeface="Lora"/>
              <a:cs typeface="Lora"/>
              <a:sym typeface="Lora"/>
            </a:endParaRPr>
          </a:p>
        </p:txBody>
      </p:sp>
      <p:sp>
        <p:nvSpPr>
          <p:cNvPr id="4" name="TextBox 4"/>
          <p:cNvSpPr txBox="1"/>
          <p:nvPr/>
        </p:nvSpPr>
        <p:spPr>
          <a:xfrm>
            <a:off x="996148" y="4298315"/>
            <a:ext cx="16295705" cy="1709420"/>
          </a:xfrm>
          <a:prstGeom prst="rect">
            <a:avLst/>
          </a:prstGeom>
        </p:spPr>
        <p:txBody>
          <a:bodyPr lIns="0" tIns="0" rIns="0" bIns="0" rtlCol="0" anchor="t">
            <a:spAutoFit/>
          </a:bodyPr>
          <a:lstStyle/>
          <a:p>
            <a:pPr algn="just">
              <a:lnSpc>
                <a:spcPts val="2290"/>
              </a:lnSpc>
            </a:pPr>
            <a:endParaRPr/>
          </a:p>
          <a:p>
            <a:pPr algn="just">
              <a:lnSpc>
                <a:spcPts val="2290"/>
              </a:lnSpc>
            </a:pPr>
            <a:r>
              <a:rPr lang="en-US" sz="2000" spc="-90">
                <a:solidFill>
                  <a:srgbClr val="000000"/>
                </a:solidFill>
                <a:latin typeface="Lora"/>
                <a:ea typeface="Lora"/>
                <a:cs typeface="Lora"/>
                <a:sym typeface="Lora"/>
              </a:rPr>
              <a:t>   У ранньому віці важливо збагачувати і стимулювати емоційну чуйність і різноманітні переживання дітей в процесі спілкування з природою: співпереживання, співчуття, доброзичливість, цікавість при зустрічі з об'єктами природи, здивування.  А любов до тварин у дітей потрібно виховувати з раннього віку. Тому проєкт дозволяє розширювати знання дітей про тварин, що утримуються в домашніх умовах.   Екологічне виховання формує поведінку і відповідальність дітей за природу.  А тварини - це перше джерело знань про природу. На основі уявлень про тварин, дитина вчиться бачити взаємозв'язок в природі і відповідно діяти.</a:t>
            </a:r>
          </a:p>
        </p:txBody>
      </p:sp>
      <p:sp>
        <p:nvSpPr>
          <p:cNvPr id="5" name="TextBox 5"/>
          <p:cNvSpPr txBox="1"/>
          <p:nvPr/>
        </p:nvSpPr>
        <p:spPr>
          <a:xfrm>
            <a:off x="1028700" y="7115543"/>
            <a:ext cx="16132943" cy="566420"/>
          </a:xfrm>
          <a:prstGeom prst="rect">
            <a:avLst/>
          </a:prstGeom>
        </p:spPr>
        <p:txBody>
          <a:bodyPr lIns="0" tIns="0" rIns="0" bIns="0" rtlCol="0" anchor="t">
            <a:spAutoFit/>
          </a:bodyPr>
          <a:lstStyle/>
          <a:p>
            <a:pPr algn="just">
              <a:lnSpc>
                <a:spcPts val="2290"/>
              </a:lnSpc>
            </a:pPr>
            <a:r>
              <a:rPr lang="en-US" sz="2000" spc="-90">
                <a:solidFill>
                  <a:srgbClr val="000000"/>
                </a:solidFill>
                <a:latin typeface="Lora"/>
                <a:ea typeface="Lora"/>
                <a:cs typeface="Lora"/>
                <a:sym typeface="Lora"/>
              </a:rPr>
              <a:t>Створення умов для формування у дітей пізнавального інтересу і дбайливого ставлення до свійських тварин та птахів.</a:t>
            </a:r>
          </a:p>
          <a:p>
            <a:pPr algn="just">
              <a:lnSpc>
                <a:spcPts val="2290"/>
              </a:lnSpc>
            </a:pPr>
            <a:endParaRPr lang="en-US" sz="2000" spc="-90">
              <a:solidFill>
                <a:srgbClr val="000000"/>
              </a:solidFill>
              <a:latin typeface="Lora"/>
              <a:ea typeface="Lora"/>
              <a:cs typeface="Lora"/>
              <a:sym typeface="Lora"/>
            </a:endParaRPr>
          </a:p>
        </p:txBody>
      </p:sp>
      <p:sp>
        <p:nvSpPr>
          <p:cNvPr id="6" name="TextBox 6"/>
          <p:cNvSpPr txBox="1"/>
          <p:nvPr/>
        </p:nvSpPr>
        <p:spPr>
          <a:xfrm>
            <a:off x="1028700" y="742935"/>
            <a:ext cx="8215519" cy="1020128"/>
          </a:xfrm>
          <a:prstGeom prst="rect">
            <a:avLst/>
          </a:prstGeom>
        </p:spPr>
        <p:txBody>
          <a:bodyPr lIns="0" tIns="0" rIns="0" bIns="0" rtlCol="0" anchor="t">
            <a:spAutoFit/>
          </a:bodyPr>
          <a:lstStyle/>
          <a:p>
            <a:pPr algn="just">
              <a:lnSpc>
                <a:spcPts val="4007"/>
              </a:lnSpc>
            </a:pPr>
            <a:r>
              <a:rPr lang="en-US" sz="3500" b="1" i="1" spc="-157">
                <a:solidFill>
                  <a:srgbClr val="000000"/>
                </a:solidFill>
                <a:latin typeface="Lora Bold Italics"/>
                <a:ea typeface="Lora Bold Italics"/>
                <a:cs typeface="Lora Bold Italics"/>
                <a:sym typeface="Lora Bold Italics"/>
              </a:rPr>
              <a:t>Проблема проєкту: </a:t>
            </a:r>
          </a:p>
          <a:p>
            <a:pPr algn="just">
              <a:lnSpc>
                <a:spcPts val="4007"/>
              </a:lnSpc>
            </a:pPr>
            <a:endParaRPr lang="en-US" sz="3500" b="1" i="1" spc="-157">
              <a:solidFill>
                <a:srgbClr val="000000"/>
              </a:solidFill>
              <a:latin typeface="Lora Bold Italics"/>
              <a:ea typeface="Lora Bold Italics"/>
              <a:cs typeface="Lora Bold Italics"/>
              <a:sym typeface="Lora Bold Italics"/>
            </a:endParaRPr>
          </a:p>
        </p:txBody>
      </p:sp>
      <p:sp>
        <p:nvSpPr>
          <p:cNvPr id="7" name="TextBox 7"/>
          <p:cNvSpPr txBox="1"/>
          <p:nvPr/>
        </p:nvSpPr>
        <p:spPr>
          <a:xfrm>
            <a:off x="1028700" y="3848244"/>
            <a:ext cx="6702098" cy="1020128"/>
          </a:xfrm>
          <a:prstGeom prst="rect">
            <a:avLst/>
          </a:prstGeom>
        </p:spPr>
        <p:txBody>
          <a:bodyPr lIns="0" tIns="0" rIns="0" bIns="0" rtlCol="0" anchor="t">
            <a:spAutoFit/>
          </a:bodyPr>
          <a:lstStyle/>
          <a:p>
            <a:pPr algn="just">
              <a:lnSpc>
                <a:spcPts val="4007"/>
              </a:lnSpc>
            </a:pPr>
            <a:r>
              <a:rPr lang="en-US" sz="3500" b="1" i="1" spc="-157">
                <a:solidFill>
                  <a:srgbClr val="000000"/>
                </a:solidFill>
                <a:latin typeface="Lora Bold Italics"/>
                <a:ea typeface="Lora Bold Italics"/>
                <a:cs typeface="Lora Bold Italics"/>
                <a:sym typeface="Lora Bold Italics"/>
              </a:rPr>
              <a:t>Актуальність проєкту:  </a:t>
            </a:r>
          </a:p>
          <a:p>
            <a:pPr algn="just">
              <a:lnSpc>
                <a:spcPts val="4007"/>
              </a:lnSpc>
            </a:pPr>
            <a:endParaRPr lang="en-US" sz="3500" b="1" i="1" spc="-157">
              <a:solidFill>
                <a:srgbClr val="000000"/>
              </a:solidFill>
              <a:latin typeface="Lora Bold Italics"/>
              <a:ea typeface="Lora Bold Italics"/>
              <a:cs typeface="Lora Bold Italics"/>
              <a:sym typeface="Lora Bold Italics"/>
            </a:endParaRPr>
          </a:p>
        </p:txBody>
      </p:sp>
      <p:sp>
        <p:nvSpPr>
          <p:cNvPr id="8" name="TextBox 8"/>
          <p:cNvSpPr txBox="1"/>
          <p:nvPr/>
        </p:nvSpPr>
        <p:spPr>
          <a:xfrm>
            <a:off x="1028700" y="6344992"/>
            <a:ext cx="5602941" cy="1020128"/>
          </a:xfrm>
          <a:prstGeom prst="rect">
            <a:avLst/>
          </a:prstGeom>
        </p:spPr>
        <p:txBody>
          <a:bodyPr lIns="0" tIns="0" rIns="0" bIns="0" rtlCol="0" anchor="t">
            <a:spAutoFit/>
          </a:bodyPr>
          <a:lstStyle/>
          <a:p>
            <a:pPr algn="just">
              <a:lnSpc>
                <a:spcPts val="4007"/>
              </a:lnSpc>
            </a:pPr>
            <a:r>
              <a:rPr lang="en-US" sz="3500" b="1" i="1" spc="-157">
                <a:solidFill>
                  <a:srgbClr val="000000"/>
                </a:solidFill>
                <a:latin typeface="Lora Bold Italics"/>
                <a:ea typeface="Lora Bold Italics"/>
                <a:cs typeface="Lora Bold Italics"/>
                <a:sym typeface="Lora Bold Italics"/>
              </a:rPr>
              <a:t>Мета проєкту:  </a:t>
            </a:r>
          </a:p>
          <a:p>
            <a:pPr algn="just">
              <a:lnSpc>
                <a:spcPts val="4007"/>
              </a:lnSpc>
            </a:pPr>
            <a:endParaRPr lang="en-US" sz="3500" b="1" i="1" spc="-157">
              <a:solidFill>
                <a:srgbClr val="000000"/>
              </a:solidFill>
              <a:latin typeface="Lora Bold Italics"/>
              <a:ea typeface="Lora Bold Italics"/>
              <a:cs typeface="Lora Bold Italics"/>
              <a:sym typeface="Lora Bold Italics"/>
            </a:endParaRPr>
          </a:p>
        </p:txBody>
      </p:sp>
      <p:sp>
        <p:nvSpPr>
          <p:cNvPr id="9" name="TextBox 9"/>
          <p:cNvSpPr txBox="1"/>
          <p:nvPr/>
        </p:nvSpPr>
        <p:spPr>
          <a:xfrm>
            <a:off x="1028700" y="7701013"/>
            <a:ext cx="5196129" cy="515303"/>
          </a:xfrm>
          <a:prstGeom prst="rect">
            <a:avLst/>
          </a:prstGeom>
        </p:spPr>
        <p:txBody>
          <a:bodyPr lIns="0" tIns="0" rIns="0" bIns="0" rtlCol="0" anchor="t">
            <a:spAutoFit/>
          </a:bodyPr>
          <a:lstStyle/>
          <a:p>
            <a:pPr algn="just">
              <a:lnSpc>
                <a:spcPts val="4007"/>
              </a:lnSpc>
            </a:pPr>
            <a:r>
              <a:rPr lang="en-US" sz="3500" b="1" i="1" spc="-157">
                <a:solidFill>
                  <a:srgbClr val="000000"/>
                </a:solidFill>
                <a:latin typeface="Lora Bold Italics"/>
                <a:ea typeface="Lora Bold Italics"/>
                <a:cs typeface="Lora Bold Italics"/>
                <a:sym typeface="Lora Bold Italics"/>
              </a:rPr>
              <a:t>Автори проєкту :</a:t>
            </a:r>
          </a:p>
        </p:txBody>
      </p:sp>
      <p:sp>
        <p:nvSpPr>
          <p:cNvPr id="10" name="TextBox 10"/>
          <p:cNvSpPr txBox="1"/>
          <p:nvPr/>
        </p:nvSpPr>
        <p:spPr>
          <a:xfrm>
            <a:off x="5045184" y="7778483"/>
            <a:ext cx="5371227" cy="360363"/>
          </a:xfrm>
          <a:prstGeom prst="rect">
            <a:avLst/>
          </a:prstGeom>
        </p:spPr>
        <p:txBody>
          <a:bodyPr lIns="0" tIns="0" rIns="0" bIns="0" rtlCol="0" anchor="t">
            <a:spAutoFit/>
          </a:bodyPr>
          <a:lstStyle/>
          <a:p>
            <a:pPr algn="just">
              <a:lnSpc>
                <a:spcPts val="2862"/>
              </a:lnSpc>
            </a:pPr>
            <a:r>
              <a:rPr lang="en-US" sz="2499" spc="-112">
                <a:solidFill>
                  <a:srgbClr val="000000"/>
                </a:solidFill>
                <a:latin typeface="Lora"/>
                <a:ea typeface="Lora"/>
                <a:cs typeface="Lora"/>
                <a:sym typeface="Lora"/>
              </a:rPr>
              <a:t>вихователі групи " Сонечко"</a:t>
            </a:r>
          </a:p>
        </p:txBody>
      </p:sp>
      <p:sp>
        <p:nvSpPr>
          <p:cNvPr id="11" name="TextBox 11"/>
          <p:cNvSpPr txBox="1"/>
          <p:nvPr/>
        </p:nvSpPr>
        <p:spPr>
          <a:xfrm>
            <a:off x="1043450" y="8549691"/>
            <a:ext cx="5588191" cy="515303"/>
          </a:xfrm>
          <a:prstGeom prst="rect">
            <a:avLst/>
          </a:prstGeom>
        </p:spPr>
        <p:txBody>
          <a:bodyPr lIns="0" tIns="0" rIns="0" bIns="0" rtlCol="0" anchor="t">
            <a:spAutoFit/>
          </a:bodyPr>
          <a:lstStyle/>
          <a:p>
            <a:pPr algn="just">
              <a:lnSpc>
                <a:spcPts val="4007"/>
              </a:lnSpc>
            </a:pPr>
            <a:r>
              <a:rPr lang="en-US" sz="3500" b="1" i="1" spc="-157">
                <a:solidFill>
                  <a:srgbClr val="000000"/>
                </a:solidFill>
                <a:latin typeface="Lora Bold Italics"/>
                <a:ea typeface="Lora Bold Italics"/>
                <a:cs typeface="Lora Bold Italics"/>
                <a:sym typeface="Lora Bold Italics"/>
              </a:rPr>
              <a:t>Учасники проєкту : </a:t>
            </a:r>
          </a:p>
        </p:txBody>
      </p:sp>
      <p:sp>
        <p:nvSpPr>
          <p:cNvPr id="12" name="TextBox 12"/>
          <p:cNvSpPr txBox="1"/>
          <p:nvPr/>
        </p:nvSpPr>
        <p:spPr>
          <a:xfrm>
            <a:off x="5350775" y="8627161"/>
            <a:ext cx="8164732" cy="360363"/>
          </a:xfrm>
          <a:prstGeom prst="rect">
            <a:avLst/>
          </a:prstGeom>
        </p:spPr>
        <p:txBody>
          <a:bodyPr lIns="0" tIns="0" rIns="0" bIns="0" rtlCol="0" anchor="t">
            <a:spAutoFit/>
          </a:bodyPr>
          <a:lstStyle/>
          <a:p>
            <a:pPr algn="just">
              <a:lnSpc>
                <a:spcPts val="2862"/>
              </a:lnSpc>
            </a:pPr>
            <a:r>
              <a:rPr lang="en-US" sz="2499" spc="-112">
                <a:solidFill>
                  <a:srgbClr val="000000"/>
                </a:solidFill>
                <a:latin typeface="Lora"/>
                <a:ea typeface="Lora"/>
                <a:cs typeface="Lora"/>
                <a:sym typeface="Lora"/>
              </a:rPr>
              <a:t>вихователі, діти, батьки, музкерівник, фізінструктор</a:t>
            </a:r>
          </a:p>
        </p:txBody>
      </p:sp>
      <p:sp>
        <p:nvSpPr>
          <p:cNvPr id="13" name="Freeform 13"/>
          <p:cNvSpPr/>
          <p:nvPr/>
        </p:nvSpPr>
        <p:spPr>
          <a:xfrm>
            <a:off x="14692365" y="7977190"/>
            <a:ext cx="2909455" cy="1817197"/>
          </a:xfrm>
          <a:custGeom>
            <a:avLst/>
            <a:gdLst/>
            <a:ahLst/>
            <a:cxnLst/>
            <a:rect l="l" t="t" r="r" b="b"/>
            <a:pathLst>
              <a:path w="2909455" h="1817197">
                <a:moveTo>
                  <a:pt x="0" y="0"/>
                </a:moveTo>
                <a:lnTo>
                  <a:pt x="2909455" y="0"/>
                </a:lnTo>
                <a:lnTo>
                  <a:pt x="2909455" y="1817196"/>
                </a:lnTo>
                <a:lnTo>
                  <a:pt x="0" y="18171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6555" b="-26555"/>
            </a:stretch>
          </a:blipFill>
        </p:spPr>
      </p:sp>
      <p:sp>
        <p:nvSpPr>
          <p:cNvPr id="3" name="Freeform 3"/>
          <p:cNvSpPr/>
          <p:nvPr/>
        </p:nvSpPr>
        <p:spPr>
          <a:xfrm>
            <a:off x="1028700" y="1240794"/>
            <a:ext cx="7015626" cy="3950674"/>
          </a:xfrm>
          <a:custGeom>
            <a:avLst/>
            <a:gdLst/>
            <a:ahLst/>
            <a:cxnLst/>
            <a:rect l="l" t="t" r="r" b="b"/>
            <a:pathLst>
              <a:path w="7015626" h="3950674">
                <a:moveTo>
                  <a:pt x="0" y="0"/>
                </a:moveTo>
                <a:lnTo>
                  <a:pt x="7015626" y="0"/>
                </a:lnTo>
                <a:lnTo>
                  <a:pt x="7015626" y="3950674"/>
                </a:lnTo>
                <a:lnTo>
                  <a:pt x="0" y="3950674"/>
                </a:lnTo>
                <a:lnTo>
                  <a:pt x="0" y="0"/>
                </a:lnTo>
                <a:close/>
              </a:path>
            </a:pathLst>
          </a:custGeom>
          <a:blipFill>
            <a:blip r:embed="rId3"/>
            <a:stretch>
              <a:fillRect/>
            </a:stretch>
          </a:blipFill>
          <a:ln w="38100" cap="sq">
            <a:solidFill>
              <a:srgbClr val="CFC98D"/>
            </a:solidFill>
            <a:prstDash val="solid"/>
            <a:miter/>
          </a:ln>
        </p:spPr>
      </p:sp>
      <p:sp>
        <p:nvSpPr>
          <p:cNvPr id="4" name="Freeform 4"/>
          <p:cNvSpPr/>
          <p:nvPr/>
        </p:nvSpPr>
        <p:spPr>
          <a:xfrm>
            <a:off x="14940218" y="5789819"/>
            <a:ext cx="3025912" cy="3984740"/>
          </a:xfrm>
          <a:custGeom>
            <a:avLst/>
            <a:gdLst/>
            <a:ahLst/>
            <a:cxnLst/>
            <a:rect l="l" t="t" r="r" b="b"/>
            <a:pathLst>
              <a:path w="3025912" h="3984740">
                <a:moveTo>
                  <a:pt x="0" y="0"/>
                </a:moveTo>
                <a:lnTo>
                  <a:pt x="3025912" y="0"/>
                </a:lnTo>
                <a:lnTo>
                  <a:pt x="3025912" y="3984740"/>
                </a:lnTo>
                <a:lnTo>
                  <a:pt x="0" y="3984740"/>
                </a:lnTo>
                <a:lnTo>
                  <a:pt x="0" y="0"/>
                </a:lnTo>
                <a:close/>
              </a:path>
            </a:pathLst>
          </a:custGeom>
          <a:blipFill>
            <a:blip r:embed="rId4"/>
            <a:stretch>
              <a:fillRect/>
            </a:stretch>
          </a:blipFill>
          <a:ln w="38100" cap="sq">
            <a:solidFill>
              <a:srgbClr val="CFC98D"/>
            </a:solidFill>
            <a:prstDash val="solid"/>
            <a:miter/>
          </a:ln>
        </p:spPr>
      </p:sp>
      <p:grpSp>
        <p:nvGrpSpPr>
          <p:cNvPr id="5" name="Group 5"/>
          <p:cNvGrpSpPr/>
          <p:nvPr/>
        </p:nvGrpSpPr>
        <p:grpSpPr>
          <a:xfrm>
            <a:off x="13915891" y="662885"/>
            <a:ext cx="4050239" cy="405023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t="-16722" b="-16722"/>
              </a:stretch>
            </a:blipFill>
            <a:ln w="38100" cap="sq">
              <a:solidFill>
                <a:srgbClr val="CFC98D"/>
              </a:solidFill>
              <a:prstDash val="solid"/>
              <a:miter/>
            </a:ln>
          </p:spPr>
        </p:sp>
      </p:grpSp>
      <p:grpSp>
        <p:nvGrpSpPr>
          <p:cNvPr id="7" name="Group 7"/>
          <p:cNvGrpSpPr/>
          <p:nvPr/>
        </p:nvGrpSpPr>
        <p:grpSpPr>
          <a:xfrm>
            <a:off x="587394" y="5362786"/>
            <a:ext cx="3984740" cy="398474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38790" r="-38790"/>
              </a:stretch>
            </a:blipFill>
            <a:ln w="38100" cap="sq">
              <a:solidFill>
                <a:srgbClr val="CFC98D"/>
              </a:solidFill>
              <a:prstDash val="solid"/>
              <a:miter/>
            </a:ln>
          </p:spPr>
        </p:sp>
      </p:grpSp>
      <p:sp>
        <p:nvSpPr>
          <p:cNvPr id="9" name="Freeform 9"/>
          <p:cNvSpPr/>
          <p:nvPr/>
        </p:nvSpPr>
        <p:spPr>
          <a:xfrm>
            <a:off x="9812632" y="2187431"/>
            <a:ext cx="2107207" cy="2057400"/>
          </a:xfrm>
          <a:custGeom>
            <a:avLst/>
            <a:gdLst/>
            <a:ahLst/>
            <a:cxnLst/>
            <a:rect l="l" t="t" r="r" b="b"/>
            <a:pathLst>
              <a:path w="2107207" h="2057400">
                <a:moveTo>
                  <a:pt x="0" y="0"/>
                </a:moveTo>
                <a:lnTo>
                  <a:pt x="2107206" y="0"/>
                </a:lnTo>
                <a:lnTo>
                  <a:pt x="2107206"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10232332" y="4899450"/>
            <a:ext cx="3683558" cy="4911411"/>
          </a:xfrm>
          <a:custGeom>
            <a:avLst/>
            <a:gdLst/>
            <a:ahLst/>
            <a:cxnLst/>
            <a:rect l="l" t="t" r="r" b="b"/>
            <a:pathLst>
              <a:path w="3683558" h="4911411">
                <a:moveTo>
                  <a:pt x="0" y="0"/>
                </a:moveTo>
                <a:lnTo>
                  <a:pt x="3683559" y="0"/>
                </a:lnTo>
                <a:lnTo>
                  <a:pt x="3683559" y="4911412"/>
                </a:lnTo>
                <a:lnTo>
                  <a:pt x="0" y="4911412"/>
                </a:lnTo>
                <a:lnTo>
                  <a:pt x="0" y="0"/>
                </a:lnTo>
                <a:close/>
              </a:path>
            </a:pathLst>
          </a:custGeom>
          <a:blipFill>
            <a:blip r:embed="rId9"/>
            <a:stretch>
              <a:fillRect/>
            </a:stretch>
          </a:blipFill>
          <a:ln w="38100" cap="sq">
            <a:solidFill>
              <a:srgbClr val="CFC98D"/>
            </a:solidFill>
            <a:prstDash val="solid"/>
            <a:miter/>
          </a:ln>
        </p:spPr>
      </p:sp>
      <p:sp>
        <p:nvSpPr>
          <p:cNvPr id="11" name="Freeform 11"/>
          <p:cNvSpPr/>
          <p:nvPr/>
        </p:nvSpPr>
        <p:spPr>
          <a:xfrm>
            <a:off x="5823912" y="5789819"/>
            <a:ext cx="3790546" cy="3770902"/>
          </a:xfrm>
          <a:custGeom>
            <a:avLst/>
            <a:gdLst/>
            <a:ahLst/>
            <a:cxnLst/>
            <a:rect l="l" t="t" r="r" b="b"/>
            <a:pathLst>
              <a:path w="3790546" h="3770902">
                <a:moveTo>
                  <a:pt x="0" y="0"/>
                </a:moveTo>
                <a:lnTo>
                  <a:pt x="3790545" y="0"/>
                </a:lnTo>
                <a:lnTo>
                  <a:pt x="3790545" y="3770902"/>
                </a:lnTo>
                <a:lnTo>
                  <a:pt x="0" y="3770902"/>
                </a:lnTo>
                <a:lnTo>
                  <a:pt x="0" y="0"/>
                </a:lnTo>
                <a:close/>
              </a:path>
            </a:pathLst>
          </a:custGeom>
          <a:blipFill>
            <a:blip r:embed="rId10"/>
            <a:stretch>
              <a:fillRect b="-34027"/>
            </a:stretch>
          </a:blipFill>
          <a:ln w="38100" cap="sq">
            <a:solidFill>
              <a:srgbClr val="CFC98D"/>
            </a:solidFill>
            <a:prstDash val="solid"/>
            <a:miter/>
          </a:ln>
        </p:spPr>
      </p:sp>
      <p:sp>
        <p:nvSpPr>
          <p:cNvPr id="12" name="TextBox 12"/>
          <p:cNvSpPr txBox="1"/>
          <p:nvPr/>
        </p:nvSpPr>
        <p:spPr>
          <a:xfrm>
            <a:off x="4572134" y="211019"/>
            <a:ext cx="9143732" cy="835790"/>
          </a:xfrm>
          <a:prstGeom prst="rect">
            <a:avLst/>
          </a:prstGeom>
        </p:spPr>
        <p:txBody>
          <a:bodyPr lIns="0" tIns="0" rIns="0" bIns="0" rtlCol="0" anchor="t">
            <a:spAutoFit/>
          </a:bodyPr>
          <a:lstStyle/>
          <a:p>
            <a:pPr algn="ctr">
              <a:lnSpc>
                <a:spcPts val="6604"/>
              </a:lnSpc>
              <a:spcBef>
                <a:spcPct val="0"/>
              </a:spcBef>
            </a:pPr>
            <a:r>
              <a:rPr lang="en-US" sz="5767" b="1" spc="-259">
                <a:solidFill>
                  <a:srgbClr val="000000"/>
                </a:solidFill>
                <a:latin typeface="Lora Bold"/>
                <a:ea typeface="Lora Bold"/>
                <a:cs typeface="Lora Bold"/>
                <a:sym typeface="Lora Bold"/>
              </a:rPr>
              <a:t>Оберігаємо та доглядаємо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6555" b="-26555"/>
            </a:stretch>
          </a:blipFill>
        </p:spPr>
      </p:sp>
      <p:sp>
        <p:nvSpPr>
          <p:cNvPr id="3" name="Freeform 3"/>
          <p:cNvSpPr/>
          <p:nvPr/>
        </p:nvSpPr>
        <p:spPr>
          <a:xfrm>
            <a:off x="6071441" y="4757749"/>
            <a:ext cx="3695202" cy="5208083"/>
          </a:xfrm>
          <a:custGeom>
            <a:avLst/>
            <a:gdLst/>
            <a:ahLst/>
            <a:cxnLst/>
            <a:rect l="l" t="t" r="r" b="b"/>
            <a:pathLst>
              <a:path w="3695202" h="5208083">
                <a:moveTo>
                  <a:pt x="0" y="0"/>
                </a:moveTo>
                <a:lnTo>
                  <a:pt x="3695202" y="0"/>
                </a:lnTo>
                <a:lnTo>
                  <a:pt x="3695202" y="5208083"/>
                </a:lnTo>
                <a:lnTo>
                  <a:pt x="0" y="5208083"/>
                </a:lnTo>
                <a:lnTo>
                  <a:pt x="0" y="0"/>
                </a:lnTo>
                <a:close/>
              </a:path>
            </a:pathLst>
          </a:custGeom>
          <a:blipFill>
            <a:blip r:embed="rId3"/>
            <a:stretch>
              <a:fillRect t="-19989" b="-31940"/>
            </a:stretch>
          </a:blipFill>
          <a:ln w="38100" cap="sq">
            <a:solidFill>
              <a:srgbClr val="CFC98D"/>
            </a:solidFill>
            <a:prstDash val="solid"/>
            <a:miter/>
          </a:ln>
        </p:spPr>
      </p:sp>
      <p:sp>
        <p:nvSpPr>
          <p:cNvPr id="4" name="Freeform 4"/>
          <p:cNvSpPr/>
          <p:nvPr/>
        </p:nvSpPr>
        <p:spPr>
          <a:xfrm>
            <a:off x="14222613" y="5097239"/>
            <a:ext cx="3603022" cy="4868592"/>
          </a:xfrm>
          <a:custGeom>
            <a:avLst/>
            <a:gdLst/>
            <a:ahLst/>
            <a:cxnLst/>
            <a:rect l="l" t="t" r="r" b="b"/>
            <a:pathLst>
              <a:path w="3603022" h="4868592">
                <a:moveTo>
                  <a:pt x="0" y="0"/>
                </a:moveTo>
                <a:lnTo>
                  <a:pt x="3603022" y="0"/>
                </a:lnTo>
                <a:lnTo>
                  <a:pt x="3603022" y="4868593"/>
                </a:lnTo>
                <a:lnTo>
                  <a:pt x="0" y="4868593"/>
                </a:lnTo>
                <a:lnTo>
                  <a:pt x="0" y="0"/>
                </a:lnTo>
                <a:close/>
              </a:path>
            </a:pathLst>
          </a:custGeom>
          <a:blipFill>
            <a:blip r:embed="rId4"/>
            <a:stretch>
              <a:fillRect t="-30751" b="-27717"/>
            </a:stretch>
          </a:blipFill>
          <a:ln w="38100" cap="sq">
            <a:solidFill>
              <a:srgbClr val="CFC98D"/>
            </a:solidFill>
            <a:prstDash val="solid"/>
            <a:miter/>
          </a:ln>
        </p:spPr>
      </p:sp>
      <p:sp>
        <p:nvSpPr>
          <p:cNvPr id="5" name="Freeform 5"/>
          <p:cNvSpPr/>
          <p:nvPr/>
        </p:nvSpPr>
        <p:spPr>
          <a:xfrm>
            <a:off x="498134" y="971850"/>
            <a:ext cx="5573307" cy="3246315"/>
          </a:xfrm>
          <a:custGeom>
            <a:avLst/>
            <a:gdLst/>
            <a:ahLst/>
            <a:cxnLst/>
            <a:rect l="l" t="t" r="r" b="b"/>
            <a:pathLst>
              <a:path w="5573307" h="3246315">
                <a:moveTo>
                  <a:pt x="0" y="0"/>
                </a:moveTo>
                <a:lnTo>
                  <a:pt x="5573307" y="0"/>
                </a:lnTo>
                <a:lnTo>
                  <a:pt x="5573307" y="3246315"/>
                </a:lnTo>
                <a:lnTo>
                  <a:pt x="0" y="3246315"/>
                </a:lnTo>
                <a:lnTo>
                  <a:pt x="0" y="0"/>
                </a:lnTo>
                <a:close/>
              </a:path>
            </a:pathLst>
          </a:custGeom>
          <a:blipFill>
            <a:blip r:embed="rId5"/>
            <a:stretch>
              <a:fillRect r="-24593"/>
            </a:stretch>
          </a:blipFill>
          <a:ln w="38100" cap="sq">
            <a:solidFill>
              <a:srgbClr val="CFC98D"/>
            </a:solidFill>
            <a:prstDash val="solid"/>
            <a:miter/>
          </a:ln>
        </p:spPr>
      </p:sp>
      <p:sp>
        <p:nvSpPr>
          <p:cNvPr id="6" name="Freeform 6"/>
          <p:cNvSpPr/>
          <p:nvPr/>
        </p:nvSpPr>
        <p:spPr>
          <a:xfrm>
            <a:off x="498134" y="5922295"/>
            <a:ext cx="5142814" cy="4043537"/>
          </a:xfrm>
          <a:custGeom>
            <a:avLst/>
            <a:gdLst/>
            <a:ahLst/>
            <a:cxnLst/>
            <a:rect l="l" t="t" r="r" b="b"/>
            <a:pathLst>
              <a:path w="5142814" h="4043537">
                <a:moveTo>
                  <a:pt x="0" y="0"/>
                </a:moveTo>
                <a:lnTo>
                  <a:pt x="5142814" y="0"/>
                </a:lnTo>
                <a:lnTo>
                  <a:pt x="5142814" y="4043537"/>
                </a:lnTo>
                <a:lnTo>
                  <a:pt x="0" y="4043537"/>
                </a:lnTo>
                <a:lnTo>
                  <a:pt x="0" y="0"/>
                </a:lnTo>
                <a:close/>
              </a:path>
            </a:pathLst>
          </a:custGeom>
          <a:blipFill>
            <a:blip r:embed="rId6"/>
            <a:stretch>
              <a:fillRect/>
            </a:stretch>
          </a:blipFill>
          <a:ln w="38100" cap="sq">
            <a:solidFill>
              <a:srgbClr val="CFC98D"/>
            </a:solidFill>
            <a:prstDash val="solid"/>
            <a:miter/>
          </a:ln>
        </p:spPr>
      </p:sp>
      <p:sp>
        <p:nvSpPr>
          <p:cNvPr id="7" name="Freeform 7"/>
          <p:cNvSpPr/>
          <p:nvPr/>
        </p:nvSpPr>
        <p:spPr>
          <a:xfrm>
            <a:off x="13427928" y="614626"/>
            <a:ext cx="4397707" cy="3320268"/>
          </a:xfrm>
          <a:custGeom>
            <a:avLst/>
            <a:gdLst/>
            <a:ahLst/>
            <a:cxnLst/>
            <a:rect l="l" t="t" r="r" b="b"/>
            <a:pathLst>
              <a:path w="4397707" h="3320268">
                <a:moveTo>
                  <a:pt x="0" y="0"/>
                </a:moveTo>
                <a:lnTo>
                  <a:pt x="4397707" y="0"/>
                </a:lnTo>
                <a:lnTo>
                  <a:pt x="4397707" y="3320269"/>
                </a:lnTo>
                <a:lnTo>
                  <a:pt x="0" y="3320269"/>
                </a:lnTo>
                <a:lnTo>
                  <a:pt x="0" y="0"/>
                </a:lnTo>
                <a:close/>
              </a:path>
            </a:pathLst>
          </a:custGeom>
          <a:blipFill>
            <a:blip r:embed="rId7"/>
            <a:stretch>
              <a:fillRect/>
            </a:stretch>
          </a:blipFill>
          <a:ln w="38100" cap="sq">
            <a:solidFill>
              <a:srgbClr val="CFC98D"/>
            </a:solidFill>
            <a:prstDash val="solid"/>
            <a:miter/>
          </a:ln>
        </p:spPr>
      </p:sp>
      <p:grpSp>
        <p:nvGrpSpPr>
          <p:cNvPr id="8" name="Group 8"/>
          <p:cNvGrpSpPr/>
          <p:nvPr/>
        </p:nvGrpSpPr>
        <p:grpSpPr>
          <a:xfrm>
            <a:off x="8893764" y="1618906"/>
            <a:ext cx="3731292" cy="373129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t="-45679" b="-68453"/>
              </a:stretch>
            </a:blipFill>
            <a:ln w="38100" cap="sq">
              <a:solidFill>
                <a:srgbClr val="CFC98D"/>
              </a:solidFill>
              <a:prstDash val="solid"/>
              <a:miter/>
            </a:ln>
          </p:spPr>
        </p:sp>
      </p:grpSp>
      <p:grpSp>
        <p:nvGrpSpPr>
          <p:cNvPr id="10" name="Group 10"/>
          <p:cNvGrpSpPr/>
          <p:nvPr/>
        </p:nvGrpSpPr>
        <p:grpSpPr>
          <a:xfrm>
            <a:off x="10197136" y="5960946"/>
            <a:ext cx="3731292" cy="3731292"/>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t="-67248" b="-46884"/>
              </a:stretch>
            </a:blipFill>
            <a:ln w="38100" cap="sq">
              <a:solidFill>
                <a:srgbClr val="CFC98D"/>
              </a:solidFill>
              <a:prstDash val="solid"/>
              <a:miter/>
            </a:ln>
          </p:spPr>
        </p:sp>
      </p:grpSp>
      <p:pic>
        <p:nvPicPr>
          <p:cNvPr id="12" name="Picture 12"/>
          <p:cNvPicPr>
            <a:picLocks noChangeAspect="1"/>
          </p:cNvPicPr>
          <p:nvPr/>
        </p:nvPicPr>
        <p:blipFill>
          <a:blip r:embed="rId10"/>
          <a:srcRect/>
          <a:stretch>
            <a:fillRect/>
          </a:stretch>
        </p:blipFill>
        <p:spPr>
          <a:xfrm>
            <a:off x="6155413" y="1311971"/>
            <a:ext cx="2746354" cy="2906195"/>
          </a:xfrm>
          <a:prstGeom prst="rect">
            <a:avLst/>
          </a:prstGeom>
        </p:spPr>
      </p:pic>
      <p:sp>
        <p:nvSpPr>
          <p:cNvPr id="13" name="TextBox 13"/>
          <p:cNvSpPr txBox="1"/>
          <p:nvPr/>
        </p:nvSpPr>
        <p:spPr>
          <a:xfrm>
            <a:off x="7528590" y="211019"/>
            <a:ext cx="3230821" cy="835790"/>
          </a:xfrm>
          <a:prstGeom prst="rect">
            <a:avLst/>
          </a:prstGeom>
        </p:spPr>
        <p:txBody>
          <a:bodyPr lIns="0" tIns="0" rIns="0" bIns="0" rtlCol="0" anchor="t">
            <a:spAutoFit/>
          </a:bodyPr>
          <a:lstStyle/>
          <a:p>
            <a:pPr algn="ctr">
              <a:lnSpc>
                <a:spcPts val="6604"/>
              </a:lnSpc>
              <a:spcBef>
                <a:spcPct val="0"/>
              </a:spcBef>
            </a:pPr>
            <a:r>
              <a:rPr lang="en-US" sz="5767" b="1" spc="-259">
                <a:solidFill>
                  <a:srgbClr val="000000"/>
                </a:solidFill>
                <a:latin typeface="Lora Bold"/>
                <a:ea typeface="Lora Bold"/>
                <a:cs typeface="Lora Bold"/>
                <a:sym typeface="Lora Bold"/>
              </a:rPr>
              <a:t>Музичне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6555" b="-26555"/>
            </a:stretch>
          </a:blipFill>
        </p:spPr>
      </p:sp>
      <p:sp>
        <p:nvSpPr>
          <p:cNvPr id="3" name="Freeform 3"/>
          <p:cNvSpPr/>
          <p:nvPr/>
        </p:nvSpPr>
        <p:spPr>
          <a:xfrm>
            <a:off x="8199095" y="1459789"/>
            <a:ext cx="2575415" cy="4398163"/>
          </a:xfrm>
          <a:custGeom>
            <a:avLst/>
            <a:gdLst/>
            <a:ahLst/>
            <a:cxnLst/>
            <a:rect l="l" t="t" r="r" b="b"/>
            <a:pathLst>
              <a:path w="2575415" h="4398163">
                <a:moveTo>
                  <a:pt x="0" y="0"/>
                </a:moveTo>
                <a:lnTo>
                  <a:pt x="2575415" y="0"/>
                </a:lnTo>
                <a:lnTo>
                  <a:pt x="2575415" y="4398163"/>
                </a:lnTo>
                <a:lnTo>
                  <a:pt x="0" y="4398163"/>
                </a:lnTo>
                <a:lnTo>
                  <a:pt x="0" y="0"/>
                </a:lnTo>
                <a:close/>
              </a:path>
            </a:pathLst>
          </a:custGeom>
          <a:blipFill>
            <a:blip r:embed="rId3"/>
            <a:stretch>
              <a:fillRect b="-25254"/>
            </a:stretch>
          </a:blipFill>
          <a:ln w="38100" cap="sq">
            <a:solidFill>
              <a:srgbClr val="CFC98D"/>
            </a:solidFill>
            <a:prstDash val="solid"/>
            <a:miter/>
          </a:ln>
        </p:spPr>
      </p:sp>
      <p:sp>
        <p:nvSpPr>
          <p:cNvPr id="4" name="Freeform 4"/>
          <p:cNvSpPr/>
          <p:nvPr/>
        </p:nvSpPr>
        <p:spPr>
          <a:xfrm>
            <a:off x="8291781" y="6151752"/>
            <a:ext cx="2388153" cy="3764994"/>
          </a:xfrm>
          <a:custGeom>
            <a:avLst/>
            <a:gdLst/>
            <a:ahLst/>
            <a:cxnLst/>
            <a:rect l="l" t="t" r="r" b="b"/>
            <a:pathLst>
              <a:path w="2388153" h="3764994">
                <a:moveTo>
                  <a:pt x="0" y="0"/>
                </a:moveTo>
                <a:lnTo>
                  <a:pt x="2388152" y="0"/>
                </a:lnTo>
                <a:lnTo>
                  <a:pt x="2388152" y="3764993"/>
                </a:lnTo>
                <a:lnTo>
                  <a:pt x="0" y="3764993"/>
                </a:lnTo>
                <a:lnTo>
                  <a:pt x="0" y="0"/>
                </a:lnTo>
                <a:close/>
              </a:path>
            </a:pathLst>
          </a:custGeom>
          <a:blipFill>
            <a:blip r:embed="rId4"/>
            <a:stretch>
              <a:fillRect b="-35680"/>
            </a:stretch>
          </a:blipFill>
          <a:ln w="38100" cap="sq">
            <a:solidFill>
              <a:srgbClr val="CFC98D"/>
            </a:solidFill>
            <a:prstDash val="solid"/>
            <a:miter/>
          </a:ln>
        </p:spPr>
      </p:sp>
      <p:sp>
        <p:nvSpPr>
          <p:cNvPr id="5" name="Freeform 5"/>
          <p:cNvSpPr/>
          <p:nvPr/>
        </p:nvSpPr>
        <p:spPr>
          <a:xfrm>
            <a:off x="11208229" y="1932710"/>
            <a:ext cx="2971878" cy="4649776"/>
          </a:xfrm>
          <a:custGeom>
            <a:avLst/>
            <a:gdLst/>
            <a:ahLst/>
            <a:cxnLst/>
            <a:rect l="l" t="t" r="r" b="b"/>
            <a:pathLst>
              <a:path w="2971878" h="4649776">
                <a:moveTo>
                  <a:pt x="0" y="0"/>
                </a:moveTo>
                <a:lnTo>
                  <a:pt x="2971877" y="0"/>
                </a:lnTo>
                <a:lnTo>
                  <a:pt x="2971877" y="4649776"/>
                </a:lnTo>
                <a:lnTo>
                  <a:pt x="0" y="4649776"/>
                </a:lnTo>
                <a:lnTo>
                  <a:pt x="0" y="0"/>
                </a:lnTo>
                <a:close/>
              </a:path>
            </a:pathLst>
          </a:custGeom>
          <a:blipFill>
            <a:blip r:embed="rId5"/>
            <a:stretch>
              <a:fillRect b="-36715"/>
            </a:stretch>
          </a:blipFill>
          <a:ln w="38100" cap="sq">
            <a:solidFill>
              <a:srgbClr val="CFC98D"/>
            </a:solidFill>
            <a:prstDash val="solid"/>
            <a:miter/>
          </a:ln>
        </p:spPr>
      </p:sp>
      <p:sp>
        <p:nvSpPr>
          <p:cNvPr id="6" name="Freeform 6"/>
          <p:cNvSpPr/>
          <p:nvPr/>
        </p:nvSpPr>
        <p:spPr>
          <a:xfrm>
            <a:off x="14973222" y="1028700"/>
            <a:ext cx="2971878" cy="4532531"/>
          </a:xfrm>
          <a:custGeom>
            <a:avLst/>
            <a:gdLst/>
            <a:ahLst/>
            <a:cxnLst/>
            <a:rect l="l" t="t" r="r" b="b"/>
            <a:pathLst>
              <a:path w="2971878" h="4532531">
                <a:moveTo>
                  <a:pt x="0" y="0"/>
                </a:moveTo>
                <a:lnTo>
                  <a:pt x="2971878" y="0"/>
                </a:lnTo>
                <a:lnTo>
                  <a:pt x="2971878" y="4532531"/>
                </a:lnTo>
                <a:lnTo>
                  <a:pt x="0" y="4532531"/>
                </a:lnTo>
                <a:lnTo>
                  <a:pt x="0" y="0"/>
                </a:lnTo>
                <a:close/>
              </a:path>
            </a:pathLst>
          </a:custGeom>
          <a:blipFill>
            <a:blip r:embed="rId6"/>
            <a:stretch>
              <a:fillRect b="-40251"/>
            </a:stretch>
          </a:blipFill>
          <a:ln w="38100" cap="sq">
            <a:solidFill>
              <a:srgbClr val="CFC98D"/>
            </a:solidFill>
            <a:prstDash val="solid"/>
            <a:miter/>
          </a:ln>
        </p:spPr>
      </p:sp>
      <p:sp>
        <p:nvSpPr>
          <p:cNvPr id="7" name="Freeform 7"/>
          <p:cNvSpPr/>
          <p:nvPr/>
        </p:nvSpPr>
        <p:spPr>
          <a:xfrm>
            <a:off x="4221309" y="2432660"/>
            <a:ext cx="3434861" cy="4358689"/>
          </a:xfrm>
          <a:custGeom>
            <a:avLst/>
            <a:gdLst/>
            <a:ahLst/>
            <a:cxnLst/>
            <a:rect l="l" t="t" r="r" b="b"/>
            <a:pathLst>
              <a:path w="3434861" h="4358689">
                <a:moveTo>
                  <a:pt x="0" y="0"/>
                </a:moveTo>
                <a:lnTo>
                  <a:pt x="3434861" y="0"/>
                </a:lnTo>
                <a:lnTo>
                  <a:pt x="3434861" y="4358689"/>
                </a:lnTo>
                <a:lnTo>
                  <a:pt x="0" y="4358689"/>
                </a:lnTo>
                <a:lnTo>
                  <a:pt x="0" y="0"/>
                </a:lnTo>
                <a:close/>
              </a:path>
            </a:pathLst>
          </a:custGeom>
          <a:blipFill>
            <a:blip r:embed="rId7"/>
            <a:stretch>
              <a:fillRect b="-68747"/>
            </a:stretch>
          </a:blipFill>
          <a:ln w="38100" cap="sq">
            <a:solidFill>
              <a:srgbClr val="CFC98D"/>
            </a:solidFill>
            <a:prstDash val="solid"/>
            <a:miter/>
          </a:ln>
        </p:spPr>
      </p:sp>
      <p:sp>
        <p:nvSpPr>
          <p:cNvPr id="8" name="Freeform 8"/>
          <p:cNvSpPr/>
          <p:nvPr/>
        </p:nvSpPr>
        <p:spPr>
          <a:xfrm>
            <a:off x="622758" y="1459789"/>
            <a:ext cx="3343589" cy="4101442"/>
          </a:xfrm>
          <a:custGeom>
            <a:avLst/>
            <a:gdLst/>
            <a:ahLst/>
            <a:cxnLst/>
            <a:rect l="l" t="t" r="r" b="b"/>
            <a:pathLst>
              <a:path w="3343589" h="4101442">
                <a:moveTo>
                  <a:pt x="0" y="0"/>
                </a:moveTo>
                <a:lnTo>
                  <a:pt x="3343589" y="0"/>
                </a:lnTo>
                <a:lnTo>
                  <a:pt x="3343589" y="4101442"/>
                </a:lnTo>
                <a:lnTo>
                  <a:pt x="0" y="4101442"/>
                </a:lnTo>
                <a:lnTo>
                  <a:pt x="0" y="0"/>
                </a:lnTo>
                <a:close/>
              </a:path>
            </a:pathLst>
          </a:custGeom>
          <a:blipFill>
            <a:blip r:embed="rId8"/>
            <a:stretch>
              <a:fillRect b="-74565"/>
            </a:stretch>
          </a:blipFill>
          <a:ln w="38100" cap="sq">
            <a:solidFill>
              <a:srgbClr val="CFC98D"/>
            </a:solidFill>
            <a:prstDash val="solid"/>
            <a:miter/>
          </a:ln>
        </p:spPr>
      </p:sp>
      <p:grpSp>
        <p:nvGrpSpPr>
          <p:cNvPr id="9" name="Group 9"/>
          <p:cNvGrpSpPr/>
          <p:nvPr/>
        </p:nvGrpSpPr>
        <p:grpSpPr>
          <a:xfrm>
            <a:off x="622758" y="6151752"/>
            <a:ext cx="3764994" cy="376499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15637" t="-43136" b="-104217"/>
              </a:stretch>
            </a:blipFill>
            <a:ln w="38100" cap="sq">
              <a:solidFill>
                <a:srgbClr val="CFC98D"/>
              </a:solidFill>
              <a:prstDash val="solid"/>
              <a:miter/>
            </a:ln>
          </p:spPr>
        </p:sp>
      </p:grpSp>
      <p:grpSp>
        <p:nvGrpSpPr>
          <p:cNvPr id="11" name="Group 11"/>
          <p:cNvGrpSpPr/>
          <p:nvPr/>
        </p:nvGrpSpPr>
        <p:grpSpPr>
          <a:xfrm>
            <a:off x="14180106" y="6151752"/>
            <a:ext cx="3764994" cy="376499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4074" t="-33815" r="-4074"/>
              </a:stretch>
            </a:blipFill>
            <a:ln w="38100" cap="sq">
              <a:solidFill>
                <a:srgbClr val="CFC98D"/>
              </a:solidFill>
              <a:prstDash val="solid"/>
              <a:miter/>
            </a:ln>
          </p:spPr>
        </p:sp>
      </p:grpSp>
      <p:sp>
        <p:nvSpPr>
          <p:cNvPr id="13" name="Freeform 13"/>
          <p:cNvSpPr/>
          <p:nvPr/>
        </p:nvSpPr>
        <p:spPr>
          <a:xfrm>
            <a:off x="4580588" y="6845131"/>
            <a:ext cx="3006342" cy="3071614"/>
          </a:xfrm>
          <a:custGeom>
            <a:avLst/>
            <a:gdLst/>
            <a:ahLst/>
            <a:cxnLst/>
            <a:rect l="l" t="t" r="r" b="b"/>
            <a:pathLst>
              <a:path w="3006342" h="3071614">
                <a:moveTo>
                  <a:pt x="0" y="0"/>
                </a:moveTo>
                <a:lnTo>
                  <a:pt x="3006343" y="0"/>
                </a:lnTo>
                <a:lnTo>
                  <a:pt x="3006343" y="3071614"/>
                </a:lnTo>
                <a:lnTo>
                  <a:pt x="0" y="3071614"/>
                </a:lnTo>
                <a:lnTo>
                  <a:pt x="0" y="0"/>
                </a:lnTo>
                <a:close/>
              </a:path>
            </a:pathLst>
          </a:custGeom>
          <a:blipFill>
            <a:blip r:embed="rId11"/>
            <a:stretch>
              <a:fillRect/>
            </a:stretch>
          </a:blipFill>
        </p:spPr>
      </p:sp>
      <p:sp>
        <p:nvSpPr>
          <p:cNvPr id="14" name="Freeform 14"/>
          <p:cNvSpPr/>
          <p:nvPr/>
        </p:nvSpPr>
        <p:spPr>
          <a:xfrm>
            <a:off x="11081108" y="7011568"/>
            <a:ext cx="3098998" cy="2738740"/>
          </a:xfrm>
          <a:custGeom>
            <a:avLst/>
            <a:gdLst/>
            <a:ahLst/>
            <a:cxnLst/>
            <a:rect l="l" t="t" r="r" b="b"/>
            <a:pathLst>
              <a:path w="3098998" h="2738740">
                <a:moveTo>
                  <a:pt x="0" y="0"/>
                </a:moveTo>
                <a:lnTo>
                  <a:pt x="3098998" y="0"/>
                </a:lnTo>
                <a:lnTo>
                  <a:pt x="3098998" y="2738740"/>
                </a:lnTo>
                <a:lnTo>
                  <a:pt x="0" y="2738740"/>
                </a:lnTo>
                <a:lnTo>
                  <a:pt x="0" y="0"/>
                </a:lnTo>
                <a:close/>
              </a:path>
            </a:pathLst>
          </a:custGeom>
          <a:blipFill>
            <a:blip r:embed="rId12"/>
            <a:stretch>
              <a:fillRect/>
            </a:stretch>
          </a:blipFill>
        </p:spPr>
      </p:sp>
      <p:sp>
        <p:nvSpPr>
          <p:cNvPr id="15" name="TextBox 15"/>
          <p:cNvSpPr txBox="1"/>
          <p:nvPr/>
        </p:nvSpPr>
        <p:spPr>
          <a:xfrm>
            <a:off x="2849872" y="211019"/>
            <a:ext cx="12588256" cy="835790"/>
          </a:xfrm>
          <a:prstGeom prst="rect">
            <a:avLst/>
          </a:prstGeom>
        </p:spPr>
        <p:txBody>
          <a:bodyPr lIns="0" tIns="0" rIns="0" bIns="0" rtlCol="0" anchor="t">
            <a:spAutoFit/>
          </a:bodyPr>
          <a:lstStyle/>
          <a:p>
            <a:pPr algn="ctr">
              <a:lnSpc>
                <a:spcPts val="6604"/>
              </a:lnSpc>
              <a:spcBef>
                <a:spcPct val="0"/>
              </a:spcBef>
            </a:pPr>
            <a:r>
              <a:rPr lang="en-US" sz="5767" b="1" spc="-259">
                <a:solidFill>
                  <a:srgbClr val="000000"/>
                </a:solidFill>
                <a:latin typeface="Lora Bold"/>
                <a:ea typeface="Lora Bold"/>
                <a:cs typeface="Lora Bold"/>
                <a:sym typeface="Lora Bold"/>
              </a:rPr>
              <a:t>Художньо - продуктивна діяльність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6555" b="-26555"/>
            </a:stretch>
          </a:blipFill>
        </p:spPr>
      </p:sp>
      <p:sp>
        <p:nvSpPr>
          <p:cNvPr id="3" name="Freeform 3"/>
          <p:cNvSpPr/>
          <p:nvPr/>
        </p:nvSpPr>
        <p:spPr>
          <a:xfrm>
            <a:off x="8591550" y="1028700"/>
            <a:ext cx="2316446" cy="2324259"/>
          </a:xfrm>
          <a:custGeom>
            <a:avLst/>
            <a:gdLst/>
            <a:ahLst/>
            <a:cxnLst/>
            <a:rect l="l" t="t" r="r" b="b"/>
            <a:pathLst>
              <a:path w="2316446" h="2324259">
                <a:moveTo>
                  <a:pt x="0" y="0"/>
                </a:moveTo>
                <a:lnTo>
                  <a:pt x="2316446" y="0"/>
                </a:lnTo>
                <a:lnTo>
                  <a:pt x="2316446" y="2324259"/>
                </a:lnTo>
                <a:lnTo>
                  <a:pt x="0" y="2324259"/>
                </a:lnTo>
                <a:lnTo>
                  <a:pt x="0" y="0"/>
                </a:lnTo>
                <a:close/>
              </a:path>
            </a:pathLst>
          </a:custGeom>
          <a:blipFill>
            <a:blip r:embed="rId3"/>
            <a:stretch>
              <a:fillRect l="-34659" t="-101438" r="-40199" b="-30922"/>
            </a:stretch>
          </a:blipFill>
        </p:spPr>
      </p:sp>
      <p:sp>
        <p:nvSpPr>
          <p:cNvPr id="4" name="Freeform 4"/>
          <p:cNvSpPr/>
          <p:nvPr/>
        </p:nvSpPr>
        <p:spPr>
          <a:xfrm>
            <a:off x="214043" y="3717517"/>
            <a:ext cx="2949423" cy="2851966"/>
          </a:xfrm>
          <a:custGeom>
            <a:avLst/>
            <a:gdLst/>
            <a:ahLst/>
            <a:cxnLst/>
            <a:rect l="l" t="t" r="r" b="b"/>
            <a:pathLst>
              <a:path w="2949423" h="2851966">
                <a:moveTo>
                  <a:pt x="0" y="0"/>
                </a:moveTo>
                <a:lnTo>
                  <a:pt x="2949423" y="0"/>
                </a:lnTo>
                <a:lnTo>
                  <a:pt x="2949423" y="2851966"/>
                </a:lnTo>
                <a:lnTo>
                  <a:pt x="0" y="2851966"/>
                </a:lnTo>
                <a:lnTo>
                  <a:pt x="0" y="0"/>
                </a:lnTo>
                <a:close/>
              </a:path>
            </a:pathLst>
          </a:custGeom>
          <a:blipFill>
            <a:blip r:embed="rId4"/>
            <a:stretch>
              <a:fillRect t="-41136" b="-80076"/>
            </a:stretch>
          </a:blipFill>
          <a:ln w="38100" cap="sq">
            <a:solidFill>
              <a:srgbClr val="CFC98D"/>
            </a:solidFill>
            <a:prstDash val="solid"/>
            <a:miter/>
          </a:ln>
        </p:spPr>
      </p:sp>
      <p:sp>
        <p:nvSpPr>
          <p:cNvPr id="5" name="Freeform 5"/>
          <p:cNvSpPr/>
          <p:nvPr/>
        </p:nvSpPr>
        <p:spPr>
          <a:xfrm>
            <a:off x="5721980" y="3098348"/>
            <a:ext cx="2684207" cy="2882562"/>
          </a:xfrm>
          <a:custGeom>
            <a:avLst/>
            <a:gdLst/>
            <a:ahLst/>
            <a:cxnLst/>
            <a:rect l="l" t="t" r="r" b="b"/>
            <a:pathLst>
              <a:path w="2684207" h="2882562">
                <a:moveTo>
                  <a:pt x="0" y="0"/>
                </a:moveTo>
                <a:lnTo>
                  <a:pt x="2684207" y="0"/>
                </a:lnTo>
                <a:lnTo>
                  <a:pt x="2684207" y="2882562"/>
                </a:lnTo>
                <a:lnTo>
                  <a:pt x="0" y="2882562"/>
                </a:lnTo>
                <a:lnTo>
                  <a:pt x="0" y="0"/>
                </a:lnTo>
                <a:close/>
              </a:path>
            </a:pathLst>
          </a:custGeom>
          <a:blipFill>
            <a:blip r:embed="rId5"/>
            <a:stretch>
              <a:fillRect t="-28651" b="-70533"/>
            </a:stretch>
          </a:blipFill>
          <a:ln w="38100" cap="sq">
            <a:solidFill>
              <a:srgbClr val="CFC98D"/>
            </a:solidFill>
            <a:prstDash val="solid"/>
            <a:miter/>
          </a:ln>
        </p:spPr>
      </p:sp>
      <p:sp>
        <p:nvSpPr>
          <p:cNvPr id="6" name="Freeform 6"/>
          <p:cNvSpPr/>
          <p:nvPr/>
        </p:nvSpPr>
        <p:spPr>
          <a:xfrm>
            <a:off x="12278601" y="5400168"/>
            <a:ext cx="2590273" cy="3365615"/>
          </a:xfrm>
          <a:custGeom>
            <a:avLst/>
            <a:gdLst/>
            <a:ahLst/>
            <a:cxnLst/>
            <a:rect l="l" t="t" r="r" b="b"/>
            <a:pathLst>
              <a:path w="2590273" h="3365615">
                <a:moveTo>
                  <a:pt x="0" y="0"/>
                </a:moveTo>
                <a:lnTo>
                  <a:pt x="2590273" y="0"/>
                </a:lnTo>
                <a:lnTo>
                  <a:pt x="2590273" y="3365615"/>
                </a:lnTo>
                <a:lnTo>
                  <a:pt x="0" y="3365615"/>
                </a:lnTo>
                <a:lnTo>
                  <a:pt x="0" y="0"/>
                </a:lnTo>
                <a:close/>
              </a:path>
            </a:pathLst>
          </a:custGeom>
          <a:blipFill>
            <a:blip r:embed="rId6"/>
            <a:stretch>
              <a:fillRect t="-19733" b="-44892"/>
            </a:stretch>
          </a:blipFill>
          <a:ln w="38100" cap="sq">
            <a:solidFill>
              <a:srgbClr val="CFC98D"/>
            </a:solidFill>
            <a:prstDash val="solid"/>
            <a:miter/>
          </a:ln>
        </p:spPr>
      </p:sp>
      <p:sp>
        <p:nvSpPr>
          <p:cNvPr id="7" name="Freeform 7"/>
          <p:cNvSpPr/>
          <p:nvPr/>
        </p:nvSpPr>
        <p:spPr>
          <a:xfrm>
            <a:off x="11812791" y="1294113"/>
            <a:ext cx="2624530" cy="3608470"/>
          </a:xfrm>
          <a:custGeom>
            <a:avLst/>
            <a:gdLst/>
            <a:ahLst/>
            <a:cxnLst/>
            <a:rect l="l" t="t" r="r" b="b"/>
            <a:pathLst>
              <a:path w="2624530" h="3608470">
                <a:moveTo>
                  <a:pt x="0" y="0"/>
                </a:moveTo>
                <a:lnTo>
                  <a:pt x="2624530" y="0"/>
                </a:lnTo>
                <a:lnTo>
                  <a:pt x="2624530" y="3608470"/>
                </a:lnTo>
                <a:lnTo>
                  <a:pt x="0" y="3608470"/>
                </a:lnTo>
                <a:lnTo>
                  <a:pt x="0" y="0"/>
                </a:lnTo>
                <a:close/>
              </a:path>
            </a:pathLst>
          </a:custGeom>
          <a:blipFill>
            <a:blip r:embed="rId7"/>
            <a:stretch>
              <a:fillRect t="-18648" b="-36928"/>
            </a:stretch>
          </a:blipFill>
          <a:ln w="38100" cap="sq">
            <a:solidFill>
              <a:srgbClr val="CFC98D"/>
            </a:solidFill>
            <a:prstDash val="solid"/>
            <a:miter/>
          </a:ln>
        </p:spPr>
      </p:sp>
      <p:sp>
        <p:nvSpPr>
          <p:cNvPr id="8" name="Freeform 8"/>
          <p:cNvSpPr/>
          <p:nvPr/>
        </p:nvSpPr>
        <p:spPr>
          <a:xfrm>
            <a:off x="6125230" y="6948704"/>
            <a:ext cx="2466320" cy="2828712"/>
          </a:xfrm>
          <a:custGeom>
            <a:avLst/>
            <a:gdLst/>
            <a:ahLst/>
            <a:cxnLst/>
            <a:rect l="l" t="t" r="r" b="b"/>
            <a:pathLst>
              <a:path w="2466320" h="2828712">
                <a:moveTo>
                  <a:pt x="0" y="0"/>
                </a:moveTo>
                <a:lnTo>
                  <a:pt x="2466320" y="0"/>
                </a:lnTo>
                <a:lnTo>
                  <a:pt x="2466320" y="2828711"/>
                </a:lnTo>
                <a:lnTo>
                  <a:pt x="0" y="2828711"/>
                </a:lnTo>
                <a:lnTo>
                  <a:pt x="0" y="0"/>
                </a:lnTo>
                <a:close/>
              </a:path>
            </a:pathLst>
          </a:custGeom>
          <a:blipFill>
            <a:blip r:embed="rId8"/>
            <a:stretch>
              <a:fillRect t="-17884" b="-68615"/>
            </a:stretch>
          </a:blipFill>
          <a:ln w="38100" cap="sq">
            <a:solidFill>
              <a:srgbClr val="CFC98D"/>
            </a:solidFill>
            <a:prstDash val="solid"/>
            <a:miter/>
          </a:ln>
        </p:spPr>
      </p:sp>
      <p:sp>
        <p:nvSpPr>
          <p:cNvPr id="9" name="Freeform 9"/>
          <p:cNvSpPr/>
          <p:nvPr/>
        </p:nvSpPr>
        <p:spPr>
          <a:xfrm>
            <a:off x="9144000" y="6968016"/>
            <a:ext cx="2688995" cy="2915600"/>
          </a:xfrm>
          <a:custGeom>
            <a:avLst/>
            <a:gdLst/>
            <a:ahLst/>
            <a:cxnLst/>
            <a:rect l="l" t="t" r="r" b="b"/>
            <a:pathLst>
              <a:path w="2688995" h="2915600">
                <a:moveTo>
                  <a:pt x="0" y="0"/>
                </a:moveTo>
                <a:lnTo>
                  <a:pt x="2688995" y="0"/>
                </a:lnTo>
                <a:lnTo>
                  <a:pt x="2688995" y="2915601"/>
                </a:lnTo>
                <a:lnTo>
                  <a:pt x="0" y="2915601"/>
                </a:lnTo>
                <a:lnTo>
                  <a:pt x="0" y="0"/>
                </a:lnTo>
                <a:close/>
              </a:path>
            </a:pathLst>
          </a:custGeom>
          <a:blipFill>
            <a:blip r:embed="rId9"/>
            <a:stretch>
              <a:fillRect t="-30729" b="-66549"/>
            </a:stretch>
          </a:blipFill>
          <a:ln w="38100" cap="sq">
            <a:solidFill>
              <a:srgbClr val="CFC98D"/>
            </a:solidFill>
            <a:prstDash val="solid"/>
            <a:miter/>
          </a:ln>
        </p:spPr>
      </p:sp>
      <p:sp>
        <p:nvSpPr>
          <p:cNvPr id="10" name="Freeform 10"/>
          <p:cNvSpPr/>
          <p:nvPr/>
        </p:nvSpPr>
        <p:spPr>
          <a:xfrm>
            <a:off x="15104071" y="3559506"/>
            <a:ext cx="2798088" cy="2686155"/>
          </a:xfrm>
          <a:custGeom>
            <a:avLst/>
            <a:gdLst/>
            <a:ahLst/>
            <a:cxnLst/>
            <a:rect l="l" t="t" r="r" b="b"/>
            <a:pathLst>
              <a:path w="2798088" h="2686155">
                <a:moveTo>
                  <a:pt x="0" y="0"/>
                </a:moveTo>
                <a:lnTo>
                  <a:pt x="2798088" y="0"/>
                </a:lnTo>
                <a:lnTo>
                  <a:pt x="2798088" y="2686155"/>
                </a:lnTo>
                <a:lnTo>
                  <a:pt x="0" y="2686155"/>
                </a:lnTo>
                <a:lnTo>
                  <a:pt x="0" y="0"/>
                </a:lnTo>
                <a:close/>
              </a:path>
            </a:pathLst>
          </a:custGeom>
          <a:blipFill>
            <a:blip r:embed="rId10"/>
            <a:stretch>
              <a:fillRect t="-45670" b="-77146"/>
            </a:stretch>
          </a:blipFill>
          <a:ln w="38100" cap="sq">
            <a:solidFill>
              <a:srgbClr val="CFC98D"/>
            </a:solidFill>
            <a:prstDash val="solid"/>
            <a:miter/>
          </a:ln>
        </p:spPr>
      </p:sp>
      <p:sp>
        <p:nvSpPr>
          <p:cNvPr id="11" name="Freeform 11"/>
          <p:cNvSpPr/>
          <p:nvPr/>
        </p:nvSpPr>
        <p:spPr>
          <a:xfrm rot="60296">
            <a:off x="15445792" y="6879067"/>
            <a:ext cx="2433129" cy="3093499"/>
          </a:xfrm>
          <a:custGeom>
            <a:avLst/>
            <a:gdLst/>
            <a:ahLst/>
            <a:cxnLst/>
            <a:rect l="l" t="t" r="r" b="b"/>
            <a:pathLst>
              <a:path w="2433129" h="3093499">
                <a:moveTo>
                  <a:pt x="0" y="0"/>
                </a:moveTo>
                <a:lnTo>
                  <a:pt x="2433128" y="0"/>
                </a:lnTo>
                <a:lnTo>
                  <a:pt x="2433128" y="3093499"/>
                </a:lnTo>
                <a:lnTo>
                  <a:pt x="0" y="3093499"/>
                </a:lnTo>
                <a:lnTo>
                  <a:pt x="0" y="0"/>
                </a:lnTo>
                <a:close/>
              </a:path>
            </a:pathLst>
          </a:custGeom>
          <a:blipFill>
            <a:blip r:embed="rId11"/>
            <a:stretch>
              <a:fillRect t="-21360" b="-46881"/>
            </a:stretch>
          </a:blipFill>
          <a:ln w="38100" cap="sq">
            <a:solidFill>
              <a:srgbClr val="CFC98D"/>
            </a:solidFill>
            <a:prstDash val="solid"/>
            <a:miter/>
          </a:ln>
        </p:spPr>
      </p:sp>
      <p:sp>
        <p:nvSpPr>
          <p:cNvPr id="12" name="Freeform 12"/>
          <p:cNvSpPr/>
          <p:nvPr/>
        </p:nvSpPr>
        <p:spPr>
          <a:xfrm>
            <a:off x="14894521" y="337358"/>
            <a:ext cx="2561462" cy="2609841"/>
          </a:xfrm>
          <a:custGeom>
            <a:avLst/>
            <a:gdLst/>
            <a:ahLst/>
            <a:cxnLst/>
            <a:rect l="l" t="t" r="r" b="b"/>
            <a:pathLst>
              <a:path w="2561462" h="2609841">
                <a:moveTo>
                  <a:pt x="0" y="0"/>
                </a:moveTo>
                <a:lnTo>
                  <a:pt x="2561462" y="0"/>
                </a:lnTo>
                <a:lnTo>
                  <a:pt x="2561462" y="2609841"/>
                </a:lnTo>
                <a:lnTo>
                  <a:pt x="0" y="2609841"/>
                </a:lnTo>
                <a:lnTo>
                  <a:pt x="0" y="0"/>
                </a:lnTo>
                <a:close/>
              </a:path>
            </a:pathLst>
          </a:custGeom>
          <a:blipFill>
            <a:blip r:embed="rId12"/>
            <a:stretch>
              <a:fillRect t="-26427" b="-83511"/>
            </a:stretch>
          </a:blipFill>
          <a:ln w="38100" cap="sq">
            <a:solidFill>
              <a:srgbClr val="CFC98D"/>
            </a:solidFill>
            <a:prstDash val="solid"/>
            <a:miter/>
          </a:ln>
        </p:spPr>
      </p:sp>
      <p:sp>
        <p:nvSpPr>
          <p:cNvPr id="13" name="Freeform 13"/>
          <p:cNvSpPr/>
          <p:nvPr/>
        </p:nvSpPr>
        <p:spPr>
          <a:xfrm>
            <a:off x="3309195" y="5980910"/>
            <a:ext cx="2412785" cy="2827977"/>
          </a:xfrm>
          <a:custGeom>
            <a:avLst/>
            <a:gdLst/>
            <a:ahLst/>
            <a:cxnLst/>
            <a:rect l="l" t="t" r="r" b="b"/>
            <a:pathLst>
              <a:path w="2412785" h="2827977">
                <a:moveTo>
                  <a:pt x="0" y="0"/>
                </a:moveTo>
                <a:lnTo>
                  <a:pt x="2412785" y="0"/>
                </a:lnTo>
                <a:lnTo>
                  <a:pt x="2412785" y="2827978"/>
                </a:lnTo>
                <a:lnTo>
                  <a:pt x="0" y="2827978"/>
                </a:lnTo>
                <a:lnTo>
                  <a:pt x="0" y="0"/>
                </a:lnTo>
                <a:close/>
              </a:path>
            </a:pathLst>
          </a:custGeom>
          <a:blipFill>
            <a:blip r:embed="rId13"/>
            <a:stretch>
              <a:fillRect t="-17850" b="-64648"/>
            </a:stretch>
          </a:blipFill>
          <a:ln w="38100" cap="sq">
            <a:solidFill>
              <a:srgbClr val="CFC98D"/>
            </a:solidFill>
            <a:prstDash val="solid"/>
            <a:miter/>
          </a:ln>
        </p:spPr>
      </p:sp>
      <p:sp>
        <p:nvSpPr>
          <p:cNvPr id="14" name="Freeform 14"/>
          <p:cNvSpPr/>
          <p:nvPr/>
        </p:nvSpPr>
        <p:spPr>
          <a:xfrm>
            <a:off x="8753564" y="3724089"/>
            <a:ext cx="2711851" cy="3060619"/>
          </a:xfrm>
          <a:custGeom>
            <a:avLst/>
            <a:gdLst/>
            <a:ahLst/>
            <a:cxnLst/>
            <a:rect l="l" t="t" r="r" b="b"/>
            <a:pathLst>
              <a:path w="2711851" h="3060619">
                <a:moveTo>
                  <a:pt x="0" y="0"/>
                </a:moveTo>
                <a:lnTo>
                  <a:pt x="2711850" y="0"/>
                </a:lnTo>
                <a:lnTo>
                  <a:pt x="2711850" y="3060618"/>
                </a:lnTo>
                <a:lnTo>
                  <a:pt x="0" y="3060618"/>
                </a:lnTo>
                <a:lnTo>
                  <a:pt x="0" y="0"/>
                </a:lnTo>
                <a:close/>
              </a:path>
            </a:pathLst>
          </a:custGeom>
          <a:blipFill>
            <a:blip r:embed="rId14"/>
            <a:stretch>
              <a:fillRect t="-38490" b="-51038"/>
            </a:stretch>
          </a:blipFill>
          <a:ln w="38100" cap="sq">
            <a:solidFill>
              <a:srgbClr val="CFC98D"/>
            </a:solidFill>
            <a:prstDash val="solid"/>
            <a:miter/>
          </a:ln>
        </p:spPr>
      </p:sp>
      <p:sp>
        <p:nvSpPr>
          <p:cNvPr id="15" name="Freeform 15"/>
          <p:cNvSpPr/>
          <p:nvPr/>
        </p:nvSpPr>
        <p:spPr>
          <a:xfrm>
            <a:off x="3292867" y="1294113"/>
            <a:ext cx="2832363" cy="2537172"/>
          </a:xfrm>
          <a:custGeom>
            <a:avLst/>
            <a:gdLst/>
            <a:ahLst/>
            <a:cxnLst/>
            <a:rect l="l" t="t" r="r" b="b"/>
            <a:pathLst>
              <a:path w="2832363" h="2537172">
                <a:moveTo>
                  <a:pt x="0" y="0"/>
                </a:moveTo>
                <a:lnTo>
                  <a:pt x="2832363" y="0"/>
                </a:lnTo>
                <a:lnTo>
                  <a:pt x="2832363" y="2537172"/>
                </a:lnTo>
                <a:lnTo>
                  <a:pt x="0" y="2537172"/>
                </a:lnTo>
                <a:lnTo>
                  <a:pt x="0" y="0"/>
                </a:lnTo>
                <a:close/>
              </a:path>
            </a:pathLst>
          </a:custGeom>
          <a:blipFill>
            <a:blip r:embed="rId15"/>
            <a:stretch>
              <a:fillRect t="-53743" b="-85047"/>
            </a:stretch>
          </a:blipFill>
          <a:ln w="38100" cap="sq">
            <a:solidFill>
              <a:srgbClr val="CFC98D"/>
            </a:solidFill>
            <a:prstDash val="solid"/>
            <a:miter/>
          </a:ln>
        </p:spPr>
      </p:sp>
      <p:sp>
        <p:nvSpPr>
          <p:cNvPr id="16" name="Freeform 16"/>
          <p:cNvSpPr/>
          <p:nvPr/>
        </p:nvSpPr>
        <p:spPr>
          <a:xfrm>
            <a:off x="385514" y="337358"/>
            <a:ext cx="2606481" cy="3121165"/>
          </a:xfrm>
          <a:custGeom>
            <a:avLst/>
            <a:gdLst/>
            <a:ahLst/>
            <a:cxnLst/>
            <a:rect l="l" t="t" r="r" b="b"/>
            <a:pathLst>
              <a:path w="2606481" h="3121165">
                <a:moveTo>
                  <a:pt x="0" y="0"/>
                </a:moveTo>
                <a:lnTo>
                  <a:pt x="2606481" y="0"/>
                </a:lnTo>
                <a:lnTo>
                  <a:pt x="2606481" y="3121165"/>
                </a:lnTo>
                <a:lnTo>
                  <a:pt x="0" y="3121165"/>
                </a:lnTo>
                <a:lnTo>
                  <a:pt x="0" y="0"/>
                </a:lnTo>
                <a:close/>
              </a:path>
            </a:pathLst>
          </a:custGeom>
          <a:blipFill>
            <a:blip r:embed="rId16"/>
            <a:stretch>
              <a:fillRect t="-22205" b="-56425"/>
            </a:stretch>
          </a:blipFill>
          <a:ln w="38100" cap="sq">
            <a:solidFill>
              <a:srgbClr val="CFC98D"/>
            </a:solidFill>
            <a:prstDash val="solid"/>
            <a:miter/>
          </a:ln>
        </p:spPr>
      </p:sp>
      <p:sp>
        <p:nvSpPr>
          <p:cNvPr id="17" name="Freeform 17"/>
          <p:cNvSpPr/>
          <p:nvPr/>
        </p:nvSpPr>
        <p:spPr>
          <a:xfrm>
            <a:off x="201867" y="6948704"/>
            <a:ext cx="2727299" cy="3135697"/>
          </a:xfrm>
          <a:custGeom>
            <a:avLst/>
            <a:gdLst/>
            <a:ahLst/>
            <a:cxnLst/>
            <a:rect l="l" t="t" r="r" b="b"/>
            <a:pathLst>
              <a:path w="2727299" h="3135697">
                <a:moveTo>
                  <a:pt x="0" y="0"/>
                </a:moveTo>
                <a:lnTo>
                  <a:pt x="2727299" y="0"/>
                </a:lnTo>
                <a:lnTo>
                  <a:pt x="2727299" y="3135697"/>
                </a:lnTo>
                <a:lnTo>
                  <a:pt x="0" y="3135697"/>
                </a:lnTo>
                <a:lnTo>
                  <a:pt x="0" y="0"/>
                </a:lnTo>
                <a:close/>
              </a:path>
            </a:pathLst>
          </a:custGeom>
          <a:blipFill>
            <a:blip r:embed="rId17"/>
            <a:stretch>
              <a:fillRect t="-31221" b="-54823"/>
            </a:stretch>
          </a:blipFill>
          <a:ln w="38100" cap="sq">
            <a:solidFill>
              <a:srgbClr val="CFC98D"/>
            </a:solidFill>
            <a:prstDash val="solid"/>
            <a:miter/>
          </a:ln>
        </p:spPr>
      </p:sp>
      <p:sp>
        <p:nvSpPr>
          <p:cNvPr id="18" name="TextBox 18"/>
          <p:cNvSpPr txBox="1"/>
          <p:nvPr/>
        </p:nvSpPr>
        <p:spPr>
          <a:xfrm>
            <a:off x="4714263" y="211019"/>
            <a:ext cx="8859475" cy="835790"/>
          </a:xfrm>
          <a:prstGeom prst="rect">
            <a:avLst/>
          </a:prstGeom>
        </p:spPr>
        <p:txBody>
          <a:bodyPr lIns="0" tIns="0" rIns="0" bIns="0" rtlCol="0" anchor="t">
            <a:spAutoFit/>
          </a:bodyPr>
          <a:lstStyle/>
          <a:p>
            <a:pPr algn="ctr">
              <a:lnSpc>
                <a:spcPts val="6604"/>
              </a:lnSpc>
              <a:spcBef>
                <a:spcPct val="0"/>
              </a:spcBef>
            </a:pPr>
            <a:r>
              <a:rPr lang="en-US" sz="5767" b="1" spc="-259">
                <a:solidFill>
                  <a:srgbClr val="000000"/>
                </a:solidFill>
                <a:latin typeface="Lora Bold"/>
                <a:ea typeface="Lora Bold"/>
                <a:cs typeface="Lora Bold"/>
                <a:sym typeface="Lora Bold"/>
              </a:rPr>
              <a:t>Майстер-клас " Курчатко"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6555" b="-26555"/>
            </a:stretch>
          </a:blipFill>
        </p:spPr>
      </p:sp>
      <p:sp>
        <p:nvSpPr>
          <p:cNvPr id="3" name="Freeform 3"/>
          <p:cNvSpPr/>
          <p:nvPr/>
        </p:nvSpPr>
        <p:spPr>
          <a:xfrm>
            <a:off x="4509144" y="461827"/>
            <a:ext cx="9269712" cy="9363346"/>
          </a:xfrm>
          <a:custGeom>
            <a:avLst/>
            <a:gdLst/>
            <a:ahLst/>
            <a:cxnLst/>
            <a:rect l="l" t="t" r="r" b="b"/>
            <a:pathLst>
              <a:path w="9269712" h="9363346">
                <a:moveTo>
                  <a:pt x="0" y="0"/>
                </a:moveTo>
                <a:lnTo>
                  <a:pt x="9269712" y="0"/>
                </a:lnTo>
                <a:lnTo>
                  <a:pt x="9269712" y="9363346"/>
                </a:lnTo>
                <a:lnTo>
                  <a:pt x="0" y="93633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6555" b="-26555"/>
            </a:stretch>
          </a:blipFill>
        </p:spPr>
      </p:sp>
      <p:sp>
        <p:nvSpPr>
          <p:cNvPr id="3" name="TextBox 3"/>
          <p:cNvSpPr txBox="1"/>
          <p:nvPr/>
        </p:nvSpPr>
        <p:spPr>
          <a:xfrm>
            <a:off x="781434" y="2634092"/>
            <a:ext cx="16360810" cy="3138170"/>
          </a:xfrm>
          <a:prstGeom prst="rect">
            <a:avLst/>
          </a:prstGeom>
        </p:spPr>
        <p:txBody>
          <a:bodyPr lIns="0" tIns="0" rIns="0" bIns="0" rtlCol="0" anchor="t">
            <a:spAutoFit/>
          </a:bodyPr>
          <a:lstStyle/>
          <a:p>
            <a:pPr algn="just">
              <a:lnSpc>
                <a:spcPts val="2290"/>
              </a:lnSpc>
            </a:pPr>
            <a:endParaRPr/>
          </a:p>
          <a:p>
            <a:pPr marL="431801" lvl="1" indent="-215900" algn="just">
              <a:lnSpc>
                <a:spcPts val="2290"/>
              </a:lnSpc>
              <a:buFont typeface="Arial"/>
              <a:buChar char="•"/>
            </a:pPr>
            <a:r>
              <a:rPr lang="en-US" sz="2000" spc="-90">
                <a:solidFill>
                  <a:srgbClr val="000000"/>
                </a:solidFill>
                <a:latin typeface="Lora"/>
                <a:ea typeface="Lora"/>
                <a:cs typeface="Lora"/>
                <a:sym typeface="Lora"/>
              </a:rPr>
              <a:t>узагальнити і розширити знання дітей про свійських тварин;</a:t>
            </a:r>
          </a:p>
          <a:p>
            <a:pPr marL="431801" lvl="1" indent="-215900" algn="just">
              <a:lnSpc>
                <a:spcPts val="2290"/>
              </a:lnSpc>
              <a:buFont typeface="Arial"/>
              <a:buChar char="•"/>
            </a:pPr>
            <a:r>
              <a:rPr lang="en-US" sz="2000" spc="-90">
                <a:solidFill>
                  <a:srgbClr val="000000"/>
                </a:solidFill>
                <a:latin typeface="Lora"/>
                <a:ea typeface="Lora"/>
                <a:cs typeface="Lora"/>
                <a:sym typeface="Lora"/>
              </a:rPr>
              <a:t>ознайомити дітей з характерними особливостями свійських тварин і їх дитинчат: чим харчуються, де живуть, яку користь приносять людям;</a:t>
            </a:r>
          </a:p>
          <a:p>
            <a:pPr marL="431801" lvl="1" indent="-215900" algn="just">
              <a:lnSpc>
                <a:spcPts val="2290"/>
              </a:lnSpc>
              <a:buFont typeface="Arial"/>
              <a:buChar char="•"/>
            </a:pPr>
            <a:r>
              <a:rPr lang="en-US" sz="2000" spc="-90">
                <a:solidFill>
                  <a:srgbClr val="000000"/>
                </a:solidFill>
                <a:latin typeface="Lora"/>
                <a:ea typeface="Lora"/>
                <a:cs typeface="Lora"/>
                <a:sym typeface="Lora"/>
              </a:rPr>
              <a:t>вправляти у звуконаслідуванні тварин, відтворенні їхніх рухів;</a:t>
            </a:r>
          </a:p>
          <a:p>
            <a:pPr marL="431801" lvl="1" indent="-215900" algn="just">
              <a:lnSpc>
                <a:spcPts val="2290"/>
              </a:lnSpc>
              <a:buFont typeface="Arial"/>
              <a:buChar char="•"/>
            </a:pPr>
            <a:r>
              <a:rPr lang="en-US" sz="2000" spc="-90">
                <a:solidFill>
                  <a:srgbClr val="000000"/>
                </a:solidFill>
                <a:latin typeface="Lora"/>
                <a:ea typeface="Lora"/>
                <a:cs typeface="Lora"/>
                <a:sym typeface="Lora"/>
              </a:rPr>
              <a:t>вчити правильно називати основні частини тіла, деякі спільні ознаки зовнішньої будови;</a:t>
            </a:r>
          </a:p>
          <a:p>
            <a:pPr marL="431801" lvl="1" indent="-215900" algn="just">
              <a:lnSpc>
                <a:spcPts val="2290"/>
              </a:lnSpc>
              <a:buFont typeface="Arial"/>
              <a:buChar char="•"/>
            </a:pPr>
            <a:r>
              <a:rPr lang="en-US" sz="2000" spc="-90">
                <a:solidFill>
                  <a:srgbClr val="000000"/>
                </a:solidFill>
                <a:latin typeface="Lora"/>
                <a:ea typeface="Lora"/>
                <a:cs typeface="Lora"/>
                <a:sym typeface="Lora"/>
              </a:rPr>
              <a:t>розуміти, що тварини - живі істоти, їх потрібно годувати, доглядати, турботливо ставитися до них;</a:t>
            </a:r>
          </a:p>
          <a:p>
            <a:pPr marL="431801" lvl="1" indent="-215900" algn="just">
              <a:lnSpc>
                <a:spcPts val="2290"/>
              </a:lnSpc>
              <a:buFont typeface="Arial"/>
              <a:buChar char="•"/>
            </a:pPr>
            <a:r>
              <a:rPr lang="en-US" sz="2000" spc="-90">
                <a:solidFill>
                  <a:srgbClr val="000000"/>
                </a:solidFill>
                <a:latin typeface="Lora"/>
                <a:ea typeface="Lora"/>
                <a:cs typeface="Lora"/>
                <a:sym typeface="Lora"/>
              </a:rPr>
              <a:t>формувати вміння слухати художні твори, запам'ятовувати невеликі віршики, відгадувати загадки;</a:t>
            </a:r>
          </a:p>
          <a:p>
            <a:pPr marL="431801" lvl="1" indent="-215900" algn="just">
              <a:lnSpc>
                <a:spcPts val="2290"/>
              </a:lnSpc>
              <a:buFont typeface="Arial"/>
              <a:buChar char="•"/>
            </a:pPr>
            <a:r>
              <a:rPr lang="en-US" sz="2000" spc="-90">
                <a:solidFill>
                  <a:srgbClr val="000000"/>
                </a:solidFill>
                <a:latin typeface="Lora"/>
                <a:ea typeface="Lora"/>
                <a:cs typeface="Lora"/>
                <a:sym typeface="Lora"/>
              </a:rPr>
              <a:t>формувати навик діяти спільно, вміння грати в колективі;</a:t>
            </a:r>
          </a:p>
          <a:p>
            <a:pPr marL="431801" lvl="1" indent="-215900" algn="just">
              <a:lnSpc>
                <a:spcPts val="2290"/>
              </a:lnSpc>
              <a:buFont typeface="Arial"/>
              <a:buChar char="•"/>
            </a:pPr>
            <a:r>
              <a:rPr lang="en-US" sz="2000" spc="-90">
                <a:solidFill>
                  <a:srgbClr val="000000"/>
                </a:solidFill>
                <a:latin typeface="Lora"/>
                <a:ea typeface="Lora"/>
                <a:cs typeface="Lora"/>
                <a:sym typeface="Lora"/>
              </a:rPr>
              <a:t>активізувати пізнавально - дослідницьку  діяльність дітей і батьків;</a:t>
            </a:r>
          </a:p>
          <a:p>
            <a:pPr marL="431801" lvl="1" indent="-215900" algn="just">
              <a:lnSpc>
                <a:spcPts val="2290"/>
              </a:lnSpc>
              <a:buFont typeface="Arial"/>
              <a:buChar char="•"/>
            </a:pPr>
            <a:r>
              <a:rPr lang="en-US" sz="2000" spc="-90">
                <a:solidFill>
                  <a:srgbClr val="000000"/>
                </a:solidFill>
                <a:latin typeface="Lora"/>
                <a:ea typeface="Lora"/>
                <a:cs typeface="Lora"/>
                <a:sym typeface="Lora"/>
              </a:rPr>
              <a:t>виховувати дбайливе ставлення до тварин;</a:t>
            </a:r>
          </a:p>
          <a:p>
            <a:pPr marL="431801" lvl="1" indent="-215900" algn="just">
              <a:lnSpc>
                <a:spcPts val="2290"/>
              </a:lnSpc>
              <a:buFont typeface="Arial"/>
              <a:buChar char="•"/>
            </a:pPr>
            <a:r>
              <a:rPr lang="en-US" sz="2000" spc="-90">
                <a:solidFill>
                  <a:srgbClr val="000000"/>
                </a:solidFill>
                <a:latin typeface="Lora"/>
                <a:ea typeface="Lora"/>
                <a:cs typeface="Lora"/>
                <a:sym typeface="Lora"/>
              </a:rPr>
              <a:t>залучати батьків і дітей до спільної творчості.</a:t>
            </a:r>
          </a:p>
        </p:txBody>
      </p:sp>
      <p:sp>
        <p:nvSpPr>
          <p:cNvPr id="4" name="TextBox 4"/>
          <p:cNvSpPr txBox="1"/>
          <p:nvPr/>
        </p:nvSpPr>
        <p:spPr>
          <a:xfrm>
            <a:off x="826434" y="2099740"/>
            <a:ext cx="4116714" cy="515303"/>
          </a:xfrm>
          <a:prstGeom prst="rect">
            <a:avLst/>
          </a:prstGeom>
        </p:spPr>
        <p:txBody>
          <a:bodyPr lIns="0" tIns="0" rIns="0" bIns="0" rtlCol="0" anchor="t">
            <a:spAutoFit/>
          </a:bodyPr>
          <a:lstStyle/>
          <a:p>
            <a:pPr algn="just">
              <a:lnSpc>
                <a:spcPts val="4007"/>
              </a:lnSpc>
            </a:pPr>
            <a:r>
              <a:rPr lang="en-US" sz="3500" b="1" i="1" spc="-157">
                <a:solidFill>
                  <a:srgbClr val="000000"/>
                </a:solidFill>
                <a:latin typeface="Lora Bold Italics"/>
                <a:ea typeface="Lora Bold Italics"/>
                <a:cs typeface="Lora Bold Italics"/>
                <a:sym typeface="Lora Bold Italics"/>
              </a:rPr>
              <a:t>Завдання:</a:t>
            </a:r>
          </a:p>
        </p:txBody>
      </p:sp>
      <p:sp>
        <p:nvSpPr>
          <p:cNvPr id="5" name="TextBox 5"/>
          <p:cNvSpPr txBox="1"/>
          <p:nvPr/>
        </p:nvSpPr>
        <p:spPr>
          <a:xfrm>
            <a:off x="781434" y="513397"/>
            <a:ext cx="5196129" cy="515303"/>
          </a:xfrm>
          <a:prstGeom prst="rect">
            <a:avLst/>
          </a:prstGeom>
        </p:spPr>
        <p:txBody>
          <a:bodyPr lIns="0" tIns="0" rIns="0" bIns="0" rtlCol="0" anchor="t">
            <a:spAutoFit/>
          </a:bodyPr>
          <a:lstStyle/>
          <a:p>
            <a:pPr algn="just">
              <a:lnSpc>
                <a:spcPts val="4007"/>
              </a:lnSpc>
            </a:pPr>
            <a:r>
              <a:rPr lang="en-US" sz="3500" b="1" i="1" spc="-157">
                <a:solidFill>
                  <a:srgbClr val="000000"/>
                </a:solidFill>
                <a:latin typeface="Lora Bold Italics"/>
                <a:ea typeface="Lora Bold Italics"/>
                <a:cs typeface="Lora Bold Italics"/>
                <a:sym typeface="Lora Bold Italics"/>
              </a:rPr>
              <a:t>Тип проєкту : </a:t>
            </a:r>
          </a:p>
        </p:txBody>
      </p:sp>
      <p:sp>
        <p:nvSpPr>
          <p:cNvPr id="6" name="TextBox 6"/>
          <p:cNvSpPr txBox="1"/>
          <p:nvPr/>
        </p:nvSpPr>
        <p:spPr>
          <a:xfrm>
            <a:off x="3880391" y="590867"/>
            <a:ext cx="4512557" cy="360363"/>
          </a:xfrm>
          <a:prstGeom prst="rect">
            <a:avLst/>
          </a:prstGeom>
        </p:spPr>
        <p:txBody>
          <a:bodyPr lIns="0" tIns="0" rIns="0" bIns="0" rtlCol="0" anchor="t">
            <a:spAutoFit/>
          </a:bodyPr>
          <a:lstStyle/>
          <a:p>
            <a:pPr algn="just">
              <a:lnSpc>
                <a:spcPts val="2862"/>
              </a:lnSpc>
            </a:pPr>
            <a:r>
              <a:rPr lang="en-US" sz="2499" spc="-112">
                <a:solidFill>
                  <a:srgbClr val="000000"/>
                </a:solidFill>
                <a:latin typeface="Lora"/>
                <a:ea typeface="Lora"/>
                <a:cs typeface="Lora"/>
                <a:sym typeface="Lora"/>
              </a:rPr>
              <a:t>пізнавально - ігровий </a:t>
            </a:r>
          </a:p>
        </p:txBody>
      </p:sp>
      <p:sp>
        <p:nvSpPr>
          <p:cNvPr id="7" name="TextBox 7"/>
          <p:cNvSpPr txBox="1"/>
          <p:nvPr/>
        </p:nvSpPr>
        <p:spPr>
          <a:xfrm>
            <a:off x="781434" y="1308212"/>
            <a:ext cx="6197914" cy="515303"/>
          </a:xfrm>
          <a:prstGeom prst="rect">
            <a:avLst/>
          </a:prstGeom>
        </p:spPr>
        <p:txBody>
          <a:bodyPr lIns="0" tIns="0" rIns="0" bIns="0" rtlCol="0" anchor="t">
            <a:spAutoFit/>
          </a:bodyPr>
          <a:lstStyle/>
          <a:p>
            <a:pPr algn="just">
              <a:lnSpc>
                <a:spcPts val="4007"/>
              </a:lnSpc>
            </a:pPr>
            <a:r>
              <a:rPr lang="en-US" sz="3500" b="1" i="1" spc="-157">
                <a:solidFill>
                  <a:srgbClr val="000000"/>
                </a:solidFill>
                <a:latin typeface="Lora Bold Italics"/>
                <a:ea typeface="Lora Bold Italics"/>
                <a:cs typeface="Lora Bold Italics"/>
                <a:sym typeface="Lora Bold Italics"/>
              </a:rPr>
              <a:t>Термін проведення : </a:t>
            </a:r>
          </a:p>
        </p:txBody>
      </p:sp>
      <p:sp>
        <p:nvSpPr>
          <p:cNvPr id="8" name="TextBox 8"/>
          <p:cNvSpPr txBox="1"/>
          <p:nvPr/>
        </p:nvSpPr>
        <p:spPr>
          <a:xfrm>
            <a:off x="4943148" y="1385682"/>
            <a:ext cx="2852954" cy="360363"/>
          </a:xfrm>
          <a:prstGeom prst="rect">
            <a:avLst/>
          </a:prstGeom>
        </p:spPr>
        <p:txBody>
          <a:bodyPr lIns="0" tIns="0" rIns="0" bIns="0" rtlCol="0" anchor="t">
            <a:spAutoFit/>
          </a:bodyPr>
          <a:lstStyle/>
          <a:p>
            <a:pPr algn="just">
              <a:lnSpc>
                <a:spcPts val="2862"/>
              </a:lnSpc>
            </a:pPr>
            <a:r>
              <a:rPr lang="en-US" sz="2499" spc="-112">
                <a:solidFill>
                  <a:srgbClr val="000000"/>
                </a:solidFill>
                <a:latin typeface="Lora"/>
                <a:ea typeface="Lora"/>
                <a:cs typeface="Lora"/>
                <a:sym typeface="Lora"/>
              </a:rPr>
              <a:t>1 тиждень</a:t>
            </a:r>
          </a:p>
        </p:txBody>
      </p:sp>
      <p:sp>
        <p:nvSpPr>
          <p:cNvPr id="9" name="TextBox 9"/>
          <p:cNvSpPr txBox="1"/>
          <p:nvPr/>
        </p:nvSpPr>
        <p:spPr>
          <a:xfrm>
            <a:off x="1028700" y="6924788"/>
            <a:ext cx="16113543" cy="2566670"/>
          </a:xfrm>
          <a:prstGeom prst="rect">
            <a:avLst/>
          </a:prstGeom>
        </p:spPr>
        <p:txBody>
          <a:bodyPr lIns="0" tIns="0" rIns="0" bIns="0" rtlCol="0" anchor="t">
            <a:spAutoFit/>
          </a:bodyPr>
          <a:lstStyle/>
          <a:p>
            <a:pPr algn="just">
              <a:lnSpc>
                <a:spcPts val="2290"/>
              </a:lnSpc>
            </a:pPr>
            <a:r>
              <a:rPr lang="en-US" sz="2000" spc="-90">
                <a:solidFill>
                  <a:srgbClr val="000000"/>
                </a:solidFill>
                <a:latin typeface="Lora"/>
                <a:ea typeface="Lora"/>
                <a:cs typeface="Lora"/>
                <a:sym typeface="Lora"/>
              </a:rPr>
              <a:t>1. Підвищення мовної активності, активізація словника по темі </a:t>
            </a:r>
          </a:p>
          <a:p>
            <a:pPr algn="just">
              <a:lnSpc>
                <a:spcPts val="2290"/>
              </a:lnSpc>
            </a:pPr>
            <a:r>
              <a:rPr lang="en-US" sz="2000" spc="-90">
                <a:solidFill>
                  <a:srgbClr val="000000"/>
                </a:solidFill>
                <a:latin typeface="Lora"/>
                <a:ea typeface="Lora"/>
                <a:cs typeface="Lora"/>
                <a:sym typeface="Lora"/>
              </a:rPr>
              <a:t>    “Свійські тварини”</a:t>
            </a:r>
          </a:p>
          <a:p>
            <a:pPr algn="just">
              <a:lnSpc>
                <a:spcPts val="2290"/>
              </a:lnSpc>
            </a:pPr>
            <a:r>
              <a:rPr lang="en-US" sz="2000" spc="-90">
                <a:solidFill>
                  <a:srgbClr val="000000"/>
                </a:solidFill>
                <a:latin typeface="Lora"/>
                <a:ea typeface="Lora"/>
                <a:cs typeface="Lora"/>
                <a:sym typeface="Lora"/>
              </a:rPr>
              <a:t>2. Діти отримають знання про свійських  тварин та птахів  (дорослих і дитинчат).</a:t>
            </a:r>
          </a:p>
          <a:p>
            <a:pPr algn="just">
              <a:lnSpc>
                <a:spcPts val="2290"/>
              </a:lnSpc>
            </a:pPr>
            <a:r>
              <a:rPr lang="en-US" sz="2000" spc="-90">
                <a:solidFill>
                  <a:srgbClr val="000000"/>
                </a:solidFill>
                <a:latin typeface="Lora"/>
                <a:ea typeface="Lora"/>
                <a:cs typeface="Lora"/>
                <a:sym typeface="Lora"/>
              </a:rPr>
              <a:t>3. Діти повинні вміти використовувати в мові назви свійських тварин, частин їх.     тіла, дій, відгадувати загадки, порівнювати. </a:t>
            </a:r>
          </a:p>
          <a:p>
            <a:pPr algn="just">
              <a:lnSpc>
                <a:spcPts val="2290"/>
              </a:lnSpc>
            </a:pPr>
            <a:r>
              <a:rPr lang="en-US" sz="2000" spc="-90">
                <a:solidFill>
                  <a:srgbClr val="000000"/>
                </a:solidFill>
                <a:latin typeface="Lora"/>
                <a:ea typeface="Lora"/>
                <a:cs typeface="Lora"/>
                <a:sym typeface="Lora"/>
              </a:rPr>
              <a:t>4. Прищеплення дітям любові і дбайливого ставлення до тварин, догляду за ними.</a:t>
            </a:r>
          </a:p>
          <a:p>
            <a:pPr algn="just">
              <a:lnSpc>
                <a:spcPts val="2290"/>
              </a:lnSpc>
            </a:pPr>
            <a:r>
              <a:rPr lang="en-US" sz="2000" spc="-90">
                <a:solidFill>
                  <a:srgbClr val="000000"/>
                </a:solidFill>
                <a:latin typeface="Lora"/>
                <a:ea typeface="Lora"/>
                <a:cs typeface="Lora"/>
                <a:sym typeface="Lora"/>
              </a:rPr>
              <a:t>5. Залучення батьків до спільної роботи з дітьми ( розмальовування  малюнків, і  </a:t>
            </a:r>
          </a:p>
          <a:p>
            <a:pPr algn="just">
              <a:lnSpc>
                <a:spcPts val="2290"/>
              </a:lnSpc>
            </a:pPr>
            <a:r>
              <a:rPr lang="en-US" sz="2000" spc="-90">
                <a:solidFill>
                  <a:srgbClr val="000000"/>
                </a:solidFill>
                <a:latin typeface="Lora"/>
                <a:ea typeface="Lora"/>
                <a:cs typeface="Lora"/>
                <a:sym typeface="Lora"/>
              </a:rPr>
              <a:t>ігри, майстер-клас " Курчатко"). </a:t>
            </a:r>
          </a:p>
          <a:p>
            <a:pPr algn="just">
              <a:lnSpc>
                <a:spcPts val="2290"/>
              </a:lnSpc>
            </a:pPr>
            <a:r>
              <a:rPr lang="en-US" sz="2000" spc="-90">
                <a:solidFill>
                  <a:srgbClr val="000000"/>
                </a:solidFill>
                <a:latin typeface="Lora"/>
                <a:ea typeface="Lora"/>
                <a:cs typeface="Lora"/>
                <a:sym typeface="Lora"/>
              </a:rPr>
              <a:t>6. Проведена робота дозволяє виховувати працьовитість, дбайливе ставлення до живих істот. </a:t>
            </a:r>
          </a:p>
          <a:p>
            <a:pPr algn="just">
              <a:lnSpc>
                <a:spcPts val="2290"/>
              </a:lnSpc>
            </a:pPr>
            <a:r>
              <a:rPr lang="en-US" sz="2000" spc="-90">
                <a:solidFill>
                  <a:srgbClr val="000000"/>
                </a:solidFill>
                <a:latin typeface="Lora"/>
                <a:ea typeface="Lora"/>
                <a:cs typeface="Lora"/>
                <a:sym typeface="Lora"/>
              </a:rPr>
              <a:t>7. Всі учасники проекту (діти, вихователі, батьки) отримають позитивні емоції від отриманих результатів.</a:t>
            </a:r>
          </a:p>
        </p:txBody>
      </p:sp>
      <p:sp>
        <p:nvSpPr>
          <p:cNvPr id="10" name="TextBox 10"/>
          <p:cNvSpPr txBox="1"/>
          <p:nvPr/>
        </p:nvSpPr>
        <p:spPr>
          <a:xfrm>
            <a:off x="826434" y="6048488"/>
            <a:ext cx="5543190" cy="515303"/>
          </a:xfrm>
          <a:prstGeom prst="rect">
            <a:avLst/>
          </a:prstGeom>
        </p:spPr>
        <p:txBody>
          <a:bodyPr lIns="0" tIns="0" rIns="0" bIns="0" rtlCol="0" anchor="t">
            <a:spAutoFit/>
          </a:bodyPr>
          <a:lstStyle/>
          <a:p>
            <a:pPr algn="just">
              <a:lnSpc>
                <a:spcPts val="4007"/>
              </a:lnSpc>
            </a:pPr>
            <a:r>
              <a:rPr lang="en-US" sz="3500" b="1" i="1" spc="-157">
                <a:solidFill>
                  <a:srgbClr val="000000"/>
                </a:solidFill>
                <a:latin typeface="Lora Bold Italics"/>
                <a:ea typeface="Lora Bold Italics"/>
                <a:cs typeface="Lora Bold Italics"/>
                <a:sym typeface="Lora Bold Italics"/>
              </a:rPr>
              <a:t>Очікуваний результат: </a:t>
            </a:r>
          </a:p>
        </p:txBody>
      </p:sp>
      <p:sp>
        <p:nvSpPr>
          <p:cNvPr id="11" name="Freeform 11"/>
          <p:cNvSpPr/>
          <p:nvPr/>
        </p:nvSpPr>
        <p:spPr>
          <a:xfrm>
            <a:off x="13694240" y="4863664"/>
            <a:ext cx="2909455" cy="1817197"/>
          </a:xfrm>
          <a:custGeom>
            <a:avLst/>
            <a:gdLst/>
            <a:ahLst/>
            <a:cxnLst/>
            <a:rect l="l" t="t" r="r" b="b"/>
            <a:pathLst>
              <a:path w="2909455" h="1817197">
                <a:moveTo>
                  <a:pt x="0" y="0"/>
                </a:moveTo>
                <a:lnTo>
                  <a:pt x="2909454" y="0"/>
                </a:lnTo>
                <a:lnTo>
                  <a:pt x="2909454" y="1817197"/>
                </a:lnTo>
                <a:lnTo>
                  <a:pt x="0" y="18171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6555" b="-26555"/>
            </a:stretch>
          </a:blipFill>
        </p:spPr>
      </p:sp>
      <p:sp>
        <p:nvSpPr>
          <p:cNvPr id="3" name="Freeform 3"/>
          <p:cNvSpPr/>
          <p:nvPr/>
        </p:nvSpPr>
        <p:spPr>
          <a:xfrm>
            <a:off x="14692365" y="7977190"/>
            <a:ext cx="2909455" cy="1817197"/>
          </a:xfrm>
          <a:custGeom>
            <a:avLst/>
            <a:gdLst/>
            <a:ahLst/>
            <a:cxnLst/>
            <a:rect l="l" t="t" r="r" b="b"/>
            <a:pathLst>
              <a:path w="2909455" h="1817197">
                <a:moveTo>
                  <a:pt x="0" y="0"/>
                </a:moveTo>
                <a:lnTo>
                  <a:pt x="2909455" y="0"/>
                </a:lnTo>
                <a:lnTo>
                  <a:pt x="2909455" y="1817196"/>
                </a:lnTo>
                <a:lnTo>
                  <a:pt x="0" y="18171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1028700" y="779304"/>
            <a:ext cx="9233812" cy="517842"/>
          </a:xfrm>
          <a:prstGeom prst="rect">
            <a:avLst/>
          </a:prstGeom>
        </p:spPr>
        <p:txBody>
          <a:bodyPr lIns="0" tIns="0" rIns="0" bIns="0" rtlCol="0" anchor="t">
            <a:spAutoFit/>
          </a:bodyPr>
          <a:lstStyle/>
          <a:p>
            <a:pPr algn="just">
              <a:lnSpc>
                <a:spcPts val="4007"/>
              </a:lnSpc>
            </a:pPr>
            <a:r>
              <a:rPr lang="en-US" sz="3499" b="1" i="1" spc="-157">
                <a:solidFill>
                  <a:srgbClr val="000000"/>
                </a:solidFill>
                <a:latin typeface="Lora Bold Italics"/>
                <a:ea typeface="Lora Bold Italics"/>
                <a:cs typeface="Lora Bold Italics"/>
                <a:sym typeface="Lora Bold Italics"/>
              </a:rPr>
              <a:t>Робота над проєктом з батьками: </a:t>
            </a:r>
          </a:p>
        </p:txBody>
      </p:sp>
      <p:sp>
        <p:nvSpPr>
          <p:cNvPr id="5" name="TextBox 5"/>
          <p:cNvSpPr txBox="1"/>
          <p:nvPr/>
        </p:nvSpPr>
        <p:spPr>
          <a:xfrm>
            <a:off x="1028700" y="1603027"/>
            <a:ext cx="16072527" cy="919543"/>
          </a:xfrm>
          <a:prstGeom prst="rect">
            <a:avLst/>
          </a:prstGeom>
        </p:spPr>
        <p:txBody>
          <a:bodyPr lIns="0" tIns="0" rIns="0" bIns="0" rtlCol="0" anchor="t">
            <a:spAutoFit/>
          </a:bodyPr>
          <a:lstStyle/>
          <a:p>
            <a:pPr marL="453390" lvl="1" indent="-226695" algn="just">
              <a:lnSpc>
                <a:spcPts val="2404"/>
              </a:lnSpc>
              <a:buFont typeface="Arial"/>
              <a:buChar char="•"/>
            </a:pPr>
            <a:r>
              <a:rPr lang="en-US" sz="2100" spc="-94">
                <a:solidFill>
                  <a:srgbClr val="000000"/>
                </a:solidFill>
                <a:latin typeface="Lora"/>
                <a:ea typeface="Lora"/>
                <a:cs typeface="Lora"/>
                <a:sym typeface="Lora"/>
              </a:rPr>
              <a:t>залучити батьків до організації  в допомозі  реалізації проекту; </a:t>
            </a:r>
          </a:p>
          <a:p>
            <a:pPr marL="453390" lvl="1" indent="-226695" algn="just">
              <a:lnSpc>
                <a:spcPts val="2404"/>
              </a:lnSpc>
              <a:buFont typeface="Arial"/>
              <a:buChar char="•"/>
            </a:pPr>
            <a:r>
              <a:rPr lang="en-US" sz="2100" spc="-94">
                <a:solidFill>
                  <a:srgbClr val="000000"/>
                </a:solidFill>
                <a:latin typeface="Lora"/>
                <a:ea typeface="Lora"/>
                <a:cs typeface="Lora"/>
                <a:sym typeface="Lora"/>
              </a:rPr>
              <a:t>спільна робота робота батьків з дітьми вдома;</a:t>
            </a:r>
          </a:p>
          <a:p>
            <a:pPr marL="453390" lvl="1" indent="-226695" algn="just">
              <a:lnSpc>
                <a:spcPts val="2404"/>
              </a:lnSpc>
              <a:buFont typeface="Arial"/>
              <a:buChar char="•"/>
            </a:pPr>
            <a:r>
              <a:rPr lang="en-US" sz="2100" spc="-94">
                <a:solidFill>
                  <a:srgbClr val="000000"/>
                </a:solidFill>
                <a:latin typeface="Lora"/>
                <a:ea typeface="Lora"/>
                <a:cs typeface="Lora"/>
                <a:sym typeface="Lora"/>
              </a:rPr>
              <a:t>проведення майстер - класу  “ Курчатко”</a:t>
            </a:r>
          </a:p>
        </p:txBody>
      </p:sp>
      <p:sp>
        <p:nvSpPr>
          <p:cNvPr id="6" name="TextBox 6"/>
          <p:cNvSpPr txBox="1"/>
          <p:nvPr/>
        </p:nvSpPr>
        <p:spPr>
          <a:xfrm>
            <a:off x="1028700" y="2836895"/>
            <a:ext cx="8488053" cy="517842"/>
          </a:xfrm>
          <a:prstGeom prst="rect">
            <a:avLst/>
          </a:prstGeom>
        </p:spPr>
        <p:txBody>
          <a:bodyPr lIns="0" tIns="0" rIns="0" bIns="0" rtlCol="0" anchor="t">
            <a:spAutoFit/>
          </a:bodyPr>
          <a:lstStyle/>
          <a:p>
            <a:pPr algn="just">
              <a:lnSpc>
                <a:spcPts val="4007"/>
              </a:lnSpc>
            </a:pPr>
            <a:r>
              <a:rPr lang="en-US" sz="3499" b="1" i="1" spc="-157">
                <a:solidFill>
                  <a:srgbClr val="000000"/>
                </a:solidFill>
                <a:latin typeface="Lora Bold Italics"/>
                <a:ea typeface="Lora Bold Italics"/>
                <a:cs typeface="Lora Bold Italics"/>
                <a:sym typeface="Lora Bold Italics"/>
              </a:rPr>
              <a:t>Робота над проєктом з дітьми: </a:t>
            </a:r>
          </a:p>
        </p:txBody>
      </p:sp>
      <p:sp>
        <p:nvSpPr>
          <p:cNvPr id="7" name="TextBox 7"/>
          <p:cNvSpPr txBox="1"/>
          <p:nvPr/>
        </p:nvSpPr>
        <p:spPr>
          <a:xfrm>
            <a:off x="1028700" y="3745263"/>
            <a:ext cx="12456490" cy="1360932"/>
          </a:xfrm>
          <a:prstGeom prst="rect">
            <a:avLst/>
          </a:prstGeom>
        </p:spPr>
        <p:txBody>
          <a:bodyPr lIns="0" tIns="0" rIns="0" bIns="0" rtlCol="0" anchor="t">
            <a:spAutoFit/>
          </a:bodyPr>
          <a:lstStyle/>
          <a:p>
            <a:pPr marL="453390" lvl="1" indent="-226695" algn="just">
              <a:lnSpc>
                <a:spcPts val="1554"/>
              </a:lnSpc>
              <a:buFont typeface="Arial"/>
              <a:buChar char="•"/>
            </a:pPr>
            <a:r>
              <a:rPr lang="en-US" sz="2100" spc="-94">
                <a:solidFill>
                  <a:srgbClr val="000000"/>
                </a:solidFill>
                <a:latin typeface="Lora"/>
                <a:ea typeface="Lora"/>
                <a:cs typeface="Lora"/>
                <a:sym typeface="Lora"/>
              </a:rPr>
              <a:t>пізнавальна діяльність </a:t>
            </a:r>
          </a:p>
          <a:p>
            <a:pPr algn="just">
              <a:lnSpc>
                <a:spcPts val="1554"/>
              </a:lnSpc>
            </a:pPr>
            <a:endParaRPr lang="en-US" sz="2100" spc="-94">
              <a:solidFill>
                <a:srgbClr val="000000"/>
              </a:solidFill>
              <a:latin typeface="Lora"/>
              <a:ea typeface="Lora"/>
              <a:cs typeface="Lora"/>
              <a:sym typeface="Lora"/>
            </a:endParaRPr>
          </a:p>
          <a:p>
            <a:pPr marL="453390" lvl="1" indent="-226695" algn="just">
              <a:lnSpc>
                <a:spcPts val="1554"/>
              </a:lnSpc>
              <a:buFont typeface="Arial"/>
              <a:buChar char="•"/>
            </a:pPr>
            <a:r>
              <a:rPr lang="en-US" sz="2100" spc="-94">
                <a:solidFill>
                  <a:srgbClr val="000000"/>
                </a:solidFill>
                <a:latin typeface="Lora"/>
                <a:ea typeface="Lora"/>
                <a:cs typeface="Lora"/>
                <a:sym typeface="Lora"/>
              </a:rPr>
              <a:t>комунікативна діяльність (бесіди, читання художньої літератури) </a:t>
            </a:r>
          </a:p>
          <a:p>
            <a:pPr algn="just">
              <a:lnSpc>
                <a:spcPts val="1554"/>
              </a:lnSpc>
            </a:pPr>
            <a:endParaRPr lang="en-US" sz="2100" spc="-94">
              <a:solidFill>
                <a:srgbClr val="000000"/>
              </a:solidFill>
              <a:latin typeface="Lora"/>
              <a:ea typeface="Lora"/>
              <a:cs typeface="Lora"/>
              <a:sym typeface="Lora"/>
            </a:endParaRPr>
          </a:p>
          <a:p>
            <a:pPr marL="453390" lvl="1" indent="-226695" algn="just">
              <a:lnSpc>
                <a:spcPts val="1554"/>
              </a:lnSpc>
              <a:buFont typeface="Arial"/>
              <a:buChar char="•"/>
            </a:pPr>
            <a:r>
              <a:rPr lang="en-US" sz="2100" spc="-94">
                <a:solidFill>
                  <a:srgbClr val="000000"/>
                </a:solidFill>
                <a:latin typeface="Lora"/>
                <a:ea typeface="Lora"/>
                <a:cs typeface="Lora"/>
                <a:sym typeface="Lora"/>
              </a:rPr>
              <a:t>ігрова діяльність (Ігри, ігрові ситуації)</a:t>
            </a:r>
          </a:p>
          <a:p>
            <a:pPr algn="just">
              <a:lnSpc>
                <a:spcPts val="1554"/>
              </a:lnSpc>
            </a:pPr>
            <a:endParaRPr lang="en-US" sz="2100" spc="-94">
              <a:solidFill>
                <a:srgbClr val="000000"/>
              </a:solidFill>
              <a:latin typeface="Lora"/>
              <a:ea typeface="Lora"/>
              <a:cs typeface="Lora"/>
              <a:sym typeface="Lora"/>
            </a:endParaRPr>
          </a:p>
          <a:p>
            <a:pPr marL="453390" lvl="1" indent="-226695" algn="just">
              <a:lnSpc>
                <a:spcPts val="1554"/>
              </a:lnSpc>
              <a:buFont typeface="Arial"/>
              <a:buChar char="•"/>
            </a:pPr>
            <a:r>
              <a:rPr lang="en-US" sz="2100" spc="-94">
                <a:solidFill>
                  <a:srgbClr val="000000"/>
                </a:solidFill>
                <a:latin typeface="Lora"/>
                <a:ea typeface="Lora"/>
                <a:cs typeface="Lora"/>
                <a:sym typeface="Lora"/>
              </a:rPr>
              <a:t>продуктивна діяльність</a:t>
            </a:r>
          </a:p>
        </p:txBody>
      </p:sp>
      <p:sp>
        <p:nvSpPr>
          <p:cNvPr id="8" name="TextBox 8"/>
          <p:cNvSpPr txBox="1"/>
          <p:nvPr/>
        </p:nvSpPr>
        <p:spPr>
          <a:xfrm>
            <a:off x="1028700" y="5420520"/>
            <a:ext cx="8484724" cy="517842"/>
          </a:xfrm>
          <a:prstGeom prst="rect">
            <a:avLst/>
          </a:prstGeom>
        </p:spPr>
        <p:txBody>
          <a:bodyPr lIns="0" tIns="0" rIns="0" bIns="0" rtlCol="0" anchor="t">
            <a:spAutoFit/>
          </a:bodyPr>
          <a:lstStyle/>
          <a:p>
            <a:pPr algn="ctr">
              <a:lnSpc>
                <a:spcPts val="4007"/>
              </a:lnSpc>
              <a:spcBef>
                <a:spcPct val="0"/>
              </a:spcBef>
            </a:pPr>
            <a:r>
              <a:rPr lang="en-US" sz="3499" b="1" i="1" spc="-157">
                <a:solidFill>
                  <a:srgbClr val="000000"/>
                </a:solidFill>
                <a:latin typeface="Lora Bold Italics"/>
                <a:ea typeface="Lora Bold Italics"/>
                <a:cs typeface="Lora Bold Italics"/>
                <a:sym typeface="Lora Bold Italics"/>
              </a:rPr>
              <a:t>Створення Лепбуку “У бабусі на подвір' ї ” </a:t>
            </a:r>
          </a:p>
        </p:txBody>
      </p:sp>
      <p:sp>
        <p:nvSpPr>
          <p:cNvPr id="9" name="TextBox 9"/>
          <p:cNvSpPr txBox="1"/>
          <p:nvPr/>
        </p:nvSpPr>
        <p:spPr>
          <a:xfrm>
            <a:off x="1028700" y="6224112"/>
            <a:ext cx="15834705" cy="2321814"/>
          </a:xfrm>
          <a:prstGeom prst="rect">
            <a:avLst/>
          </a:prstGeom>
        </p:spPr>
        <p:txBody>
          <a:bodyPr lIns="0" tIns="0" rIns="0" bIns="0" rtlCol="0" anchor="t">
            <a:spAutoFit/>
          </a:bodyPr>
          <a:lstStyle/>
          <a:p>
            <a:pPr algn="just">
              <a:lnSpc>
                <a:spcPts val="2688"/>
              </a:lnSpc>
            </a:pPr>
            <a:r>
              <a:rPr lang="en-US" sz="2100" b="1" spc="-94">
                <a:solidFill>
                  <a:srgbClr val="000000"/>
                </a:solidFill>
                <a:latin typeface="Lora Bold"/>
                <a:ea typeface="Lora Bold"/>
                <a:cs typeface="Lora Bold"/>
                <a:sym typeface="Lora Bold"/>
              </a:rPr>
              <a:t>Програмовий зміст: </a:t>
            </a:r>
          </a:p>
          <a:p>
            <a:pPr marL="453390" lvl="1" indent="-226695" algn="just">
              <a:lnSpc>
                <a:spcPts val="2688"/>
              </a:lnSpc>
              <a:buFont typeface="Arial"/>
              <a:buChar char="•"/>
            </a:pPr>
            <a:r>
              <a:rPr lang="en-US" sz="2100" spc="-94">
                <a:solidFill>
                  <a:srgbClr val="000000"/>
                </a:solidFill>
                <a:latin typeface="Lora"/>
                <a:ea typeface="Lora"/>
                <a:cs typeface="Lora"/>
                <a:sym typeface="Lora"/>
              </a:rPr>
              <a:t>розширювати знання дітей про свійських тварин, їх зовнішній вигляд, харчування дорослих тварин та їх дитинчат; </a:t>
            </a:r>
          </a:p>
          <a:p>
            <a:pPr marL="453390" lvl="1" indent="-226695" algn="just">
              <a:lnSpc>
                <a:spcPts val="2688"/>
              </a:lnSpc>
              <a:buFont typeface="Arial"/>
              <a:buChar char="•"/>
            </a:pPr>
            <a:r>
              <a:rPr lang="en-US" sz="2100" spc="-94">
                <a:solidFill>
                  <a:srgbClr val="000000"/>
                </a:solidFill>
                <a:latin typeface="Lora"/>
                <a:ea typeface="Lora"/>
                <a:cs typeface="Lora"/>
                <a:sym typeface="Lora"/>
              </a:rPr>
              <a:t>формувати уявлення про значення та користь свійських тварин для людини; </a:t>
            </a:r>
          </a:p>
          <a:p>
            <a:pPr marL="453390" lvl="1" indent="-226695" algn="just">
              <a:lnSpc>
                <a:spcPts val="2688"/>
              </a:lnSpc>
              <a:buFont typeface="Arial"/>
              <a:buChar char="•"/>
            </a:pPr>
            <a:r>
              <a:rPr lang="en-US" sz="2100" spc="-94">
                <a:solidFill>
                  <a:srgbClr val="000000"/>
                </a:solidFill>
                <a:latin typeface="Lora"/>
                <a:ea typeface="Lora"/>
                <a:cs typeface="Lora"/>
                <a:sym typeface="Lora"/>
              </a:rPr>
              <a:t>закріплювати лексичний запас дітей словами-назвами свійських тварин; </a:t>
            </a:r>
          </a:p>
          <a:p>
            <a:pPr marL="453390" lvl="1" indent="-226695" algn="just">
              <a:lnSpc>
                <a:spcPts val="2688"/>
              </a:lnSpc>
              <a:buFont typeface="Arial"/>
              <a:buChar char="•"/>
            </a:pPr>
            <a:r>
              <a:rPr lang="en-US" sz="2100" spc="-94">
                <a:solidFill>
                  <a:srgbClr val="000000"/>
                </a:solidFill>
                <a:latin typeface="Lora"/>
                <a:ea typeface="Lora"/>
                <a:cs typeface="Lora"/>
                <a:sym typeface="Lora"/>
              </a:rPr>
              <a:t>удосконалювати вміння звуконаслідувати звуки свійських тварин та знаходити відповідні пари за силуетними зображеннями; </a:t>
            </a:r>
          </a:p>
          <a:p>
            <a:pPr marL="453390" lvl="1" indent="-226695" algn="just">
              <a:lnSpc>
                <a:spcPts val="2688"/>
              </a:lnSpc>
              <a:buFont typeface="Arial"/>
              <a:buChar char="•"/>
            </a:pPr>
            <a:r>
              <a:rPr lang="en-US" sz="2100" spc="-94">
                <a:solidFill>
                  <a:srgbClr val="000000"/>
                </a:solidFill>
                <a:latin typeface="Lora"/>
                <a:ea typeface="Lora"/>
                <a:cs typeface="Lora"/>
                <a:sym typeface="Lora"/>
              </a:rPr>
              <a:t>розвивати пам'ять, мовлення, мислення, увагу, спостережливість, дрібну моторику рук; </a:t>
            </a:r>
          </a:p>
          <a:p>
            <a:pPr marL="453390" lvl="1" indent="-226695" algn="just">
              <a:lnSpc>
                <a:spcPts val="2688"/>
              </a:lnSpc>
              <a:buFont typeface="Arial"/>
              <a:buChar char="•"/>
            </a:pPr>
            <a:r>
              <a:rPr lang="en-US" sz="2100" spc="-94">
                <a:solidFill>
                  <a:srgbClr val="000000"/>
                </a:solidFill>
                <a:latin typeface="Lora"/>
                <a:ea typeface="Lora"/>
                <a:cs typeface="Lora"/>
                <a:sym typeface="Lora"/>
              </a:rPr>
              <a:t>виховувати пізнавальний інтерес до цікавих ігор</a:t>
            </a:r>
          </a:p>
        </p:txBody>
      </p:sp>
      <p:sp>
        <p:nvSpPr>
          <p:cNvPr id="10" name="Freeform 10"/>
          <p:cNvSpPr/>
          <p:nvPr/>
        </p:nvSpPr>
        <p:spPr>
          <a:xfrm>
            <a:off x="10825498" y="1130776"/>
            <a:ext cx="6275729" cy="4447923"/>
          </a:xfrm>
          <a:custGeom>
            <a:avLst/>
            <a:gdLst/>
            <a:ahLst/>
            <a:cxnLst/>
            <a:rect l="l" t="t" r="r" b="b"/>
            <a:pathLst>
              <a:path w="6275729" h="4447923">
                <a:moveTo>
                  <a:pt x="0" y="0"/>
                </a:moveTo>
                <a:lnTo>
                  <a:pt x="6275729" y="0"/>
                </a:lnTo>
                <a:lnTo>
                  <a:pt x="6275729" y="4447923"/>
                </a:lnTo>
                <a:lnTo>
                  <a:pt x="0" y="4447923"/>
                </a:lnTo>
                <a:lnTo>
                  <a:pt x="0" y="0"/>
                </a:lnTo>
                <a:close/>
              </a:path>
            </a:pathLst>
          </a:custGeom>
          <a:blipFill>
            <a:blip r:embed="rId5"/>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6555" b="-26555"/>
            </a:stretch>
          </a:blipFill>
        </p:spPr>
      </p:sp>
      <p:sp>
        <p:nvSpPr>
          <p:cNvPr id="3" name="Freeform 3"/>
          <p:cNvSpPr/>
          <p:nvPr/>
        </p:nvSpPr>
        <p:spPr>
          <a:xfrm>
            <a:off x="12803866" y="3752105"/>
            <a:ext cx="4455434" cy="2782790"/>
          </a:xfrm>
          <a:custGeom>
            <a:avLst/>
            <a:gdLst/>
            <a:ahLst/>
            <a:cxnLst/>
            <a:rect l="l" t="t" r="r" b="b"/>
            <a:pathLst>
              <a:path w="4455434" h="2782790">
                <a:moveTo>
                  <a:pt x="0" y="0"/>
                </a:moveTo>
                <a:lnTo>
                  <a:pt x="4455434" y="0"/>
                </a:lnTo>
                <a:lnTo>
                  <a:pt x="4455434" y="2782790"/>
                </a:lnTo>
                <a:lnTo>
                  <a:pt x="0" y="27827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1028700" y="510858"/>
            <a:ext cx="9725869" cy="517842"/>
          </a:xfrm>
          <a:prstGeom prst="rect">
            <a:avLst/>
          </a:prstGeom>
        </p:spPr>
        <p:txBody>
          <a:bodyPr lIns="0" tIns="0" rIns="0" bIns="0" rtlCol="0" anchor="t">
            <a:spAutoFit/>
          </a:bodyPr>
          <a:lstStyle/>
          <a:p>
            <a:pPr algn="just">
              <a:lnSpc>
                <a:spcPts val="4007"/>
              </a:lnSpc>
            </a:pPr>
            <a:r>
              <a:rPr lang="en-US" sz="3499" b="1" i="1" spc="-157">
                <a:solidFill>
                  <a:srgbClr val="000000"/>
                </a:solidFill>
                <a:latin typeface="Lora Bold Italics"/>
                <a:ea typeface="Lora Bold Italics"/>
                <a:cs typeface="Lora Bold Italics"/>
                <a:sym typeface="Lora Bold Italics"/>
              </a:rPr>
              <a:t>План реалізації проекту</a:t>
            </a:r>
          </a:p>
        </p:txBody>
      </p:sp>
      <p:sp>
        <p:nvSpPr>
          <p:cNvPr id="5" name="TextBox 5"/>
          <p:cNvSpPr txBox="1"/>
          <p:nvPr/>
        </p:nvSpPr>
        <p:spPr>
          <a:xfrm>
            <a:off x="1028700" y="1802378"/>
            <a:ext cx="12889629" cy="2138743"/>
          </a:xfrm>
          <a:prstGeom prst="rect">
            <a:avLst/>
          </a:prstGeom>
        </p:spPr>
        <p:txBody>
          <a:bodyPr lIns="0" tIns="0" rIns="0" bIns="0" rtlCol="0" anchor="t">
            <a:spAutoFit/>
          </a:bodyPr>
          <a:lstStyle/>
          <a:p>
            <a:pPr marL="453390" lvl="1" indent="-226695" algn="just">
              <a:lnSpc>
                <a:spcPts val="2404"/>
              </a:lnSpc>
              <a:buAutoNum type="arabicPeriod"/>
            </a:pPr>
            <a:r>
              <a:rPr lang="en-US" sz="2100" spc="-94">
                <a:solidFill>
                  <a:srgbClr val="000000"/>
                </a:solidFill>
                <a:latin typeface="Lora"/>
                <a:ea typeface="Lora"/>
                <a:cs typeface="Lora"/>
                <a:sym typeface="Lora"/>
              </a:rPr>
              <a:t>Створення умов для проекту “У бабусі на подвір’ ї”</a:t>
            </a:r>
          </a:p>
          <a:p>
            <a:pPr marL="453390" lvl="1" indent="-226695" algn="just">
              <a:lnSpc>
                <a:spcPts val="2404"/>
              </a:lnSpc>
              <a:buAutoNum type="arabicPeriod"/>
            </a:pPr>
            <a:r>
              <a:rPr lang="en-US" sz="2100" spc="-94">
                <a:solidFill>
                  <a:srgbClr val="000000"/>
                </a:solidFill>
                <a:latin typeface="Lora"/>
                <a:ea typeface="Lora"/>
                <a:cs typeface="Lora"/>
                <a:sym typeface="Lora"/>
              </a:rPr>
              <a:t>Вивчення методичних посібників та літератури по темі. </a:t>
            </a:r>
          </a:p>
          <a:p>
            <a:pPr marL="453390" lvl="1" indent="-226695" algn="just">
              <a:lnSpc>
                <a:spcPts val="2404"/>
              </a:lnSpc>
              <a:buAutoNum type="arabicPeriod"/>
            </a:pPr>
            <a:r>
              <a:rPr lang="en-US" sz="2100" spc="-94">
                <a:solidFill>
                  <a:srgbClr val="000000"/>
                </a:solidFill>
                <a:latin typeface="Lora"/>
                <a:ea typeface="Lora"/>
                <a:cs typeface="Lora"/>
                <a:sym typeface="Lora"/>
              </a:rPr>
              <a:t>Підбір художньої літератури (прислів'я, вірші, загадки, ігри, лічилки)</a:t>
            </a:r>
          </a:p>
          <a:p>
            <a:pPr marL="453390" lvl="1" indent="-226695" algn="just">
              <a:lnSpc>
                <a:spcPts val="2404"/>
              </a:lnSpc>
              <a:buAutoNum type="arabicPeriod"/>
            </a:pPr>
            <a:r>
              <a:rPr lang="en-US" sz="2100" spc="-94">
                <a:solidFill>
                  <a:srgbClr val="000000"/>
                </a:solidFill>
                <a:latin typeface="Lora"/>
                <a:ea typeface="Lora"/>
                <a:cs typeface="Lora"/>
                <a:sym typeface="Lora"/>
              </a:rPr>
              <a:t>Підбір відео та аудіоматеріалів </a:t>
            </a:r>
          </a:p>
          <a:p>
            <a:pPr marL="453390" lvl="1" indent="-226695" algn="just">
              <a:lnSpc>
                <a:spcPts val="2404"/>
              </a:lnSpc>
              <a:buAutoNum type="arabicPeriod"/>
            </a:pPr>
            <a:r>
              <a:rPr lang="en-US" sz="2100" spc="-94">
                <a:solidFill>
                  <a:srgbClr val="000000"/>
                </a:solidFill>
                <a:latin typeface="Lora"/>
                <a:ea typeface="Lora"/>
                <a:cs typeface="Lora"/>
                <a:sym typeface="Lora"/>
              </a:rPr>
              <a:t>Підбір матеріалів для продуктивної діяльності </a:t>
            </a:r>
          </a:p>
          <a:p>
            <a:pPr marL="453390" lvl="1" indent="-226695" algn="just">
              <a:lnSpc>
                <a:spcPts val="2404"/>
              </a:lnSpc>
              <a:buAutoNum type="arabicPeriod"/>
            </a:pPr>
            <a:r>
              <a:rPr lang="en-US" sz="2100" spc="-94">
                <a:solidFill>
                  <a:srgbClr val="000000"/>
                </a:solidFill>
                <a:latin typeface="Lora"/>
                <a:ea typeface="Lora"/>
                <a:cs typeface="Lora"/>
                <a:sym typeface="Lora"/>
              </a:rPr>
              <a:t>Обговорення з батьками на тему:  “Беремо участь в проекті  У бабусі на подвір’ ї”</a:t>
            </a:r>
          </a:p>
          <a:p>
            <a:pPr marL="453390" lvl="1" indent="-226695" algn="just">
              <a:lnSpc>
                <a:spcPts val="2404"/>
              </a:lnSpc>
              <a:buAutoNum type="arabicPeriod"/>
            </a:pPr>
            <a:r>
              <a:rPr lang="en-US" sz="2100" spc="-94">
                <a:solidFill>
                  <a:srgbClr val="000000"/>
                </a:solidFill>
                <a:latin typeface="Lora"/>
                <a:ea typeface="Lora"/>
                <a:cs typeface="Lora"/>
                <a:sym typeface="Lora"/>
              </a:rPr>
              <a:t>Складання перспективного плану заходів.</a:t>
            </a:r>
          </a:p>
        </p:txBody>
      </p:sp>
      <p:sp>
        <p:nvSpPr>
          <p:cNvPr id="6" name="TextBox 6"/>
          <p:cNvSpPr txBox="1"/>
          <p:nvPr/>
        </p:nvSpPr>
        <p:spPr>
          <a:xfrm>
            <a:off x="1837101" y="1268017"/>
            <a:ext cx="6106696" cy="468122"/>
          </a:xfrm>
          <a:prstGeom prst="rect">
            <a:avLst/>
          </a:prstGeom>
        </p:spPr>
        <p:txBody>
          <a:bodyPr lIns="0" tIns="0" rIns="0" bIns="0" rtlCol="0" anchor="t">
            <a:spAutoFit/>
          </a:bodyPr>
          <a:lstStyle/>
          <a:p>
            <a:pPr algn="just">
              <a:lnSpc>
                <a:spcPts val="3664"/>
              </a:lnSpc>
            </a:pPr>
            <a:r>
              <a:rPr lang="en-US" sz="3200" b="1" i="1" spc="-144">
                <a:solidFill>
                  <a:srgbClr val="000000"/>
                </a:solidFill>
                <a:latin typeface="Lora Bold Italics"/>
                <a:ea typeface="Lora Bold Italics"/>
                <a:cs typeface="Lora Bold Italics"/>
                <a:sym typeface="Lora Bold Italics"/>
              </a:rPr>
              <a:t>1 Етап - підготовчий</a:t>
            </a:r>
          </a:p>
        </p:txBody>
      </p:sp>
      <p:sp>
        <p:nvSpPr>
          <p:cNvPr id="7" name="TextBox 7"/>
          <p:cNvSpPr txBox="1"/>
          <p:nvPr/>
        </p:nvSpPr>
        <p:spPr>
          <a:xfrm>
            <a:off x="1837101" y="4017322"/>
            <a:ext cx="7677071" cy="468122"/>
          </a:xfrm>
          <a:prstGeom prst="rect">
            <a:avLst/>
          </a:prstGeom>
        </p:spPr>
        <p:txBody>
          <a:bodyPr lIns="0" tIns="0" rIns="0" bIns="0" rtlCol="0" anchor="t">
            <a:spAutoFit/>
          </a:bodyPr>
          <a:lstStyle/>
          <a:p>
            <a:pPr algn="just">
              <a:lnSpc>
                <a:spcPts val="3664"/>
              </a:lnSpc>
            </a:pPr>
            <a:r>
              <a:rPr lang="en-US" sz="3200" b="1" i="1" spc="-144">
                <a:solidFill>
                  <a:srgbClr val="000000"/>
                </a:solidFill>
                <a:latin typeface="Lora Bold Italics"/>
                <a:ea typeface="Lora Bold Italics"/>
                <a:cs typeface="Lora Bold Italics"/>
                <a:sym typeface="Lora Bold Italics"/>
              </a:rPr>
              <a:t>2 Етап - основний / практичний</a:t>
            </a:r>
          </a:p>
        </p:txBody>
      </p:sp>
      <p:sp>
        <p:nvSpPr>
          <p:cNvPr id="8" name="TextBox 8"/>
          <p:cNvSpPr txBox="1"/>
          <p:nvPr/>
        </p:nvSpPr>
        <p:spPr>
          <a:xfrm>
            <a:off x="1028700" y="4552119"/>
            <a:ext cx="12403403" cy="2138743"/>
          </a:xfrm>
          <a:prstGeom prst="rect">
            <a:avLst/>
          </a:prstGeom>
        </p:spPr>
        <p:txBody>
          <a:bodyPr lIns="0" tIns="0" rIns="0" bIns="0" rtlCol="0" anchor="t">
            <a:spAutoFit/>
          </a:bodyPr>
          <a:lstStyle/>
          <a:p>
            <a:pPr marL="453390" lvl="1" indent="-226695" algn="just">
              <a:lnSpc>
                <a:spcPts val="2404"/>
              </a:lnSpc>
              <a:buAutoNum type="arabicPeriod"/>
            </a:pPr>
            <a:r>
              <a:rPr lang="en-US" sz="2100" spc="-94">
                <a:solidFill>
                  <a:srgbClr val="000000"/>
                </a:solidFill>
                <a:latin typeface="Lora"/>
                <a:ea typeface="Lora"/>
                <a:cs typeface="Lora"/>
                <a:sym typeface="Lora"/>
              </a:rPr>
              <a:t>Бесіди</a:t>
            </a:r>
          </a:p>
          <a:p>
            <a:pPr marL="453390" lvl="1" indent="-226695" algn="just">
              <a:lnSpc>
                <a:spcPts val="2404"/>
              </a:lnSpc>
              <a:buAutoNum type="arabicPeriod"/>
            </a:pPr>
            <a:r>
              <a:rPr lang="en-US" sz="2100" spc="-94">
                <a:solidFill>
                  <a:srgbClr val="000000"/>
                </a:solidFill>
                <a:latin typeface="Lora"/>
                <a:ea typeface="Lora"/>
                <a:cs typeface="Lora"/>
                <a:sym typeface="Lora"/>
              </a:rPr>
              <a:t>Розглядання картин, ілюстрацій</a:t>
            </a:r>
          </a:p>
          <a:p>
            <a:pPr marL="453390" lvl="1" indent="-226695" algn="just">
              <a:lnSpc>
                <a:spcPts val="2404"/>
              </a:lnSpc>
              <a:buAutoNum type="arabicPeriod"/>
            </a:pPr>
            <a:r>
              <a:rPr lang="en-US" sz="2100" spc="-94">
                <a:solidFill>
                  <a:srgbClr val="000000"/>
                </a:solidFill>
                <a:latin typeface="Lora"/>
                <a:ea typeface="Lora"/>
                <a:cs typeface="Lora"/>
                <a:sym typeface="Lora"/>
              </a:rPr>
              <a:t>Спостереження </a:t>
            </a:r>
          </a:p>
          <a:p>
            <a:pPr marL="453390" lvl="1" indent="-226695" algn="just">
              <a:lnSpc>
                <a:spcPts val="2404"/>
              </a:lnSpc>
              <a:buAutoNum type="arabicPeriod"/>
            </a:pPr>
            <a:r>
              <a:rPr lang="en-US" sz="2100" spc="-94">
                <a:solidFill>
                  <a:srgbClr val="000000"/>
                </a:solidFill>
                <a:latin typeface="Lora"/>
                <a:ea typeface="Lora"/>
                <a:cs typeface="Lora"/>
                <a:sym typeface="Lora"/>
              </a:rPr>
              <a:t>Читання художньої літератури</a:t>
            </a:r>
          </a:p>
          <a:p>
            <a:pPr marL="453390" lvl="1" indent="-226695" algn="just">
              <a:lnSpc>
                <a:spcPts val="2404"/>
              </a:lnSpc>
              <a:buAutoNum type="arabicPeriod"/>
            </a:pPr>
            <a:r>
              <a:rPr lang="en-US" sz="2100" spc="-94">
                <a:solidFill>
                  <a:srgbClr val="000000"/>
                </a:solidFill>
                <a:latin typeface="Lora"/>
                <a:ea typeface="Lora"/>
                <a:cs typeface="Lora"/>
                <a:sym typeface="Lora"/>
              </a:rPr>
              <a:t>Ігрова діяльність ( дидактичні ігри, мовленнєві ігри, рухливі ігри)</a:t>
            </a:r>
          </a:p>
          <a:p>
            <a:pPr marL="453390" lvl="1" indent="-226695" algn="just">
              <a:lnSpc>
                <a:spcPts val="2404"/>
              </a:lnSpc>
              <a:buAutoNum type="arabicPeriod"/>
            </a:pPr>
            <a:r>
              <a:rPr lang="en-US" sz="2100" spc="-94">
                <a:solidFill>
                  <a:srgbClr val="000000"/>
                </a:solidFill>
                <a:latin typeface="Lora"/>
                <a:ea typeface="Lora"/>
                <a:cs typeface="Lora"/>
                <a:sym typeface="Lora"/>
              </a:rPr>
              <a:t>Художня творчість (ліплення, аплікація, малювання, розфарбовування)</a:t>
            </a:r>
          </a:p>
          <a:p>
            <a:pPr marL="453390" lvl="1" indent="-226695" algn="just">
              <a:lnSpc>
                <a:spcPts val="2404"/>
              </a:lnSpc>
              <a:buAutoNum type="arabicPeriod"/>
            </a:pPr>
            <a:r>
              <a:rPr lang="en-US" sz="2100" spc="-94">
                <a:solidFill>
                  <a:srgbClr val="000000"/>
                </a:solidFill>
                <a:latin typeface="Lora"/>
                <a:ea typeface="Lora"/>
                <a:cs typeface="Lora"/>
                <a:sym typeface="Lora"/>
              </a:rPr>
              <a:t>Робота з лепбуком </a:t>
            </a:r>
          </a:p>
        </p:txBody>
      </p:sp>
      <p:sp>
        <p:nvSpPr>
          <p:cNvPr id="9" name="TextBox 9"/>
          <p:cNvSpPr txBox="1"/>
          <p:nvPr/>
        </p:nvSpPr>
        <p:spPr>
          <a:xfrm>
            <a:off x="1837101" y="6767062"/>
            <a:ext cx="5676779" cy="468122"/>
          </a:xfrm>
          <a:prstGeom prst="rect">
            <a:avLst/>
          </a:prstGeom>
        </p:spPr>
        <p:txBody>
          <a:bodyPr lIns="0" tIns="0" rIns="0" bIns="0" rtlCol="0" anchor="t">
            <a:spAutoFit/>
          </a:bodyPr>
          <a:lstStyle/>
          <a:p>
            <a:pPr algn="just">
              <a:lnSpc>
                <a:spcPts val="3664"/>
              </a:lnSpc>
            </a:pPr>
            <a:r>
              <a:rPr lang="en-US" sz="3200" b="1" i="1" spc="-144">
                <a:solidFill>
                  <a:srgbClr val="000000"/>
                </a:solidFill>
                <a:latin typeface="Lora Bold Italics"/>
                <a:ea typeface="Lora Bold Italics"/>
                <a:cs typeface="Lora Bold Italics"/>
                <a:sym typeface="Lora Bold Italics"/>
              </a:rPr>
              <a:t>3 Етап - заключний </a:t>
            </a:r>
          </a:p>
        </p:txBody>
      </p:sp>
      <p:sp>
        <p:nvSpPr>
          <p:cNvPr id="10" name="TextBox 10"/>
          <p:cNvSpPr txBox="1"/>
          <p:nvPr/>
        </p:nvSpPr>
        <p:spPr>
          <a:xfrm>
            <a:off x="1222550" y="7301859"/>
            <a:ext cx="13442494" cy="309943"/>
          </a:xfrm>
          <a:prstGeom prst="rect">
            <a:avLst/>
          </a:prstGeom>
        </p:spPr>
        <p:txBody>
          <a:bodyPr lIns="0" tIns="0" rIns="0" bIns="0" rtlCol="0" anchor="t">
            <a:spAutoFit/>
          </a:bodyPr>
          <a:lstStyle/>
          <a:p>
            <a:pPr algn="just">
              <a:lnSpc>
                <a:spcPts val="2404"/>
              </a:lnSpc>
            </a:pPr>
            <a:r>
              <a:rPr lang="en-US" sz="2100" spc="-94">
                <a:solidFill>
                  <a:srgbClr val="000000"/>
                </a:solidFill>
                <a:latin typeface="Lora"/>
                <a:ea typeface="Lora"/>
                <a:cs typeface="Lora"/>
                <a:sym typeface="Lora"/>
              </a:rPr>
              <a:t>Аналіз узагальнення результатів, отриманих  процесі  пізнавальної діяльності  дітей.</a:t>
            </a:r>
          </a:p>
        </p:txBody>
      </p:sp>
      <p:sp>
        <p:nvSpPr>
          <p:cNvPr id="11" name="TextBox 11"/>
          <p:cNvSpPr txBox="1"/>
          <p:nvPr/>
        </p:nvSpPr>
        <p:spPr>
          <a:xfrm>
            <a:off x="1103135" y="8222800"/>
            <a:ext cx="12821490" cy="1224343"/>
          </a:xfrm>
          <a:prstGeom prst="rect">
            <a:avLst/>
          </a:prstGeom>
        </p:spPr>
        <p:txBody>
          <a:bodyPr lIns="0" tIns="0" rIns="0" bIns="0" rtlCol="0" anchor="t">
            <a:spAutoFit/>
          </a:bodyPr>
          <a:lstStyle/>
          <a:p>
            <a:pPr marL="453390" lvl="1" indent="-226695" algn="just">
              <a:lnSpc>
                <a:spcPts val="2404"/>
              </a:lnSpc>
              <a:buAutoNum type="arabicPeriod"/>
            </a:pPr>
            <a:r>
              <a:rPr lang="en-US" sz="2100" spc="-94">
                <a:solidFill>
                  <a:srgbClr val="000000"/>
                </a:solidFill>
                <a:latin typeface="Lora"/>
                <a:ea typeface="Lora"/>
                <a:cs typeface="Lora"/>
                <a:sym typeface="Lora"/>
              </a:rPr>
              <a:t>Фоторепортаж  на протязі всього проєкту  “У бабусі на подвір’ ї”</a:t>
            </a:r>
          </a:p>
          <a:p>
            <a:pPr marL="453390" lvl="1" indent="-226695" algn="just">
              <a:lnSpc>
                <a:spcPts val="2404"/>
              </a:lnSpc>
              <a:buAutoNum type="arabicPeriod"/>
            </a:pPr>
            <a:r>
              <a:rPr lang="en-US" sz="2100" spc="-94">
                <a:solidFill>
                  <a:srgbClr val="000000"/>
                </a:solidFill>
                <a:latin typeface="Lora"/>
                <a:ea typeface="Lora"/>
                <a:cs typeface="Lora"/>
                <a:sym typeface="Lora"/>
              </a:rPr>
              <a:t>Виставка дитячих малюнків, виробів з пластиліну, пов'язаних з тематикою проєкту</a:t>
            </a:r>
          </a:p>
          <a:p>
            <a:pPr marL="453390" lvl="1" indent="-226695" algn="just">
              <a:lnSpc>
                <a:spcPts val="2404"/>
              </a:lnSpc>
              <a:buAutoNum type="arabicPeriod"/>
            </a:pPr>
            <a:r>
              <a:rPr lang="en-US" sz="2100" spc="-94">
                <a:solidFill>
                  <a:srgbClr val="000000"/>
                </a:solidFill>
                <a:latin typeface="Lora"/>
                <a:ea typeface="Lora"/>
                <a:cs typeface="Lora"/>
                <a:sym typeface="Lora"/>
              </a:rPr>
              <a:t>Презентація результатів проєкту батькам </a:t>
            </a:r>
          </a:p>
          <a:p>
            <a:pPr marL="453390" lvl="1" indent="-226695" algn="just">
              <a:lnSpc>
                <a:spcPts val="2404"/>
              </a:lnSpc>
              <a:buAutoNum type="arabicPeriod"/>
            </a:pPr>
            <a:r>
              <a:rPr lang="en-US" sz="2100" spc="-94">
                <a:solidFill>
                  <a:srgbClr val="000000"/>
                </a:solidFill>
                <a:latin typeface="Lora"/>
                <a:ea typeface="Lora"/>
                <a:cs typeface="Lora"/>
                <a:sym typeface="Lora"/>
              </a:rPr>
              <a:t>Презентація виготовленого лепбуку</a:t>
            </a:r>
          </a:p>
        </p:txBody>
      </p:sp>
      <p:sp>
        <p:nvSpPr>
          <p:cNvPr id="12" name="TextBox 12"/>
          <p:cNvSpPr txBox="1"/>
          <p:nvPr/>
        </p:nvSpPr>
        <p:spPr>
          <a:xfrm>
            <a:off x="1837101" y="7688003"/>
            <a:ext cx="6079211" cy="468122"/>
          </a:xfrm>
          <a:prstGeom prst="rect">
            <a:avLst/>
          </a:prstGeom>
        </p:spPr>
        <p:txBody>
          <a:bodyPr lIns="0" tIns="0" rIns="0" bIns="0" rtlCol="0" anchor="t">
            <a:spAutoFit/>
          </a:bodyPr>
          <a:lstStyle/>
          <a:p>
            <a:pPr algn="just">
              <a:lnSpc>
                <a:spcPts val="3664"/>
              </a:lnSpc>
            </a:pPr>
            <a:r>
              <a:rPr lang="en-US" sz="3200" b="1" i="1" spc="-144">
                <a:solidFill>
                  <a:srgbClr val="000000"/>
                </a:solidFill>
                <a:latin typeface="Lora Bold Italics"/>
                <a:ea typeface="Lora Bold Italics"/>
                <a:cs typeface="Lora Bold Italics"/>
                <a:sym typeface="Lora Bold Italics"/>
              </a:rPr>
              <a:t>4  Етап - презентаційний</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6555" b="-26555"/>
            </a:stretch>
          </a:blipFill>
        </p:spPr>
      </p:sp>
      <p:sp>
        <p:nvSpPr>
          <p:cNvPr id="3" name="Freeform 3"/>
          <p:cNvSpPr/>
          <p:nvPr/>
        </p:nvSpPr>
        <p:spPr>
          <a:xfrm rot="318892">
            <a:off x="161606" y="6343613"/>
            <a:ext cx="3662285" cy="3659294"/>
          </a:xfrm>
          <a:custGeom>
            <a:avLst/>
            <a:gdLst/>
            <a:ahLst/>
            <a:cxnLst/>
            <a:rect l="l" t="t" r="r" b="b"/>
            <a:pathLst>
              <a:path w="3662285" h="3659294">
                <a:moveTo>
                  <a:pt x="0" y="0"/>
                </a:moveTo>
                <a:lnTo>
                  <a:pt x="3662285" y="0"/>
                </a:lnTo>
                <a:lnTo>
                  <a:pt x="3662285" y="3659294"/>
                </a:lnTo>
                <a:lnTo>
                  <a:pt x="0" y="3659294"/>
                </a:lnTo>
                <a:lnTo>
                  <a:pt x="0" y="0"/>
                </a:lnTo>
                <a:close/>
              </a:path>
            </a:pathLst>
          </a:custGeom>
          <a:blipFill>
            <a:blip r:embed="rId3"/>
            <a:stretch>
              <a:fillRect l="-45237" r="-68491"/>
            </a:stretch>
          </a:blipFill>
          <a:ln w="38100" cap="sq">
            <a:solidFill>
              <a:srgbClr val="CFC98D"/>
            </a:solidFill>
            <a:prstDash val="solid"/>
            <a:miter/>
          </a:ln>
        </p:spPr>
      </p:sp>
      <p:grpSp>
        <p:nvGrpSpPr>
          <p:cNvPr id="4" name="Group 4"/>
          <p:cNvGrpSpPr/>
          <p:nvPr/>
        </p:nvGrpSpPr>
        <p:grpSpPr>
          <a:xfrm rot="-852511">
            <a:off x="7168690" y="19407"/>
            <a:ext cx="4239487" cy="4239487"/>
            <a:chOff x="0" y="0"/>
            <a:chExt cx="812800" cy="812800"/>
          </a:xfrm>
        </p:grpSpPr>
        <p:sp>
          <p:nvSpPr>
            <p:cNvPr id="5" name="Freeform 5"/>
            <p:cNvSpPr/>
            <p:nvPr/>
          </p:nvSpPr>
          <p:spPr>
            <a:xfrm rot="-10800000">
              <a:off x="0" y="0"/>
              <a:ext cx="812800" cy="812800"/>
            </a:xfrm>
            <a:custGeom>
              <a:avLst/>
              <a:gdLst/>
              <a:ahLst/>
              <a:cxnLst/>
              <a:rect l="l" t="t" r="r" b="b"/>
              <a:pathLst>
                <a:path w="812800" h="812800">
                  <a:moveTo>
                    <a:pt x="782931" y="812800"/>
                  </a:moveTo>
                  <a:lnTo>
                    <a:pt x="29869" y="812800"/>
                  </a:lnTo>
                  <a:cubicBezTo>
                    <a:pt x="21947" y="812800"/>
                    <a:pt x="14350" y="809653"/>
                    <a:pt x="8748" y="804052"/>
                  </a:cubicBezTo>
                  <a:cubicBezTo>
                    <a:pt x="3147" y="798450"/>
                    <a:pt x="0" y="790853"/>
                    <a:pt x="0" y="782931"/>
                  </a:cubicBezTo>
                  <a:lnTo>
                    <a:pt x="0" y="29869"/>
                  </a:lnTo>
                  <a:cubicBezTo>
                    <a:pt x="0" y="21947"/>
                    <a:pt x="3147" y="14350"/>
                    <a:pt x="8748" y="8748"/>
                  </a:cubicBezTo>
                  <a:cubicBezTo>
                    <a:pt x="14350" y="3147"/>
                    <a:pt x="21947" y="0"/>
                    <a:pt x="29869" y="0"/>
                  </a:cubicBezTo>
                  <a:lnTo>
                    <a:pt x="782931" y="0"/>
                  </a:lnTo>
                  <a:cubicBezTo>
                    <a:pt x="790853" y="0"/>
                    <a:pt x="798450" y="3147"/>
                    <a:pt x="804052" y="8748"/>
                  </a:cubicBezTo>
                  <a:cubicBezTo>
                    <a:pt x="809653" y="14350"/>
                    <a:pt x="812800" y="21947"/>
                    <a:pt x="812800" y="29869"/>
                  </a:cubicBezTo>
                  <a:lnTo>
                    <a:pt x="812800" y="782931"/>
                  </a:lnTo>
                  <a:cubicBezTo>
                    <a:pt x="812800" y="790853"/>
                    <a:pt x="809653" y="798450"/>
                    <a:pt x="804052" y="804052"/>
                  </a:cubicBezTo>
                  <a:cubicBezTo>
                    <a:pt x="798450" y="809653"/>
                    <a:pt x="790853" y="812800"/>
                    <a:pt x="782931" y="812800"/>
                  </a:cubicBezTo>
                  <a:close/>
                </a:path>
              </a:pathLst>
            </a:custGeom>
            <a:blipFill>
              <a:blip r:embed="rId4"/>
              <a:stretch>
                <a:fillRect l="-82022" t="-8015" r="-49026"/>
              </a:stretch>
            </a:blipFill>
            <a:ln w="38100" cap="sq">
              <a:solidFill>
                <a:srgbClr val="CFC98D"/>
              </a:solidFill>
              <a:prstDash val="solid"/>
              <a:miter/>
            </a:ln>
          </p:spPr>
        </p:sp>
      </p:grpSp>
      <p:sp>
        <p:nvSpPr>
          <p:cNvPr id="6" name="Freeform 6"/>
          <p:cNvSpPr/>
          <p:nvPr/>
        </p:nvSpPr>
        <p:spPr>
          <a:xfrm>
            <a:off x="14660037" y="8476080"/>
            <a:ext cx="1269290" cy="1269290"/>
          </a:xfrm>
          <a:custGeom>
            <a:avLst/>
            <a:gdLst/>
            <a:ahLst/>
            <a:cxnLst/>
            <a:rect l="l" t="t" r="r" b="b"/>
            <a:pathLst>
              <a:path w="1269290" h="1269290">
                <a:moveTo>
                  <a:pt x="0" y="0"/>
                </a:moveTo>
                <a:lnTo>
                  <a:pt x="1269289" y="0"/>
                </a:lnTo>
                <a:lnTo>
                  <a:pt x="1269289" y="1269290"/>
                </a:lnTo>
                <a:lnTo>
                  <a:pt x="0" y="12692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7" name="Group 7"/>
          <p:cNvGrpSpPr/>
          <p:nvPr/>
        </p:nvGrpSpPr>
        <p:grpSpPr>
          <a:xfrm>
            <a:off x="11854544" y="1405865"/>
            <a:ext cx="6067589" cy="606758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t="-39597" b="-74306"/>
              </a:stretch>
            </a:blipFill>
            <a:ln w="38100" cap="sq">
              <a:solidFill>
                <a:srgbClr val="CFC98D"/>
              </a:solidFill>
              <a:prstDash val="solid"/>
              <a:miter/>
            </a:ln>
          </p:spPr>
        </p:sp>
      </p:grpSp>
      <p:sp>
        <p:nvSpPr>
          <p:cNvPr id="9" name="Freeform 9"/>
          <p:cNvSpPr/>
          <p:nvPr/>
        </p:nvSpPr>
        <p:spPr>
          <a:xfrm>
            <a:off x="6024112" y="4634275"/>
            <a:ext cx="4885266" cy="4263648"/>
          </a:xfrm>
          <a:custGeom>
            <a:avLst/>
            <a:gdLst/>
            <a:ahLst/>
            <a:cxnLst/>
            <a:rect l="l" t="t" r="r" b="b"/>
            <a:pathLst>
              <a:path w="4885266" h="4263648">
                <a:moveTo>
                  <a:pt x="0" y="0"/>
                </a:moveTo>
                <a:lnTo>
                  <a:pt x="4885265" y="0"/>
                </a:lnTo>
                <a:lnTo>
                  <a:pt x="4885265" y="4263648"/>
                </a:lnTo>
                <a:lnTo>
                  <a:pt x="0" y="4263648"/>
                </a:lnTo>
                <a:lnTo>
                  <a:pt x="0" y="0"/>
                </a:lnTo>
                <a:close/>
              </a:path>
            </a:pathLst>
          </a:custGeom>
          <a:blipFill>
            <a:blip r:embed="rId8"/>
            <a:stretch>
              <a:fillRect t="-50186" b="-95165"/>
            </a:stretch>
          </a:blipFill>
          <a:ln w="38100" cap="sq">
            <a:solidFill>
              <a:srgbClr val="CFC98D"/>
            </a:solidFill>
            <a:prstDash val="solid"/>
            <a:miter/>
          </a:ln>
        </p:spPr>
      </p:sp>
      <p:sp>
        <p:nvSpPr>
          <p:cNvPr id="10" name="Freeform 10"/>
          <p:cNvSpPr/>
          <p:nvPr/>
        </p:nvSpPr>
        <p:spPr>
          <a:xfrm>
            <a:off x="2426503" y="3108882"/>
            <a:ext cx="2652442" cy="3210923"/>
          </a:xfrm>
          <a:custGeom>
            <a:avLst/>
            <a:gdLst/>
            <a:ahLst/>
            <a:cxnLst/>
            <a:rect l="l" t="t" r="r" b="b"/>
            <a:pathLst>
              <a:path w="2652442" h="3210923">
                <a:moveTo>
                  <a:pt x="0" y="0"/>
                </a:moveTo>
                <a:lnTo>
                  <a:pt x="2652442" y="0"/>
                </a:lnTo>
                <a:lnTo>
                  <a:pt x="2652442" y="3210923"/>
                </a:lnTo>
                <a:lnTo>
                  <a:pt x="0" y="3210923"/>
                </a:lnTo>
                <a:lnTo>
                  <a:pt x="0" y="0"/>
                </a:lnTo>
                <a:close/>
              </a:path>
            </a:pathLst>
          </a:custGeom>
          <a:blipFill>
            <a:blip r:embed="rId9"/>
            <a:stretch>
              <a:fillRect t="-25717" b="-50982"/>
            </a:stretch>
          </a:blipFill>
          <a:ln w="38100" cap="sq">
            <a:solidFill>
              <a:srgbClr val="CFC98D"/>
            </a:solidFill>
            <a:prstDash val="solid"/>
            <a:miter/>
          </a:ln>
        </p:spPr>
      </p:sp>
      <p:sp>
        <p:nvSpPr>
          <p:cNvPr id="11" name="Freeform 11"/>
          <p:cNvSpPr/>
          <p:nvPr/>
        </p:nvSpPr>
        <p:spPr>
          <a:xfrm>
            <a:off x="16410513" y="8050476"/>
            <a:ext cx="1349559" cy="1694894"/>
          </a:xfrm>
          <a:custGeom>
            <a:avLst/>
            <a:gdLst/>
            <a:ahLst/>
            <a:cxnLst/>
            <a:rect l="l" t="t" r="r" b="b"/>
            <a:pathLst>
              <a:path w="1349559" h="1694894">
                <a:moveTo>
                  <a:pt x="0" y="0"/>
                </a:moveTo>
                <a:lnTo>
                  <a:pt x="1349559" y="0"/>
                </a:lnTo>
                <a:lnTo>
                  <a:pt x="1349559" y="1694894"/>
                </a:lnTo>
                <a:lnTo>
                  <a:pt x="0" y="1694894"/>
                </a:lnTo>
                <a:lnTo>
                  <a:pt x="0" y="0"/>
                </a:lnTo>
                <a:close/>
              </a:path>
            </a:pathLst>
          </a:custGeom>
          <a:blipFill>
            <a:blip r:embed="rId10"/>
            <a:stretch>
              <a:fillRect/>
            </a:stretch>
          </a:blipFill>
        </p:spPr>
      </p:sp>
      <p:sp>
        <p:nvSpPr>
          <p:cNvPr id="12" name="TextBox 12"/>
          <p:cNvSpPr txBox="1"/>
          <p:nvPr/>
        </p:nvSpPr>
        <p:spPr>
          <a:xfrm>
            <a:off x="6032533" y="8936967"/>
            <a:ext cx="8330944" cy="661716"/>
          </a:xfrm>
          <a:prstGeom prst="rect">
            <a:avLst/>
          </a:prstGeom>
        </p:spPr>
        <p:txBody>
          <a:bodyPr lIns="0" tIns="0" rIns="0" bIns="0" rtlCol="0" anchor="t">
            <a:spAutoFit/>
          </a:bodyPr>
          <a:lstStyle/>
          <a:p>
            <a:pPr algn="ctr">
              <a:lnSpc>
                <a:spcPts val="5120"/>
              </a:lnSpc>
              <a:spcBef>
                <a:spcPct val="0"/>
              </a:spcBef>
            </a:pPr>
            <a:r>
              <a:rPr lang="en-US" sz="4471" b="1" i="1" spc="-201">
                <a:solidFill>
                  <a:srgbClr val="000000"/>
                </a:solidFill>
                <a:latin typeface="Lora Bold Italics"/>
                <a:ea typeface="Lora Bold Italics"/>
                <a:cs typeface="Lora Bold Italics"/>
                <a:sym typeface="Lora Bold Italics"/>
              </a:rPr>
              <a:t>" Хто як кричить"  / аудіозапис </a:t>
            </a:r>
          </a:p>
        </p:txBody>
      </p:sp>
      <p:sp>
        <p:nvSpPr>
          <p:cNvPr id="13" name="TextBox 13"/>
          <p:cNvSpPr txBox="1"/>
          <p:nvPr/>
        </p:nvSpPr>
        <p:spPr>
          <a:xfrm>
            <a:off x="12829291" y="278386"/>
            <a:ext cx="4930782" cy="1538729"/>
          </a:xfrm>
          <a:prstGeom prst="rect">
            <a:avLst/>
          </a:prstGeom>
        </p:spPr>
        <p:txBody>
          <a:bodyPr lIns="0" tIns="0" rIns="0" bIns="0" rtlCol="0" anchor="t">
            <a:spAutoFit/>
          </a:bodyPr>
          <a:lstStyle/>
          <a:p>
            <a:pPr algn="ctr">
              <a:lnSpc>
                <a:spcPts val="6781"/>
              </a:lnSpc>
              <a:spcBef>
                <a:spcPct val="0"/>
              </a:spcBef>
            </a:pPr>
            <a:r>
              <a:rPr lang="en-US" sz="5922" b="1" spc="-266">
                <a:solidFill>
                  <a:srgbClr val="000000"/>
                </a:solidFill>
                <a:latin typeface="Lora Bold"/>
                <a:ea typeface="Lora Bold"/>
                <a:cs typeface="Lora Bold"/>
                <a:sym typeface="Lora Bold"/>
              </a:rPr>
              <a:t>" Хто що їсть" </a:t>
            </a:r>
          </a:p>
        </p:txBody>
      </p:sp>
      <p:sp>
        <p:nvSpPr>
          <p:cNvPr id="14" name="TextBox 14"/>
          <p:cNvSpPr txBox="1"/>
          <p:nvPr/>
        </p:nvSpPr>
        <p:spPr>
          <a:xfrm>
            <a:off x="803160" y="706418"/>
            <a:ext cx="4842056" cy="699448"/>
          </a:xfrm>
          <a:prstGeom prst="rect">
            <a:avLst/>
          </a:prstGeom>
        </p:spPr>
        <p:txBody>
          <a:bodyPr lIns="0" tIns="0" rIns="0" bIns="0" rtlCol="0" anchor="t">
            <a:spAutoFit/>
          </a:bodyPr>
          <a:lstStyle/>
          <a:p>
            <a:pPr algn="ctr">
              <a:lnSpc>
                <a:spcPts val="5562"/>
              </a:lnSpc>
              <a:spcBef>
                <a:spcPct val="0"/>
              </a:spcBef>
            </a:pPr>
            <a:r>
              <a:rPr lang="en-US" sz="4858" b="1" spc="-218">
                <a:solidFill>
                  <a:srgbClr val="000000"/>
                </a:solidFill>
                <a:latin typeface="Lora Bold"/>
                <a:ea typeface="Lora Bold"/>
                <a:cs typeface="Lora Bold"/>
                <a:sym typeface="Lora Bold"/>
              </a:rPr>
              <a:t>Дидактичні ігри </a:t>
            </a:r>
          </a:p>
        </p:txBody>
      </p:sp>
      <p:sp>
        <p:nvSpPr>
          <p:cNvPr id="15" name="TextBox 15"/>
          <p:cNvSpPr txBox="1"/>
          <p:nvPr/>
        </p:nvSpPr>
        <p:spPr>
          <a:xfrm rot="-232825">
            <a:off x="15492" y="2196108"/>
            <a:ext cx="7573711" cy="657255"/>
          </a:xfrm>
          <a:prstGeom prst="rect">
            <a:avLst/>
          </a:prstGeom>
        </p:spPr>
        <p:txBody>
          <a:bodyPr lIns="0" tIns="0" rIns="0" bIns="0" rtlCol="0" anchor="t">
            <a:spAutoFit/>
          </a:bodyPr>
          <a:lstStyle/>
          <a:p>
            <a:pPr algn="ctr">
              <a:lnSpc>
                <a:spcPts val="5240"/>
              </a:lnSpc>
              <a:spcBef>
                <a:spcPct val="0"/>
              </a:spcBef>
            </a:pPr>
            <a:r>
              <a:rPr lang="en-US" sz="4576" b="1" spc="-205">
                <a:solidFill>
                  <a:srgbClr val="000000"/>
                </a:solidFill>
                <a:latin typeface="Lora Bold"/>
                <a:ea typeface="Lora Bold"/>
                <a:cs typeface="Lora Bold"/>
                <a:sym typeface="Lora Bold"/>
              </a:rPr>
              <a:t>" Хто чим корисний "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6555" b="-26555"/>
            </a:stretch>
          </a:blipFill>
        </p:spPr>
      </p:sp>
      <p:sp>
        <p:nvSpPr>
          <p:cNvPr id="3" name="Freeform 3"/>
          <p:cNvSpPr/>
          <p:nvPr/>
        </p:nvSpPr>
        <p:spPr>
          <a:xfrm rot="-5400000">
            <a:off x="6529964" y="-318072"/>
            <a:ext cx="3191875" cy="4366031"/>
          </a:xfrm>
          <a:custGeom>
            <a:avLst/>
            <a:gdLst/>
            <a:ahLst/>
            <a:cxnLst/>
            <a:rect l="l" t="t" r="r" b="b"/>
            <a:pathLst>
              <a:path w="3191875" h="4366031">
                <a:moveTo>
                  <a:pt x="0" y="0"/>
                </a:moveTo>
                <a:lnTo>
                  <a:pt x="3191875" y="0"/>
                </a:lnTo>
                <a:lnTo>
                  <a:pt x="3191875" y="4366032"/>
                </a:lnTo>
                <a:lnTo>
                  <a:pt x="0" y="4366032"/>
                </a:lnTo>
                <a:lnTo>
                  <a:pt x="0" y="0"/>
                </a:lnTo>
                <a:close/>
              </a:path>
            </a:pathLst>
          </a:custGeom>
          <a:blipFill>
            <a:blip r:embed="rId3"/>
            <a:stretch>
              <a:fillRect t="-17850" b="-38528"/>
            </a:stretch>
          </a:blipFill>
          <a:ln w="38100" cap="sq">
            <a:solidFill>
              <a:srgbClr val="CFC98D"/>
            </a:solidFill>
            <a:prstDash val="solid"/>
            <a:miter/>
          </a:ln>
        </p:spPr>
      </p:sp>
      <p:sp>
        <p:nvSpPr>
          <p:cNvPr id="4" name="Freeform 4"/>
          <p:cNvSpPr/>
          <p:nvPr/>
        </p:nvSpPr>
        <p:spPr>
          <a:xfrm rot="-5400000">
            <a:off x="11866894" y="6196388"/>
            <a:ext cx="3636070" cy="3781934"/>
          </a:xfrm>
          <a:custGeom>
            <a:avLst/>
            <a:gdLst/>
            <a:ahLst/>
            <a:cxnLst/>
            <a:rect l="l" t="t" r="r" b="b"/>
            <a:pathLst>
              <a:path w="3636070" h="3781934">
                <a:moveTo>
                  <a:pt x="0" y="0"/>
                </a:moveTo>
                <a:lnTo>
                  <a:pt x="3636070" y="0"/>
                </a:lnTo>
                <a:lnTo>
                  <a:pt x="3636070" y="3781934"/>
                </a:lnTo>
                <a:lnTo>
                  <a:pt x="0" y="3781934"/>
                </a:lnTo>
                <a:lnTo>
                  <a:pt x="0" y="0"/>
                </a:lnTo>
                <a:close/>
              </a:path>
            </a:pathLst>
          </a:custGeom>
          <a:blipFill>
            <a:blip r:embed="rId4"/>
            <a:stretch>
              <a:fillRect t="-38984" b="-66669"/>
            </a:stretch>
          </a:blipFill>
          <a:ln w="38100" cap="sq">
            <a:solidFill>
              <a:srgbClr val="CFC98D"/>
            </a:solidFill>
            <a:prstDash val="solid"/>
            <a:miter/>
          </a:ln>
        </p:spPr>
      </p:sp>
      <p:grpSp>
        <p:nvGrpSpPr>
          <p:cNvPr id="5" name="Group 5"/>
          <p:cNvGrpSpPr/>
          <p:nvPr/>
        </p:nvGrpSpPr>
        <p:grpSpPr>
          <a:xfrm>
            <a:off x="698253" y="1089647"/>
            <a:ext cx="5244633" cy="5244633"/>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52481" r="-61422"/>
              </a:stretch>
            </a:blipFill>
            <a:ln w="38100" cap="sq">
              <a:solidFill>
                <a:srgbClr val="CFC98D"/>
              </a:solidFill>
              <a:prstDash val="solid"/>
              <a:miter/>
            </a:ln>
          </p:spPr>
        </p:sp>
      </p:grpSp>
      <p:sp>
        <p:nvSpPr>
          <p:cNvPr id="7" name="Freeform 7"/>
          <p:cNvSpPr/>
          <p:nvPr/>
        </p:nvSpPr>
        <p:spPr>
          <a:xfrm rot="-802352">
            <a:off x="309628" y="6792194"/>
            <a:ext cx="4902800" cy="3252250"/>
          </a:xfrm>
          <a:custGeom>
            <a:avLst/>
            <a:gdLst/>
            <a:ahLst/>
            <a:cxnLst/>
            <a:rect l="l" t="t" r="r" b="b"/>
            <a:pathLst>
              <a:path w="4902800" h="3252250">
                <a:moveTo>
                  <a:pt x="0" y="0"/>
                </a:moveTo>
                <a:lnTo>
                  <a:pt x="4902800" y="0"/>
                </a:lnTo>
                <a:lnTo>
                  <a:pt x="4902800" y="3252250"/>
                </a:lnTo>
                <a:lnTo>
                  <a:pt x="0" y="3252250"/>
                </a:lnTo>
                <a:lnTo>
                  <a:pt x="0" y="0"/>
                </a:lnTo>
                <a:close/>
              </a:path>
            </a:pathLst>
          </a:custGeom>
          <a:blipFill>
            <a:blip r:embed="rId6"/>
            <a:stretch>
              <a:fillRect l="-11710" r="-30182"/>
            </a:stretch>
          </a:blipFill>
          <a:ln w="38100" cap="sq">
            <a:solidFill>
              <a:srgbClr val="CFC98D"/>
            </a:solidFill>
            <a:prstDash val="solid"/>
            <a:miter/>
          </a:ln>
        </p:spPr>
      </p:sp>
      <p:sp>
        <p:nvSpPr>
          <p:cNvPr id="8" name="Freeform 8"/>
          <p:cNvSpPr/>
          <p:nvPr/>
        </p:nvSpPr>
        <p:spPr>
          <a:xfrm rot="934763">
            <a:off x="7379428" y="3854127"/>
            <a:ext cx="3712776" cy="5733724"/>
          </a:xfrm>
          <a:custGeom>
            <a:avLst/>
            <a:gdLst/>
            <a:ahLst/>
            <a:cxnLst/>
            <a:rect l="l" t="t" r="r" b="b"/>
            <a:pathLst>
              <a:path w="3712776" h="5733724">
                <a:moveTo>
                  <a:pt x="0" y="0"/>
                </a:moveTo>
                <a:lnTo>
                  <a:pt x="3712776" y="0"/>
                </a:lnTo>
                <a:lnTo>
                  <a:pt x="3712776" y="5733724"/>
                </a:lnTo>
                <a:lnTo>
                  <a:pt x="0" y="5733724"/>
                </a:lnTo>
                <a:lnTo>
                  <a:pt x="0" y="0"/>
                </a:lnTo>
                <a:close/>
              </a:path>
            </a:pathLst>
          </a:custGeom>
          <a:blipFill>
            <a:blip r:embed="rId7"/>
            <a:stretch>
              <a:fillRect t="-15963" b="-22545"/>
            </a:stretch>
          </a:blipFill>
          <a:ln w="38100" cap="sq">
            <a:solidFill>
              <a:srgbClr val="CFC98D"/>
            </a:solidFill>
            <a:prstDash val="solid"/>
            <a:miter/>
          </a:ln>
        </p:spPr>
      </p:sp>
      <p:grpSp>
        <p:nvGrpSpPr>
          <p:cNvPr id="9" name="Group 9"/>
          <p:cNvGrpSpPr/>
          <p:nvPr/>
        </p:nvGrpSpPr>
        <p:grpSpPr>
          <a:xfrm>
            <a:off x="13684929" y="2694948"/>
            <a:ext cx="3574371" cy="357437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19203" r="-94699"/>
              </a:stretch>
            </a:blipFill>
            <a:ln w="38100" cap="sq">
              <a:solidFill>
                <a:srgbClr val="CFC98D"/>
              </a:solidFill>
              <a:prstDash val="solid"/>
              <a:miter/>
            </a:ln>
          </p:spPr>
        </p:sp>
      </p:grpSp>
      <p:sp>
        <p:nvSpPr>
          <p:cNvPr id="11" name="Freeform 11"/>
          <p:cNvSpPr/>
          <p:nvPr/>
        </p:nvSpPr>
        <p:spPr>
          <a:xfrm>
            <a:off x="15575896" y="7394342"/>
            <a:ext cx="2529051" cy="2530105"/>
          </a:xfrm>
          <a:custGeom>
            <a:avLst/>
            <a:gdLst/>
            <a:ahLst/>
            <a:cxnLst/>
            <a:rect l="l" t="t" r="r" b="b"/>
            <a:pathLst>
              <a:path w="2529051" h="2530105">
                <a:moveTo>
                  <a:pt x="0" y="0"/>
                </a:moveTo>
                <a:lnTo>
                  <a:pt x="2529051" y="0"/>
                </a:lnTo>
                <a:lnTo>
                  <a:pt x="2529051" y="2530105"/>
                </a:lnTo>
                <a:lnTo>
                  <a:pt x="0" y="2530105"/>
                </a:lnTo>
                <a:lnTo>
                  <a:pt x="0" y="0"/>
                </a:lnTo>
                <a:close/>
              </a:path>
            </a:pathLst>
          </a:custGeom>
          <a:blipFill>
            <a:blip r:embed="rId9"/>
            <a:stretch>
              <a:fillRect/>
            </a:stretch>
          </a:blipFill>
        </p:spPr>
      </p:sp>
      <p:sp>
        <p:nvSpPr>
          <p:cNvPr id="12" name="TextBox 12"/>
          <p:cNvSpPr txBox="1"/>
          <p:nvPr/>
        </p:nvSpPr>
        <p:spPr>
          <a:xfrm rot="633879">
            <a:off x="13040986" y="1567358"/>
            <a:ext cx="5050214" cy="1574530"/>
          </a:xfrm>
          <a:prstGeom prst="rect">
            <a:avLst/>
          </a:prstGeom>
        </p:spPr>
        <p:txBody>
          <a:bodyPr lIns="0" tIns="0" rIns="0" bIns="0" rtlCol="0" anchor="t">
            <a:spAutoFit/>
          </a:bodyPr>
          <a:lstStyle/>
          <a:p>
            <a:pPr algn="ctr">
              <a:lnSpc>
                <a:spcPts val="6558"/>
              </a:lnSpc>
              <a:spcBef>
                <a:spcPct val="0"/>
              </a:spcBef>
            </a:pPr>
            <a:r>
              <a:rPr lang="en-US" sz="5727" b="1" spc="-257">
                <a:solidFill>
                  <a:srgbClr val="000000"/>
                </a:solidFill>
                <a:latin typeface="Lora Bold"/>
                <a:ea typeface="Lora Bold"/>
                <a:cs typeface="Lora Bold"/>
                <a:sym typeface="Lora Bold"/>
              </a:rPr>
              <a:t>" Хто де живе" </a:t>
            </a:r>
          </a:p>
        </p:txBody>
      </p:sp>
      <p:sp>
        <p:nvSpPr>
          <p:cNvPr id="13" name="TextBox 13"/>
          <p:cNvSpPr txBox="1"/>
          <p:nvPr/>
        </p:nvSpPr>
        <p:spPr>
          <a:xfrm>
            <a:off x="648462" y="297581"/>
            <a:ext cx="4945297" cy="1544393"/>
          </a:xfrm>
          <a:prstGeom prst="rect">
            <a:avLst/>
          </a:prstGeom>
        </p:spPr>
        <p:txBody>
          <a:bodyPr lIns="0" tIns="0" rIns="0" bIns="0" rtlCol="0" anchor="t">
            <a:spAutoFit/>
          </a:bodyPr>
          <a:lstStyle/>
          <a:p>
            <a:pPr algn="ctr">
              <a:lnSpc>
                <a:spcPts val="6166"/>
              </a:lnSpc>
              <a:spcBef>
                <a:spcPct val="0"/>
              </a:spcBef>
            </a:pPr>
            <a:r>
              <a:rPr lang="en-US" sz="5385" b="1" spc="-242" dirty="0">
                <a:solidFill>
                  <a:srgbClr val="000000"/>
                </a:solidFill>
                <a:latin typeface="Lora Bold"/>
                <a:ea typeface="Lora Bold"/>
                <a:cs typeface="Lora Bold"/>
                <a:sym typeface="Lora Bold"/>
              </a:rPr>
              <a:t> " </a:t>
            </a:r>
            <a:r>
              <a:rPr lang="en-US" sz="5385" b="1" spc="-242" dirty="0" err="1">
                <a:solidFill>
                  <a:srgbClr val="000000"/>
                </a:solidFill>
                <a:latin typeface="Lora Bold"/>
                <a:ea typeface="Lora Bold"/>
                <a:cs typeface="Lora Bold"/>
                <a:sym typeface="Lora Bold"/>
              </a:rPr>
              <a:t>Чий</a:t>
            </a:r>
            <a:r>
              <a:rPr lang="en-US" sz="5385" b="1" spc="-242" dirty="0">
                <a:solidFill>
                  <a:srgbClr val="000000"/>
                </a:solidFill>
                <a:latin typeface="Lora Bold"/>
                <a:ea typeface="Lora Bold"/>
                <a:cs typeface="Lora Bold"/>
                <a:sym typeface="Lora Bold"/>
              </a:rPr>
              <a:t> </a:t>
            </a:r>
            <a:r>
              <a:rPr lang="en-US" sz="5385" b="1" spc="-242" dirty="0" err="1">
                <a:solidFill>
                  <a:srgbClr val="000000"/>
                </a:solidFill>
                <a:latin typeface="Lora Bold"/>
                <a:ea typeface="Lora Bold"/>
                <a:cs typeface="Lora Bold"/>
                <a:sym typeface="Lora Bold"/>
              </a:rPr>
              <a:t>хвостик</a:t>
            </a:r>
            <a:r>
              <a:rPr lang="en-US" sz="5385" b="1" spc="-242" dirty="0">
                <a:solidFill>
                  <a:srgbClr val="000000"/>
                </a:solidFill>
                <a:latin typeface="Lora Bold"/>
                <a:ea typeface="Lora Bold"/>
                <a:cs typeface="Lora Bold"/>
                <a:sym typeface="Lora Bold"/>
              </a:rPr>
              <a:t>" </a:t>
            </a:r>
          </a:p>
        </p:txBody>
      </p:sp>
      <p:sp>
        <p:nvSpPr>
          <p:cNvPr id="14" name="TextBox 14"/>
          <p:cNvSpPr txBox="1"/>
          <p:nvPr/>
        </p:nvSpPr>
        <p:spPr>
          <a:xfrm>
            <a:off x="10941366" y="269006"/>
            <a:ext cx="5001432" cy="732973"/>
          </a:xfrm>
          <a:prstGeom prst="rect">
            <a:avLst/>
          </a:prstGeom>
        </p:spPr>
        <p:txBody>
          <a:bodyPr lIns="0" tIns="0" rIns="0" bIns="0" rtlCol="0" anchor="t">
            <a:spAutoFit/>
          </a:bodyPr>
          <a:lstStyle/>
          <a:p>
            <a:pPr algn="ctr">
              <a:lnSpc>
                <a:spcPts val="5745"/>
              </a:lnSpc>
              <a:spcBef>
                <a:spcPct val="0"/>
              </a:spcBef>
            </a:pPr>
            <a:r>
              <a:rPr lang="en-US" sz="5018" b="1" spc="-225" dirty="0" err="1">
                <a:solidFill>
                  <a:srgbClr val="000000"/>
                </a:solidFill>
                <a:latin typeface="Lora Bold"/>
                <a:ea typeface="Lora Bold"/>
                <a:cs typeface="Lora Bold"/>
                <a:sym typeface="Lora Bold"/>
              </a:rPr>
              <a:t>Дидактичні</a:t>
            </a:r>
            <a:r>
              <a:rPr lang="en-US" sz="5018" b="1" spc="-225" dirty="0">
                <a:solidFill>
                  <a:srgbClr val="000000"/>
                </a:solidFill>
                <a:latin typeface="Lora Bold"/>
                <a:ea typeface="Lora Bold"/>
                <a:cs typeface="Lora Bold"/>
                <a:sym typeface="Lora Bold"/>
              </a:rPr>
              <a:t> </a:t>
            </a:r>
            <a:r>
              <a:rPr lang="en-US" sz="5018" b="1" spc="-225" dirty="0" err="1">
                <a:solidFill>
                  <a:srgbClr val="000000"/>
                </a:solidFill>
                <a:latin typeface="Lora Bold"/>
                <a:ea typeface="Lora Bold"/>
                <a:cs typeface="Lora Bold"/>
                <a:sym typeface="Lora Bold"/>
              </a:rPr>
              <a:t>ігри</a:t>
            </a:r>
            <a:r>
              <a:rPr lang="en-US" sz="5018" b="1" spc="-225" dirty="0">
                <a:solidFill>
                  <a:srgbClr val="000000"/>
                </a:solidFill>
                <a:latin typeface="Lora Bold"/>
                <a:ea typeface="Lora Bold"/>
                <a:cs typeface="Lora Bold"/>
                <a:sym typeface="Lora Bold"/>
              </a:rPr>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6555" b="-26555"/>
            </a:stretch>
          </a:blipFill>
        </p:spPr>
      </p:sp>
      <p:sp>
        <p:nvSpPr>
          <p:cNvPr id="3" name="Freeform 3"/>
          <p:cNvSpPr/>
          <p:nvPr/>
        </p:nvSpPr>
        <p:spPr>
          <a:xfrm>
            <a:off x="619747" y="2200711"/>
            <a:ext cx="3277708" cy="4625395"/>
          </a:xfrm>
          <a:custGeom>
            <a:avLst/>
            <a:gdLst/>
            <a:ahLst/>
            <a:cxnLst/>
            <a:rect l="l" t="t" r="r" b="b"/>
            <a:pathLst>
              <a:path w="3277708" h="4625395">
                <a:moveTo>
                  <a:pt x="0" y="0"/>
                </a:moveTo>
                <a:lnTo>
                  <a:pt x="3277709" y="0"/>
                </a:lnTo>
                <a:lnTo>
                  <a:pt x="3277709" y="4625395"/>
                </a:lnTo>
                <a:lnTo>
                  <a:pt x="0" y="4625395"/>
                </a:lnTo>
                <a:lnTo>
                  <a:pt x="0" y="0"/>
                </a:lnTo>
                <a:close/>
              </a:path>
            </a:pathLst>
          </a:custGeom>
          <a:blipFill>
            <a:blip r:embed="rId3"/>
            <a:stretch>
              <a:fillRect l="-15388" t="-37916" r="-10473" b="-52863"/>
            </a:stretch>
          </a:blipFill>
          <a:ln w="38100" cap="sq">
            <a:solidFill>
              <a:srgbClr val="CFC98D"/>
            </a:solidFill>
            <a:prstDash val="solid"/>
            <a:miter/>
          </a:ln>
        </p:spPr>
      </p:sp>
      <p:sp>
        <p:nvSpPr>
          <p:cNvPr id="4" name="Freeform 4"/>
          <p:cNvSpPr/>
          <p:nvPr/>
        </p:nvSpPr>
        <p:spPr>
          <a:xfrm rot="-5400000">
            <a:off x="13588933" y="1400044"/>
            <a:ext cx="3729821" cy="4565473"/>
          </a:xfrm>
          <a:custGeom>
            <a:avLst/>
            <a:gdLst/>
            <a:ahLst/>
            <a:cxnLst/>
            <a:rect l="l" t="t" r="r" b="b"/>
            <a:pathLst>
              <a:path w="3729821" h="4565473">
                <a:moveTo>
                  <a:pt x="0" y="0"/>
                </a:moveTo>
                <a:lnTo>
                  <a:pt x="3729821" y="0"/>
                </a:lnTo>
                <a:lnTo>
                  <a:pt x="3729821" y="4565473"/>
                </a:lnTo>
                <a:lnTo>
                  <a:pt x="0" y="4565473"/>
                </a:lnTo>
                <a:lnTo>
                  <a:pt x="0" y="0"/>
                </a:lnTo>
                <a:close/>
              </a:path>
            </a:pathLst>
          </a:custGeom>
          <a:blipFill>
            <a:blip r:embed="rId4"/>
            <a:stretch>
              <a:fillRect t="-30480" r="-7493" b="-57365"/>
            </a:stretch>
          </a:blipFill>
          <a:ln w="38100" cap="sq">
            <a:solidFill>
              <a:srgbClr val="CFC98D"/>
            </a:solidFill>
            <a:prstDash val="solid"/>
            <a:miter/>
          </a:ln>
        </p:spPr>
      </p:sp>
      <p:sp>
        <p:nvSpPr>
          <p:cNvPr id="5" name="Freeform 5"/>
          <p:cNvSpPr/>
          <p:nvPr/>
        </p:nvSpPr>
        <p:spPr>
          <a:xfrm>
            <a:off x="9838258" y="5415003"/>
            <a:ext cx="3308180" cy="4487041"/>
          </a:xfrm>
          <a:custGeom>
            <a:avLst/>
            <a:gdLst/>
            <a:ahLst/>
            <a:cxnLst/>
            <a:rect l="l" t="t" r="r" b="b"/>
            <a:pathLst>
              <a:path w="3308180" h="4487041">
                <a:moveTo>
                  <a:pt x="0" y="0"/>
                </a:moveTo>
                <a:lnTo>
                  <a:pt x="3308180" y="0"/>
                </a:lnTo>
                <a:lnTo>
                  <a:pt x="3308180" y="4487041"/>
                </a:lnTo>
                <a:lnTo>
                  <a:pt x="0" y="4487041"/>
                </a:lnTo>
                <a:lnTo>
                  <a:pt x="0" y="0"/>
                </a:lnTo>
                <a:close/>
              </a:path>
            </a:pathLst>
          </a:custGeom>
          <a:blipFill>
            <a:blip r:embed="rId5"/>
            <a:stretch>
              <a:fillRect b="-57705"/>
            </a:stretch>
          </a:blipFill>
          <a:ln w="38100" cap="sq">
            <a:solidFill>
              <a:srgbClr val="CFC98D"/>
            </a:solidFill>
            <a:prstDash val="solid"/>
            <a:miter/>
          </a:ln>
        </p:spPr>
      </p:sp>
      <p:sp>
        <p:nvSpPr>
          <p:cNvPr id="6" name="Freeform 6"/>
          <p:cNvSpPr/>
          <p:nvPr/>
        </p:nvSpPr>
        <p:spPr>
          <a:xfrm>
            <a:off x="3897456" y="5547690"/>
            <a:ext cx="3272614" cy="4487041"/>
          </a:xfrm>
          <a:custGeom>
            <a:avLst/>
            <a:gdLst/>
            <a:ahLst/>
            <a:cxnLst/>
            <a:rect l="l" t="t" r="r" b="b"/>
            <a:pathLst>
              <a:path w="3272614" h="4487041">
                <a:moveTo>
                  <a:pt x="0" y="0"/>
                </a:moveTo>
                <a:lnTo>
                  <a:pt x="3272614" y="0"/>
                </a:lnTo>
                <a:lnTo>
                  <a:pt x="3272614" y="4487041"/>
                </a:lnTo>
                <a:lnTo>
                  <a:pt x="0" y="4487041"/>
                </a:lnTo>
                <a:lnTo>
                  <a:pt x="0" y="0"/>
                </a:lnTo>
                <a:close/>
              </a:path>
            </a:pathLst>
          </a:custGeom>
          <a:blipFill>
            <a:blip r:embed="rId6"/>
            <a:stretch>
              <a:fillRect b="-56010"/>
            </a:stretch>
          </a:blipFill>
          <a:ln w="38100" cap="sq">
            <a:solidFill>
              <a:srgbClr val="CFC98D"/>
            </a:solidFill>
            <a:prstDash val="solid"/>
            <a:miter/>
          </a:ln>
        </p:spPr>
      </p:sp>
      <p:grpSp>
        <p:nvGrpSpPr>
          <p:cNvPr id="7" name="Group 7"/>
          <p:cNvGrpSpPr/>
          <p:nvPr/>
        </p:nvGrpSpPr>
        <p:grpSpPr>
          <a:xfrm>
            <a:off x="6535881" y="2200711"/>
            <a:ext cx="4625395" cy="462539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t="-38232" b="-75670"/>
              </a:stretch>
            </a:blipFill>
            <a:ln w="38100" cap="sq">
              <a:solidFill>
                <a:srgbClr val="CFC98D"/>
              </a:solidFill>
              <a:prstDash val="solid"/>
              <a:miter/>
            </a:ln>
          </p:spPr>
        </p:sp>
      </p:grpSp>
      <p:sp>
        <p:nvSpPr>
          <p:cNvPr id="9" name="Freeform 9"/>
          <p:cNvSpPr/>
          <p:nvPr/>
        </p:nvSpPr>
        <p:spPr>
          <a:xfrm>
            <a:off x="400410" y="7658523"/>
            <a:ext cx="2325714" cy="2376208"/>
          </a:xfrm>
          <a:custGeom>
            <a:avLst/>
            <a:gdLst/>
            <a:ahLst/>
            <a:cxnLst/>
            <a:rect l="l" t="t" r="r" b="b"/>
            <a:pathLst>
              <a:path w="2325714" h="2376208">
                <a:moveTo>
                  <a:pt x="0" y="0"/>
                </a:moveTo>
                <a:lnTo>
                  <a:pt x="2325713" y="0"/>
                </a:lnTo>
                <a:lnTo>
                  <a:pt x="2325713" y="2376208"/>
                </a:lnTo>
                <a:lnTo>
                  <a:pt x="0" y="2376208"/>
                </a:lnTo>
                <a:lnTo>
                  <a:pt x="0" y="0"/>
                </a:lnTo>
                <a:close/>
              </a:path>
            </a:pathLst>
          </a:custGeom>
          <a:blipFill>
            <a:blip r:embed="rId8"/>
            <a:stretch>
              <a:fillRect/>
            </a:stretch>
          </a:blipFill>
        </p:spPr>
      </p:sp>
      <p:sp>
        <p:nvSpPr>
          <p:cNvPr id="10" name="Freeform 10"/>
          <p:cNvSpPr/>
          <p:nvPr/>
        </p:nvSpPr>
        <p:spPr>
          <a:xfrm>
            <a:off x="13342452" y="6096448"/>
            <a:ext cx="4519368" cy="3389526"/>
          </a:xfrm>
          <a:custGeom>
            <a:avLst/>
            <a:gdLst/>
            <a:ahLst/>
            <a:cxnLst/>
            <a:rect l="l" t="t" r="r" b="b"/>
            <a:pathLst>
              <a:path w="4519368" h="3389526">
                <a:moveTo>
                  <a:pt x="0" y="0"/>
                </a:moveTo>
                <a:lnTo>
                  <a:pt x="4519367" y="0"/>
                </a:lnTo>
                <a:lnTo>
                  <a:pt x="4519367" y="3389526"/>
                </a:lnTo>
                <a:lnTo>
                  <a:pt x="0" y="3389526"/>
                </a:lnTo>
                <a:lnTo>
                  <a:pt x="0" y="0"/>
                </a:lnTo>
                <a:close/>
              </a:path>
            </a:pathLst>
          </a:custGeom>
          <a:blipFill>
            <a:blip r:embed="rId9"/>
            <a:stretch>
              <a:fillRect/>
            </a:stretch>
          </a:blipFill>
          <a:ln w="38100" cap="sq">
            <a:solidFill>
              <a:srgbClr val="CFC98D"/>
            </a:solidFill>
            <a:prstDash val="solid"/>
            <a:miter/>
          </a:ln>
        </p:spPr>
      </p:sp>
      <p:sp>
        <p:nvSpPr>
          <p:cNvPr id="11" name="TextBox 11"/>
          <p:cNvSpPr txBox="1"/>
          <p:nvPr/>
        </p:nvSpPr>
        <p:spPr>
          <a:xfrm>
            <a:off x="11510100" y="38100"/>
            <a:ext cx="6351719" cy="1980938"/>
          </a:xfrm>
          <a:prstGeom prst="rect">
            <a:avLst/>
          </a:prstGeom>
        </p:spPr>
        <p:txBody>
          <a:bodyPr lIns="0" tIns="0" rIns="0" bIns="0" rtlCol="0" anchor="t">
            <a:spAutoFit/>
          </a:bodyPr>
          <a:lstStyle/>
          <a:p>
            <a:pPr algn="ctr">
              <a:lnSpc>
                <a:spcPts val="8535"/>
              </a:lnSpc>
              <a:spcBef>
                <a:spcPct val="0"/>
              </a:spcBef>
            </a:pPr>
            <a:r>
              <a:rPr lang="en-US" sz="7454" b="1" spc="-335">
                <a:solidFill>
                  <a:srgbClr val="000000"/>
                </a:solidFill>
                <a:latin typeface="Lora Bold"/>
                <a:ea typeface="Lora Bold"/>
                <a:cs typeface="Lora Bold"/>
                <a:sym typeface="Lora Bold"/>
              </a:rPr>
              <a:t>" Хто зайвий " </a:t>
            </a:r>
          </a:p>
        </p:txBody>
      </p:sp>
      <p:sp>
        <p:nvSpPr>
          <p:cNvPr id="12" name="TextBox 12"/>
          <p:cNvSpPr txBox="1"/>
          <p:nvPr/>
        </p:nvSpPr>
        <p:spPr>
          <a:xfrm>
            <a:off x="728989" y="1454078"/>
            <a:ext cx="8718694" cy="746633"/>
          </a:xfrm>
          <a:prstGeom prst="rect">
            <a:avLst/>
          </a:prstGeom>
        </p:spPr>
        <p:txBody>
          <a:bodyPr lIns="0" tIns="0" rIns="0" bIns="0" rtlCol="0" anchor="t">
            <a:spAutoFit/>
          </a:bodyPr>
          <a:lstStyle/>
          <a:p>
            <a:pPr algn="ctr">
              <a:lnSpc>
                <a:spcPts val="5776"/>
              </a:lnSpc>
              <a:spcBef>
                <a:spcPct val="0"/>
              </a:spcBef>
            </a:pPr>
            <a:r>
              <a:rPr lang="en-US" sz="5045" b="1" spc="-227">
                <a:solidFill>
                  <a:srgbClr val="000000"/>
                </a:solidFill>
                <a:latin typeface="Lora Bold"/>
                <a:ea typeface="Lora Bold"/>
                <a:cs typeface="Lora Bold"/>
                <a:sym typeface="Lora Bold"/>
              </a:rPr>
              <a:t>" Хто заховався за парканом " </a:t>
            </a:r>
          </a:p>
        </p:txBody>
      </p:sp>
      <p:sp>
        <p:nvSpPr>
          <p:cNvPr id="13" name="TextBox 13"/>
          <p:cNvSpPr txBox="1"/>
          <p:nvPr/>
        </p:nvSpPr>
        <p:spPr>
          <a:xfrm>
            <a:off x="728989" y="342781"/>
            <a:ext cx="5237007" cy="768449"/>
          </a:xfrm>
          <a:prstGeom prst="rect">
            <a:avLst/>
          </a:prstGeom>
        </p:spPr>
        <p:txBody>
          <a:bodyPr lIns="0" tIns="0" rIns="0" bIns="0" rtlCol="0" anchor="t">
            <a:spAutoFit/>
          </a:bodyPr>
          <a:lstStyle/>
          <a:p>
            <a:pPr algn="ctr">
              <a:lnSpc>
                <a:spcPts val="6016"/>
              </a:lnSpc>
              <a:spcBef>
                <a:spcPct val="0"/>
              </a:spcBef>
            </a:pPr>
            <a:r>
              <a:rPr lang="en-US" sz="5254" b="1" spc="-236">
                <a:solidFill>
                  <a:srgbClr val="000000"/>
                </a:solidFill>
                <a:latin typeface="Lora Bold"/>
                <a:ea typeface="Lora Bold"/>
                <a:cs typeface="Lora Bold"/>
                <a:sym typeface="Lora Bold"/>
              </a:rPr>
              <a:t>Дидактичні ігри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6555" b="-26555"/>
            </a:stretch>
          </a:blipFill>
        </p:spPr>
      </p:sp>
      <p:sp>
        <p:nvSpPr>
          <p:cNvPr id="3" name="Freeform 3"/>
          <p:cNvSpPr/>
          <p:nvPr/>
        </p:nvSpPr>
        <p:spPr>
          <a:xfrm rot="-5400000">
            <a:off x="703126" y="6379771"/>
            <a:ext cx="3161728" cy="4049003"/>
          </a:xfrm>
          <a:custGeom>
            <a:avLst/>
            <a:gdLst/>
            <a:ahLst/>
            <a:cxnLst/>
            <a:rect l="l" t="t" r="r" b="b"/>
            <a:pathLst>
              <a:path w="3161728" h="4049003">
                <a:moveTo>
                  <a:pt x="0" y="0"/>
                </a:moveTo>
                <a:lnTo>
                  <a:pt x="3161728" y="0"/>
                </a:lnTo>
                <a:lnTo>
                  <a:pt x="3161728" y="4049003"/>
                </a:lnTo>
                <a:lnTo>
                  <a:pt x="0" y="4049003"/>
                </a:lnTo>
                <a:lnTo>
                  <a:pt x="0" y="0"/>
                </a:lnTo>
                <a:close/>
              </a:path>
            </a:pathLst>
          </a:custGeom>
          <a:blipFill>
            <a:blip r:embed="rId3"/>
            <a:stretch>
              <a:fillRect t="-26589" b="-40440"/>
            </a:stretch>
          </a:blipFill>
          <a:ln w="38100" cap="sq">
            <a:solidFill>
              <a:srgbClr val="CFC98D"/>
            </a:solidFill>
            <a:prstDash val="solid"/>
            <a:miter/>
          </a:ln>
        </p:spPr>
      </p:sp>
      <p:sp>
        <p:nvSpPr>
          <p:cNvPr id="4" name="Freeform 4"/>
          <p:cNvSpPr/>
          <p:nvPr/>
        </p:nvSpPr>
        <p:spPr>
          <a:xfrm>
            <a:off x="12162727" y="5683188"/>
            <a:ext cx="4729589" cy="4503276"/>
          </a:xfrm>
          <a:custGeom>
            <a:avLst/>
            <a:gdLst/>
            <a:ahLst/>
            <a:cxnLst/>
            <a:rect l="l" t="t" r="r" b="b"/>
            <a:pathLst>
              <a:path w="4729589" h="4503276">
                <a:moveTo>
                  <a:pt x="0" y="0"/>
                </a:moveTo>
                <a:lnTo>
                  <a:pt x="4729588" y="0"/>
                </a:lnTo>
                <a:lnTo>
                  <a:pt x="4729588" y="4503276"/>
                </a:lnTo>
                <a:lnTo>
                  <a:pt x="0" y="4503276"/>
                </a:lnTo>
                <a:lnTo>
                  <a:pt x="0" y="0"/>
                </a:lnTo>
                <a:close/>
              </a:path>
            </a:pathLst>
          </a:custGeom>
          <a:blipFill>
            <a:blip r:embed="rId4"/>
            <a:stretch>
              <a:fillRect l="-81755" t="-8157" r="-38528"/>
            </a:stretch>
          </a:blipFill>
          <a:ln w="38100" cap="sq">
            <a:solidFill>
              <a:srgbClr val="CFC98D"/>
            </a:solidFill>
            <a:prstDash val="solid"/>
            <a:miter/>
          </a:ln>
        </p:spPr>
      </p:sp>
      <p:sp>
        <p:nvSpPr>
          <p:cNvPr id="5" name="Freeform 5"/>
          <p:cNvSpPr/>
          <p:nvPr/>
        </p:nvSpPr>
        <p:spPr>
          <a:xfrm>
            <a:off x="497738" y="2274530"/>
            <a:ext cx="3810753" cy="3720873"/>
          </a:xfrm>
          <a:custGeom>
            <a:avLst/>
            <a:gdLst/>
            <a:ahLst/>
            <a:cxnLst/>
            <a:rect l="l" t="t" r="r" b="b"/>
            <a:pathLst>
              <a:path w="3810753" h="3720873">
                <a:moveTo>
                  <a:pt x="0" y="0"/>
                </a:moveTo>
                <a:lnTo>
                  <a:pt x="3810754" y="0"/>
                </a:lnTo>
                <a:lnTo>
                  <a:pt x="3810754" y="3720872"/>
                </a:lnTo>
                <a:lnTo>
                  <a:pt x="0" y="3720872"/>
                </a:lnTo>
                <a:lnTo>
                  <a:pt x="0" y="0"/>
                </a:lnTo>
                <a:close/>
              </a:path>
            </a:pathLst>
          </a:custGeom>
          <a:blipFill>
            <a:blip r:embed="rId5"/>
            <a:stretch>
              <a:fillRect t="-37258" b="-81812"/>
            </a:stretch>
          </a:blipFill>
          <a:ln w="38100" cap="sq">
            <a:solidFill>
              <a:srgbClr val="CFC98D"/>
            </a:solidFill>
            <a:prstDash val="solid"/>
            <a:miter/>
          </a:ln>
        </p:spPr>
      </p:sp>
      <p:sp>
        <p:nvSpPr>
          <p:cNvPr id="6" name="Freeform 6"/>
          <p:cNvSpPr/>
          <p:nvPr/>
        </p:nvSpPr>
        <p:spPr>
          <a:xfrm>
            <a:off x="4762584" y="5003505"/>
            <a:ext cx="3101899" cy="4644849"/>
          </a:xfrm>
          <a:custGeom>
            <a:avLst/>
            <a:gdLst/>
            <a:ahLst/>
            <a:cxnLst/>
            <a:rect l="l" t="t" r="r" b="b"/>
            <a:pathLst>
              <a:path w="3101899" h="4644849">
                <a:moveTo>
                  <a:pt x="0" y="0"/>
                </a:moveTo>
                <a:lnTo>
                  <a:pt x="3101899" y="0"/>
                </a:lnTo>
                <a:lnTo>
                  <a:pt x="3101899" y="4644849"/>
                </a:lnTo>
                <a:lnTo>
                  <a:pt x="0" y="4644849"/>
                </a:lnTo>
                <a:lnTo>
                  <a:pt x="0" y="0"/>
                </a:lnTo>
                <a:close/>
              </a:path>
            </a:pathLst>
          </a:custGeom>
          <a:blipFill>
            <a:blip r:embed="rId6"/>
            <a:stretch>
              <a:fillRect b="-42848"/>
            </a:stretch>
          </a:blipFill>
          <a:ln w="38100" cap="sq">
            <a:solidFill>
              <a:srgbClr val="CFC98D"/>
            </a:solidFill>
            <a:prstDash val="solid"/>
            <a:miter/>
          </a:ln>
        </p:spPr>
      </p:sp>
      <p:sp>
        <p:nvSpPr>
          <p:cNvPr id="7" name="Freeform 7"/>
          <p:cNvSpPr/>
          <p:nvPr/>
        </p:nvSpPr>
        <p:spPr>
          <a:xfrm>
            <a:off x="8120719" y="2044148"/>
            <a:ext cx="3675023" cy="5890678"/>
          </a:xfrm>
          <a:custGeom>
            <a:avLst/>
            <a:gdLst/>
            <a:ahLst/>
            <a:cxnLst/>
            <a:rect l="l" t="t" r="r" b="b"/>
            <a:pathLst>
              <a:path w="3675023" h="5890678">
                <a:moveTo>
                  <a:pt x="0" y="0"/>
                </a:moveTo>
                <a:lnTo>
                  <a:pt x="3675023" y="0"/>
                </a:lnTo>
                <a:lnTo>
                  <a:pt x="3675023" y="5890678"/>
                </a:lnTo>
                <a:lnTo>
                  <a:pt x="0" y="5890678"/>
                </a:lnTo>
                <a:lnTo>
                  <a:pt x="0" y="0"/>
                </a:lnTo>
                <a:close/>
              </a:path>
            </a:pathLst>
          </a:custGeom>
          <a:blipFill>
            <a:blip r:embed="rId7"/>
            <a:stretch>
              <a:fillRect t="-18921" b="-14526"/>
            </a:stretch>
          </a:blipFill>
          <a:ln w="38100" cap="sq">
            <a:solidFill>
              <a:srgbClr val="CFC98D"/>
            </a:solidFill>
            <a:prstDash val="solid"/>
            <a:miter/>
          </a:ln>
        </p:spPr>
      </p:sp>
      <p:sp>
        <p:nvSpPr>
          <p:cNvPr id="8" name="Freeform 8"/>
          <p:cNvSpPr/>
          <p:nvPr/>
        </p:nvSpPr>
        <p:spPr>
          <a:xfrm>
            <a:off x="14527521" y="397705"/>
            <a:ext cx="3401941" cy="3696753"/>
          </a:xfrm>
          <a:custGeom>
            <a:avLst/>
            <a:gdLst/>
            <a:ahLst/>
            <a:cxnLst/>
            <a:rect l="l" t="t" r="r" b="b"/>
            <a:pathLst>
              <a:path w="3401941" h="3696753">
                <a:moveTo>
                  <a:pt x="0" y="0"/>
                </a:moveTo>
                <a:lnTo>
                  <a:pt x="3401941" y="0"/>
                </a:lnTo>
                <a:lnTo>
                  <a:pt x="3401941" y="3696753"/>
                </a:lnTo>
                <a:lnTo>
                  <a:pt x="0" y="3696753"/>
                </a:lnTo>
                <a:lnTo>
                  <a:pt x="0" y="0"/>
                </a:lnTo>
                <a:close/>
              </a:path>
            </a:pathLst>
          </a:custGeom>
          <a:blipFill>
            <a:blip r:embed="rId8"/>
            <a:stretch>
              <a:fillRect t="-40856" b="-55988"/>
            </a:stretch>
          </a:blipFill>
          <a:ln w="38100" cap="sq">
            <a:solidFill>
              <a:srgbClr val="CFC98D"/>
            </a:solidFill>
            <a:prstDash val="solid"/>
            <a:miter/>
          </a:ln>
        </p:spPr>
      </p:sp>
      <p:sp>
        <p:nvSpPr>
          <p:cNvPr id="9" name="Freeform 9"/>
          <p:cNvSpPr/>
          <p:nvPr/>
        </p:nvSpPr>
        <p:spPr>
          <a:xfrm>
            <a:off x="4762584" y="2835983"/>
            <a:ext cx="1381643" cy="1703820"/>
          </a:xfrm>
          <a:custGeom>
            <a:avLst/>
            <a:gdLst/>
            <a:ahLst/>
            <a:cxnLst/>
            <a:rect l="l" t="t" r="r" b="b"/>
            <a:pathLst>
              <a:path w="1381643" h="1703820">
                <a:moveTo>
                  <a:pt x="0" y="0"/>
                </a:moveTo>
                <a:lnTo>
                  <a:pt x="1381643" y="0"/>
                </a:lnTo>
                <a:lnTo>
                  <a:pt x="1381643" y="1703821"/>
                </a:lnTo>
                <a:lnTo>
                  <a:pt x="0" y="17038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TextBox 10"/>
          <p:cNvSpPr txBox="1"/>
          <p:nvPr/>
        </p:nvSpPr>
        <p:spPr>
          <a:xfrm>
            <a:off x="259489" y="236692"/>
            <a:ext cx="7502692" cy="833562"/>
          </a:xfrm>
          <a:prstGeom prst="rect">
            <a:avLst/>
          </a:prstGeom>
        </p:spPr>
        <p:txBody>
          <a:bodyPr wrap="square" lIns="0" tIns="0" rIns="0" bIns="0" rtlCol="0" anchor="t">
            <a:spAutoFit/>
          </a:bodyPr>
          <a:lstStyle/>
          <a:p>
            <a:pPr algn="ctr">
              <a:lnSpc>
                <a:spcPts val="6497"/>
              </a:lnSpc>
              <a:spcBef>
                <a:spcPct val="0"/>
              </a:spcBef>
            </a:pPr>
            <a:r>
              <a:rPr lang="en-US" sz="5675" b="1" spc="-255" dirty="0">
                <a:solidFill>
                  <a:srgbClr val="000000"/>
                </a:solidFill>
                <a:latin typeface="Lora Bold"/>
                <a:ea typeface="Lora Bold"/>
                <a:cs typeface="Lora Bold"/>
                <a:sym typeface="Lora Bold"/>
              </a:rPr>
              <a:t>" </a:t>
            </a:r>
            <a:r>
              <a:rPr lang="en-US" sz="5675" b="1" spc="-255" dirty="0" err="1">
                <a:solidFill>
                  <a:srgbClr val="000000"/>
                </a:solidFill>
                <a:latin typeface="Lora Bold"/>
                <a:ea typeface="Lora Bold"/>
                <a:cs typeface="Lora Bold"/>
                <a:sym typeface="Lora Bold"/>
              </a:rPr>
              <a:t>Знайди</a:t>
            </a:r>
            <a:r>
              <a:rPr lang="en-US" sz="5675" b="1" spc="-255" dirty="0">
                <a:solidFill>
                  <a:srgbClr val="000000"/>
                </a:solidFill>
                <a:latin typeface="Lora Bold"/>
                <a:ea typeface="Lora Bold"/>
                <a:cs typeface="Lora Bold"/>
                <a:sym typeface="Lora Bold"/>
              </a:rPr>
              <a:t>  </a:t>
            </a:r>
            <a:r>
              <a:rPr lang="en-US" sz="5675" b="1" spc="-255" dirty="0" err="1">
                <a:solidFill>
                  <a:srgbClr val="000000"/>
                </a:solidFill>
                <a:latin typeface="Lora Bold"/>
                <a:ea typeface="Lora Bold"/>
                <a:cs typeface="Lora Bold"/>
                <a:sym typeface="Lora Bold"/>
              </a:rPr>
              <a:t>дитинча</a:t>
            </a:r>
            <a:r>
              <a:rPr lang="en-US" sz="5675" b="1" spc="-255" dirty="0">
                <a:solidFill>
                  <a:srgbClr val="000000"/>
                </a:solidFill>
                <a:latin typeface="Lora Bold"/>
                <a:ea typeface="Lora Bold"/>
                <a:cs typeface="Lora Bold"/>
                <a:sym typeface="Lora Bold"/>
              </a:rPr>
              <a:t> " </a:t>
            </a:r>
          </a:p>
        </p:txBody>
      </p:sp>
      <p:sp>
        <p:nvSpPr>
          <p:cNvPr id="11" name="TextBox 11"/>
          <p:cNvSpPr txBox="1"/>
          <p:nvPr/>
        </p:nvSpPr>
        <p:spPr>
          <a:xfrm>
            <a:off x="11795742" y="4288640"/>
            <a:ext cx="5463558" cy="1706763"/>
          </a:xfrm>
          <a:prstGeom prst="rect">
            <a:avLst/>
          </a:prstGeom>
        </p:spPr>
        <p:txBody>
          <a:bodyPr lIns="0" tIns="0" rIns="0" bIns="0" rtlCol="0" anchor="t">
            <a:spAutoFit/>
          </a:bodyPr>
          <a:lstStyle/>
          <a:p>
            <a:pPr algn="ctr">
              <a:lnSpc>
                <a:spcPts val="7671"/>
              </a:lnSpc>
              <a:spcBef>
                <a:spcPct val="0"/>
              </a:spcBef>
            </a:pPr>
            <a:r>
              <a:rPr lang="en-US" sz="6699" b="1" spc="-301">
                <a:solidFill>
                  <a:srgbClr val="000000"/>
                </a:solidFill>
                <a:latin typeface="Lora Bold"/>
                <a:ea typeface="Lora Bold"/>
                <a:cs typeface="Lora Bold"/>
                <a:sym typeface="Lora Bold"/>
              </a:rPr>
              <a:t>" Круг Лілуя" </a:t>
            </a:r>
          </a:p>
        </p:txBody>
      </p:sp>
      <p:sp>
        <p:nvSpPr>
          <p:cNvPr id="12" name="TextBox 12"/>
          <p:cNvSpPr txBox="1"/>
          <p:nvPr/>
        </p:nvSpPr>
        <p:spPr>
          <a:xfrm>
            <a:off x="8305800" y="190355"/>
            <a:ext cx="5248220" cy="770135"/>
          </a:xfrm>
          <a:prstGeom prst="rect">
            <a:avLst/>
          </a:prstGeom>
        </p:spPr>
        <p:txBody>
          <a:bodyPr lIns="0" tIns="0" rIns="0" bIns="0" rtlCol="0" anchor="t">
            <a:spAutoFit/>
          </a:bodyPr>
          <a:lstStyle/>
          <a:p>
            <a:pPr algn="ctr">
              <a:lnSpc>
                <a:spcPts val="6029"/>
              </a:lnSpc>
              <a:spcBef>
                <a:spcPct val="0"/>
              </a:spcBef>
            </a:pPr>
            <a:r>
              <a:rPr lang="en-US" sz="5266" b="1" spc="-236" dirty="0" err="1">
                <a:solidFill>
                  <a:srgbClr val="000000"/>
                </a:solidFill>
                <a:latin typeface="Lora Bold"/>
                <a:ea typeface="Lora Bold"/>
                <a:cs typeface="Lora Bold"/>
                <a:sym typeface="Lora Bold"/>
              </a:rPr>
              <a:t>Дидактичні</a:t>
            </a:r>
            <a:r>
              <a:rPr lang="en-US" sz="5266" b="1" spc="-236" dirty="0">
                <a:solidFill>
                  <a:srgbClr val="000000"/>
                </a:solidFill>
                <a:latin typeface="Lora Bold"/>
                <a:ea typeface="Lora Bold"/>
                <a:cs typeface="Lora Bold"/>
                <a:sym typeface="Lora Bold"/>
              </a:rPr>
              <a:t> </a:t>
            </a:r>
            <a:r>
              <a:rPr lang="en-US" sz="5266" b="1" spc="-236" dirty="0" err="1">
                <a:solidFill>
                  <a:srgbClr val="000000"/>
                </a:solidFill>
                <a:latin typeface="Lora Bold"/>
                <a:ea typeface="Lora Bold"/>
                <a:cs typeface="Lora Bold"/>
                <a:sym typeface="Lora Bold"/>
              </a:rPr>
              <a:t>ігри</a:t>
            </a:r>
            <a:r>
              <a:rPr lang="en-US" sz="5266" b="1" spc="-236" dirty="0">
                <a:solidFill>
                  <a:srgbClr val="000000"/>
                </a:solidFill>
                <a:latin typeface="Lora Bold"/>
                <a:ea typeface="Lora Bold"/>
                <a:cs typeface="Lora Bold"/>
                <a:sym typeface="Lora Bold"/>
              </a:rPr>
              <a:t>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963</Words>
  <Application>Microsoft Office PowerPoint</Application>
  <PresentationFormat>Довільний</PresentationFormat>
  <Paragraphs>117</Paragraphs>
  <Slides>24</Slides>
  <Notes>0</Notes>
  <HiddenSlides>0</HiddenSlides>
  <MMClips>0</MMClips>
  <ScaleCrop>false</ScaleCrop>
  <HeadingPairs>
    <vt:vector size="6" baseType="variant">
      <vt:variant>
        <vt:lpstr>Використані шрифти</vt:lpstr>
      </vt:variant>
      <vt:variant>
        <vt:i4>5</vt:i4>
      </vt:variant>
      <vt:variant>
        <vt:lpstr>Тема</vt:lpstr>
      </vt:variant>
      <vt:variant>
        <vt:i4>1</vt:i4>
      </vt:variant>
      <vt:variant>
        <vt:lpstr>Заголовки слайдів</vt:lpstr>
      </vt:variant>
      <vt:variant>
        <vt:i4>24</vt:i4>
      </vt:variant>
    </vt:vector>
  </HeadingPairs>
  <TitlesOfParts>
    <vt:vector size="30" baseType="lpstr">
      <vt:lpstr>Lora Bold Italics</vt:lpstr>
      <vt:lpstr>Calibri</vt:lpstr>
      <vt:lpstr>Lora Bold</vt:lpstr>
      <vt:lpstr>Arial</vt:lpstr>
      <vt:lpstr>Lora</vt:lpstr>
      <vt:lpstr>Office Theme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У бабусі на подвір'ї "  (Презентація)</dc:title>
  <dc:creator>User</dc:creator>
  <cp:lastModifiedBy>Olesya Hoshko</cp:lastModifiedBy>
  <cp:revision>2</cp:revision>
  <dcterms:created xsi:type="dcterms:W3CDTF">2006-08-16T00:00:00Z</dcterms:created>
  <dcterms:modified xsi:type="dcterms:W3CDTF">2024-12-03T18:39:59Z</dcterms:modified>
  <dc:identifier>DAGXSks42Qk</dc:identifier>
</cp:coreProperties>
</file>