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8" r:id="rId8"/>
    <p:sldId id="281" r:id="rId9"/>
    <p:sldId id="286" r:id="rId10"/>
    <p:sldId id="288" r:id="rId11"/>
    <p:sldId id="280" r:id="rId12"/>
    <p:sldId id="263" r:id="rId13"/>
    <p:sldId id="283" r:id="rId14"/>
    <p:sldId id="284" r:id="rId15"/>
    <p:sldId id="264" r:id="rId16"/>
    <p:sldId id="292" r:id="rId17"/>
    <p:sldId id="293" r:id="rId18"/>
    <p:sldId id="294" r:id="rId19"/>
    <p:sldId id="274" r:id="rId20"/>
    <p:sldId id="261" r:id="rId21"/>
    <p:sldId id="257" r:id="rId22"/>
    <p:sldId id="262" r:id="rId23"/>
    <p:sldId id="290" r:id="rId24"/>
    <p:sldId id="291" r:id="rId25"/>
    <p:sldId id="287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369" autoAdjust="0"/>
  </p:normalViewPr>
  <p:slideViewPr>
    <p:cSldViewPr>
      <p:cViewPr varScale="1">
        <p:scale>
          <a:sx n="81" d="100"/>
          <a:sy n="81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Admin\Desktop\Presentation\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28662" y="357166"/>
          <a:ext cx="7358115" cy="611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705"/>
                <a:gridCol w="2452705"/>
                <a:gridCol w="2452705"/>
              </a:tblGrid>
              <a:tr h="595496">
                <a:tc>
                  <a:txBody>
                    <a:bodyPr/>
                    <a:lstStyle/>
                    <a:p>
                      <a:r>
                        <a:rPr lang="uk-UA" dirty="0" smtClean="0"/>
                        <a:t>БЕСІДА З ДІТЬМИ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ДИДАКТИЧНІ ІГРИ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Різне:</a:t>
                      </a:r>
                      <a:endParaRPr lang="ru-RU" dirty="0"/>
                    </a:p>
                  </a:txBody>
                  <a:tcPr/>
                </a:tc>
              </a:tr>
              <a:tr h="102784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“Осінь</a:t>
                      </a:r>
                      <a:r>
                        <a:rPr lang="uk-UA" dirty="0" smtClean="0"/>
                        <a:t> в гості </a:t>
                      </a:r>
                      <a:r>
                        <a:rPr lang="uk-UA" dirty="0" err="1" smtClean="0"/>
                        <a:t>завітала”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(ознаки осені)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Осінь – добре, осінь погано</a:t>
                      </a:r>
                    </a:p>
                    <a:p>
                      <a:r>
                        <a:rPr lang="uk-UA" dirty="0" err="1" smtClean="0"/>
                        <a:t>“Додай</a:t>
                      </a:r>
                      <a:r>
                        <a:rPr lang="uk-UA" dirty="0" smtClean="0"/>
                        <a:t> </a:t>
                      </a:r>
                      <a:r>
                        <a:rPr lang="uk-UA" dirty="0" err="1" smtClean="0"/>
                        <a:t>словечко”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Прикмети осені</a:t>
                      </a:r>
                    </a:p>
                    <a:p>
                      <a:r>
                        <a:rPr lang="uk-UA" dirty="0" smtClean="0"/>
                        <a:t>Загадки</a:t>
                      </a:r>
                    </a:p>
                    <a:p>
                      <a:r>
                        <a:rPr lang="uk-UA" dirty="0" smtClean="0"/>
                        <a:t>скоромовки</a:t>
                      </a:r>
                      <a:endParaRPr lang="ru-RU" dirty="0"/>
                    </a:p>
                  </a:txBody>
                  <a:tcPr/>
                </a:tc>
              </a:tr>
              <a:tr h="1468347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“Про</a:t>
                      </a:r>
                      <a:r>
                        <a:rPr lang="uk-UA" baseline="0" dirty="0" smtClean="0"/>
                        <a:t> осінні </a:t>
                      </a:r>
                      <a:r>
                        <a:rPr lang="uk-UA" baseline="0" dirty="0" err="1" smtClean="0"/>
                        <a:t>місяці”</a:t>
                      </a:r>
                      <a:endParaRPr lang="uk-UA" baseline="0" dirty="0" smtClean="0"/>
                    </a:p>
                    <a:p>
                      <a:r>
                        <a:rPr lang="uk-UA" baseline="0" dirty="0" smtClean="0"/>
                        <a:t>(прикмети осені)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Парасольки для осені</a:t>
                      </a:r>
                    </a:p>
                    <a:p>
                      <a:r>
                        <a:rPr lang="uk-UA" dirty="0" err="1" smtClean="0"/>
                        <a:t>“Що</a:t>
                      </a:r>
                      <a:r>
                        <a:rPr lang="uk-UA" dirty="0" smtClean="0"/>
                        <a:t> зайве ?”</a:t>
                      </a:r>
                    </a:p>
                    <a:p>
                      <a:r>
                        <a:rPr lang="uk-UA" dirty="0" err="1" smtClean="0"/>
                        <a:t>“Сад</a:t>
                      </a:r>
                      <a:r>
                        <a:rPr lang="uk-UA" dirty="0" smtClean="0"/>
                        <a:t> чи </a:t>
                      </a:r>
                      <a:r>
                        <a:rPr lang="uk-UA" dirty="0" err="1" smtClean="0"/>
                        <a:t>город”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Осінь пензлика взяла</a:t>
                      </a:r>
                    </a:p>
                    <a:p>
                      <a:r>
                        <a:rPr lang="uk-UA" dirty="0" smtClean="0"/>
                        <a:t>Пальчикова гімнастика</a:t>
                      </a:r>
                    </a:p>
                    <a:p>
                      <a:r>
                        <a:rPr lang="uk-UA" dirty="0" err="1" smtClean="0"/>
                        <a:t>фізкультхвилинки</a:t>
                      </a:r>
                      <a:endParaRPr lang="ru-RU" dirty="0"/>
                    </a:p>
                  </a:txBody>
                  <a:tcPr/>
                </a:tc>
              </a:tr>
              <a:tr h="1468347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“Що</a:t>
                      </a:r>
                      <a:r>
                        <a:rPr lang="uk-UA" dirty="0" smtClean="0"/>
                        <a:t> нам осінь принесла?”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“чого</a:t>
                      </a:r>
                      <a:r>
                        <a:rPr lang="uk-UA" dirty="0" smtClean="0"/>
                        <a:t> не стало?”</a:t>
                      </a:r>
                    </a:p>
                    <a:p>
                      <a:r>
                        <a:rPr lang="uk-UA" dirty="0" err="1" smtClean="0"/>
                        <a:t>“Хто</a:t>
                      </a:r>
                      <a:r>
                        <a:rPr lang="uk-UA" dirty="0" smtClean="0"/>
                        <a:t> заховався за листочок?”</a:t>
                      </a:r>
                    </a:p>
                    <a:p>
                      <a:r>
                        <a:rPr lang="uk-UA" dirty="0" err="1" smtClean="0"/>
                        <a:t>“Скажи</a:t>
                      </a:r>
                      <a:r>
                        <a:rPr lang="uk-UA" dirty="0" smtClean="0"/>
                        <a:t> який?”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Осінні </a:t>
                      </a:r>
                      <a:r>
                        <a:rPr lang="uk-UA" dirty="0" err="1" smtClean="0"/>
                        <a:t>поробки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(овочі та фрукти,гриби,</a:t>
                      </a:r>
                      <a:endParaRPr lang="ru-RU" dirty="0"/>
                    </a:p>
                  </a:txBody>
                  <a:tcPr/>
                </a:tc>
              </a:tr>
              <a:tr h="816711"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Осінні явища.</a:t>
                      </a:r>
                    </a:p>
                    <a:p>
                      <a:r>
                        <a:rPr lang="uk-UA" dirty="0" smtClean="0"/>
                        <a:t>(одяг та взуття для хлопчиків і дівчаток)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“Що</a:t>
                      </a:r>
                      <a:r>
                        <a:rPr lang="uk-UA" baseline="0" dirty="0" smtClean="0"/>
                        <a:t> зібрав господар на городі?”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Осінні клопоти тварин</a:t>
                      </a:r>
                      <a:endParaRPr lang="ru-RU" dirty="0"/>
                    </a:p>
                  </a:txBody>
                  <a:tcPr/>
                </a:tc>
              </a:tr>
              <a:tr h="595496">
                <a:tc>
                  <a:txBody>
                    <a:bodyPr/>
                    <a:lstStyle/>
                    <a:p>
                      <a:r>
                        <a:rPr lang="uk-UA" dirty="0" smtClean="0"/>
                        <a:t>Узагальнююча бесіда</a:t>
                      </a:r>
                    </a:p>
                    <a:p>
                      <a:r>
                        <a:rPr lang="uk-UA" dirty="0" smtClean="0"/>
                        <a:t>про Осінь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“Що</a:t>
                      </a:r>
                      <a:r>
                        <a:rPr lang="uk-UA" dirty="0" smtClean="0"/>
                        <a:t> зайве?”</a:t>
                      </a:r>
                    </a:p>
                    <a:p>
                      <a:r>
                        <a:rPr lang="uk-UA" dirty="0" err="1" smtClean="0"/>
                        <a:t>“Коли</a:t>
                      </a:r>
                      <a:r>
                        <a:rPr lang="uk-UA" dirty="0" smtClean="0"/>
                        <a:t> це буває?”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Осінній колаж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786610" cy="72547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Наші спостереження восени</a:t>
            </a:r>
            <a:endParaRPr lang="ru-RU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2314570" cy="231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2"/>
            <a:ext cx="24765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857628"/>
            <a:ext cx="23283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 cstate="print"/>
          <a:srcRect l="7547" r="12264" b="21750"/>
          <a:stretch>
            <a:fillRect/>
          </a:stretch>
        </p:blipFill>
        <p:spPr bwMode="auto">
          <a:xfrm>
            <a:off x="4572000" y="3857628"/>
            <a:ext cx="1571636" cy="196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500174"/>
            <a:ext cx="2357454" cy="176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7" cstate="print"/>
          <a:srcRect t="20455" r="4885"/>
          <a:stretch>
            <a:fillRect/>
          </a:stretch>
        </p:blipFill>
        <p:spPr bwMode="auto">
          <a:xfrm>
            <a:off x="3071802" y="1500174"/>
            <a:ext cx="2428892" cy="181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285728"/>
            <a:ext cx="92869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71802" y="3786190"/>
            <a:ext cx="1285884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За квітами:</a:t>
            </a:r>
          </a:p>
          <a:p>
            <a:r>
              <a:rPr lang="uk-UA" dirty="0" smtClean="0"/>
              <a:t>Збирання листків</a:t>
            </a:r>
          </a:p>
          <a:p>
            <a:r>
              <a:rPr lang="uk-UA" dirty="0" smtClean="0"/>
              <a:t>шишок</a:t>
            </a:r>
          </a:p>
          <a:p>
            <a:r>
              <a:rPr lang="uk-UA" dirty="0" smtClean="0"/>
              <a:t>каштанів та  насіння з квітів…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28604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27344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Admin\Desktop\Presentation\Slide6.jpg"/>
          <p:cNvPicPr>
            <a:picLocks noChangeAspect="1" noChangeArrowheads="1"/>
          </p:cNvPicPr>
          <p:nvPr/>
        </p:nvPicPr>
        <p:blipFill>
          <a:blip r:embed="rId4" cstate="print"/>
          <a:srcRect l="71015" t="44395" r="2898" b="20460"/>
          <a:stretch>
            <a:fillRect/>
          </a:stretch>
        </p:blipFill>
        <p:spPr bwMode="auto">
          <a:xfrm>
            <a:off x="6143636" y="428604"/>
            <a:ext cx="2730519" cy="2286016"/>
          </a:xfrm>
          <a:prstGeom prst="rect">
            <a:avLst/>
          </a:prstGeom>
          <a:noFill/>
        </p:spPr>
      </p:pic>
      <p:pic>
        <p:nvPicPr>
          <p:cNvPr id="10" name="Picture 2" descr="C:\Users\Admin\Desktop\Presentation\Slide6.jpg"/>
          <p:cNvPicPr>
            <a:picLocks noChangeAspect="1" noChangeArrowheads="1"/>
          </p:cNvPicPr>
          <p:nvPr/>
        </p:nvPicPr>
        <p:blipFill>
          <a:blip r:embed="rId4" cstate="print"/>
          <a:srcRect l="1449" t="57343" r="72464" b="7511"/>
          <a:stretch>
            <a:fillRect/>
          </a:stretch>
        </p:blipFill>
        <p:spPr bwMode="auto">
          <a:xfrm>
            <a:off x="285720" y="3571876"/>
            <a:ext cx="2928958" cy="26432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1472" y="2928934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</a:rPr>
              <a:t>Спостереження за горобиною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628652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За квітами,айвою,каштанами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 cstate="print"/>
          <a:srcRect t="36143" r="4644" b="38285"/>
          <a:stretch>
            <a:fillRect/>
          </a:stretch>
        </p:blipFill>
        <p:spPr bwMode="auto">
          <a:xfrm>
            <a:off x="4071934" y="3429000"/>
            <a:ext cx="335758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Presentation\Sli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643998" cy="6286544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2357453" cy="2094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428604"/>
            <a:ext cx="39564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2805119" cy="5691204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214686"/>
            <a:ext cx="3948122" cy="31623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6143644"/>
            <a:ext cx="217277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Робота з горобиною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Presentation\Slide7.jpg"/>
          <p:cNvPicPr>
            <a:picLocks noChangeAspect="1" noChangeArrowheads="1"/>
          </p:cNvPicPr>
          <p:nvPr/>
        </p:nvPicPr>
        <p:blipFill>
          <a:blip r:embed="rId2" cstate="print"/>
          <a:srcRect l="63623" t="6431" r="16315" b="71859"/>
          <a:stretch>
            <a:fillRect/>
          </a:stretch>
        </p:blipFill>
        <p:spPr bwMode="auto">
          <a:xfrm>
            <a:off x="3000364" y="785794"/>
            <a:ext cx="3000396" cy="2000264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2317745" cy="231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49569" t="4310" b="50431"/>
          <a:stretch>
            <a:fillRect/>
          </a:stretch>
        </p:blipFill>
        <p:spPr bwMode="auto">
          <a:xfrm>
            <a:off x="6643702" y="3286124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000372"/>
            <a:ext cx="1752584" cy="13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2571736" y="4429132"/>
            <a:ext cx="2214578" cy="16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28604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500826" y="5929330"/>
            <a:ext cx="2357454" cy="428620"/>
          </a:xfrm>
        </p:spPr>
        <p:txBody>
          <a:bodyPr>
            <a:noAutofit/>
          </a:bodyPr>
          <a:lstStyle/>
          <a:p>
            <a:r>
              <a:rPr lang="uk-UA" sz="3200" dirty="0" smtClean="0"/>
              <a:t>Дитячі</a:t>
            </a:r>
            <a:br>
              <a:rPr lang="uk-UA" sz="3200" dirty="0" smtClean="0"/>
            </a:br>
            <a:r>
              <a:rPr lang="uk-UA" sz="3200" dirty="0" smtClean="0"/>
              <a:t>роботи</a:t>
            </a:r>
            <a:endParaRPr lang="ru-RU" sz="3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3357562"/>
            <a:ext cx="14287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85720" y="214290"/>
            <a:ext cx="335758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Художня продуктивна діяльність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14810" y="257174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штампування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621508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Ліпка: гриби,калина,черепаха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3438" y="628652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Малювання: Айстра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09221" y="5000636"/>
            <a:ext cx="223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Аплікація: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err="1" smtClean="0">
                <a:solidFill>
                  <a:srgbClr val="FF0000"/>
                </a:solidFill>
              </a:rPr>
              <a:t>“Кошик</a:t>
            </a:r>
            <a:r>
              <a:rPr lang="uk-UA" dirty="0" smtClean="0">
                <a:solidFill>
                  <a:srgbClr val="FF0000"/>
                </a:solidFill>
              </a:rPr>
              <a:t> з </a:t>
            </a:r>
            <a:r>
              <a:rPr lang="uk-UA" dirty="0" err="1" smtClean="0">
                <a:solidFill>
                  <a:srgbClr val="FF0000"/>
                </a:solidFill>
              </a:rPr>
              <a:t>фруктами”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785794"/>
            <a:ext cx="271464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15723" r="7232"/>
          <a:stretch>
            <a:fillRect/>
          </a:stretch>
        </p:blipFill>
        <p:spPr bwMode="auto">
          <a:xfrm>
            <a:off x="428596" y="357166"/>
            <a:ext cx="210523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1598" r="15409"/>
          <a:stretch>
            <a:fillRect/>
          </a:stretch>
        </p:blipFill>
        <p:spPr bwMode="auto">
          <a:xfrm>
            <a:off x="7143768" y="500042"/>
            <a:ext cx="1557332" cy="241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4403" t="14570" r="15408" b="9958"/>
          <a:stretch>
            <a:fillRect/>
          </a:stretch>
        </p:blipFill>
        <p:spPr bwMode="auto">
          <a:xfrm>
            <a:off x="3714744" y="3357562"/>
            <a:ext cx="176474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1985960" cy="264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28625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8604"/>
            <a:ext cx="1914522" cy="255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214686"/>
            <a:ext cx="2271712" cy="302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photos.fife.usercontent.google.com/pw/AP1GczPgzab0TLL-XR0vapBM3uP3-C2lJ06C7yjLnHpVAHC32AJ4wqBxwlAB=w1176-h589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photos.fife.usercontent.google.com/pw/AP1GczNn7gNq-zkPi-Nn0sywmmgBrKX-mOAW9kZ8MFNsN0nkG4yCYkzsOb3B=w876-h657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100" y="3571876"/>
            <a:ext cx="20359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71876"/>
            <a:ext cx="2107421" cy="280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 l="2830" t="2777"/>
          <a:stretch>
            <a:fillRect/>
          </a:stretch>
        </p:blipFill>
        <p:spPr bwMode="auto">
          <a:xfrm>
            <a:off x="642910" y="428604"/>
            <a:ext cx="1790921" cy="238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43314"/>
            <a:ext cx="1807364" cy="240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500042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500042"/>
            <a:ext cx="2743198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https://photos.fife.usercontent.google.com/pw/AP1GczOhnCGxSae2rKR5KqpQ03u3QJZGqpv8OeuL0sRVzzd_HzJZUPr1JAdU=w477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1" name="AutoShape 5" descr="https://photos.fife.usercontent.google.com/pw/AP1GczOhnCGxSae2rKR5KqpQ03u3QJZGqpv8OeuL0sRVzzd_HzJZUPr1JAdU=w477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2" descr="https://photos.fife.usercontent.google.com/pw/AP1GczPi2_C1BjQp2Jk_KUVMSWzpKcXEeqKj9kIDqWj6IxjA95OXDW71BGZ9=w876-h657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571876"/>
            <a:ext cx="2643206" cy="307181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14290"/>
            <a:ext cx="3143272" cy="3400434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8807" r="2651" b="10227"/>
          <a:stretch>
            <a:fillRect/>
          </a:stretch>
        </p:blipFill>
        <p:spPr bwMode="auto">
          <a:xfrm>
            <a:off x="6143636" y="4143380"/>
            <a:ext cx="2357454" cy="2071702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3143272" cy="3486157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11190" t="188" r="12628" b="4020"/>
          <a:stretch>
            <a:fillRect/>
          </a:stretch>
        </p:blipFill>
        <p:spPr bwMode="auto">
          <a:xfrm>
            <a:off x="500034" y="4000504"/>
            <a:ext cx="2214578" cy="250033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14744" y="642918"/>
            <a:ext cx="1643074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7030A0"/>
                </a:solidFill>
              </a:rPr>
              <a:t>Робота з пластиліном та соленим тістом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https://photos.fife.usercontent.google.com/pw/AP1GczMKNrq4n-5NZVcP6622UT_PFFIGdo1NKXNuD20Q_zOZiSGIB9x3yQT6=w358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photos.fife.usercontent.google.com/pw/AP1GczM_3fKwfoUuwhvj1BDS0J0ISfCPyzRLMSpYUJXubcXchbH-QMv9WzZ3=w876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 descr="https://photos.fife.usercontent.google.com/pw/AP1GczNNrJ43fNEMpue-0_E99I7oHZLYTOEfypxOeWK_HgqrxxleiCMLGwD4=w690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428736"/>
            <a:ext cx="1748186" cy="161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AutoShape 8" descr="https://photos.fife.usercontent.google.com/pw/AP1GczOk6jztkcmxHDFrvFuJX9ZM3eXkWTq1tBnQ-qonugDplTCyUiQB0dlz=w636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photos.fife.usercontent.google.com/pw/AP1GczNp8KD1-TS1-E4KYPp-F76j3NbWzTCB7h9_By_rEuJwUOZrdVOilBO9=w477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714744" y="285728"/>
            <a:ext cx="5143536" cy="58259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Осінь в математиці</a:t>
            </a:r>
            <a:endParaRPr lang="ru-RU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38014" t="8853" r="10616" b="13521"/>
          <a:stretch>
            <a:fillRect/>
          </a:stretch>
        </p:blipFill>
        <p:spPr bwMode="auto">
          <a:xfrm>
            <a:off x="214282" y="3786190"/>
            <a:ext cx="2500330" cy="283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17465" t="-279" r="17466"/>
          <a:stretch>
            <a:fillRect/>
          </a:stretch>
        </p:blipFill>
        <p:spPr bwMode="auto">
          <a:xfrm>
            <a:off x="3286116" y="3786190"/>
            <a:ext cx="2500330" cy="288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857628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285860"/>
            <a:ext cx="3643338" cy="2168927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14290"/>
            <a:ext cx="2324102" cy="357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rgbClr val="FF0000"/>
                </a:solidFill>
              </a:rPr>
              <a:t>« </a:t>
            </a:r>
            <a:r>
              <a:rPr lang="ru-RU" i="1" u="sng" dirty="0" err="1" smtClean="0">
                <a:solidFill>
                  <a:srgbClr val="FF0000"/>
                </a:solidFill>
              </a:rPr>
              <a:t>Осінь</a:t>
            </a:r>
            <a:r>
              <a:rPr lang="uk-UA" i="1" u="sng" dirty="0" smtClean="0">
                <a:solidFill>
                  <a:srgbClr val="FF0000"/>
                </a:solidFill>
              </a:rPr>
              <a:t> – чарівна пора </a:t>
            </a:r>
            <a:r>
              <a:rPr lang="ru-RU" i="1" u="sng" dirty="0" smtClean="0">
                <a:solidFill>
                  <a:srgbClr val="FF0000"/>
                </a:solidFill>
              </a:rPr>
              <a:t>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257676" cy="5126055"/>
          </a:xfrm>
        </p:spPr>
        <p:txBody>
          <a:bodyPr>
            <a:normAutofit fontScale="62500" lnSpcReduction="20000"/>
          </a:bodyPr>
          <a:lstStyle/>
          <a:p>
            <a:r>
              <a:rPr lang="ru-RU" sz="4400" i="1" u="sng" dirty="0" smtClean="0">
                <a:solidFill>
                  <a:srgbClr val="FF0000"/>
                </a:solidFill>
              </a:rPr>
              <a:t>Вид</a:t>
            </a:r>
            <a:r>
              <a:rPr lang="en-US" sz="4400" i="1" u="sng" dirty="0" smtClean="0">
                <a:solidFill>
                  <a:srgbClr val="FF0000"/>
                </a:solidFill>
              </a:rPr>
              <a:t> </a:t>
            </a:r>
            <a:r>
              <a:rPr lang="ru-RU" sz="4400" i="1" u="sng" dirty="0" smtClean="0">
                <a:solidFill>
                  <a:srgbClr val="FF0000"/>
                </a:solidFill>
              </a:rPr>
              <a:t>проекту:</a:t>
            </a:r>
            <a:endParaRPr lang="en-US" sz="4400" i="1" u="sng" dirty="0" smtClean="0">
              <a:solidFill>
                <a:srgbClr val="FF0000"/>
              </a:solidFill>
            </a:endParaRPr>
          </a:p>
          <a:p>
            <a:r>
              <a:rPr lang="ru-RU" sz="4400" i="1" u="sng" dirty="0" smtClean="0"/>
              <a:t> </a:t>
            </a:r>
            <a:r>
              <a:rPr lang="ru-RU" sz="4400" i="1" u="sng" dirty="0" err="1" smtClean="0"/>
              <a:t>Дослідницько-творчий</a:t>
            </a:r>
            <a:r>
              <a:rPr lang="ru-RU" sz="4400" i="1" u="sng" dirty="0" smtClean="0"/>
              <a:t>.</a:t>
            </a:r>
            <a:endParaRPr lang="ru-RU" sz="4400" dirty="0" smtClean="0"/>
          </a:p>
          <a:p>
            <a:r>
              <a:rPr lang="ru-RU" sz="4400" i="1" u="sng" dirty="0" err="1" smtClean="0"/>
              <a:t>Учасники</a:t>
            </a:r>
            <a:r>
              <a:rPr lang="ru-RU" sz="4400" i="1" u="sng" dirty="0" smtClean="0"/>
              <a:t> про</a:t>
            </a:r>
            <a:r>
              <a:rPr lang="uk-UA" sz="4400" i="1" u="sng" dirty="0" smtClean="0"/>
              <a:t>є</a:t>
            </a:r>
            <a:r>
              <a:rPr lang="ru-RU" sz="4400" i="1" u="sng" dirty="0" err="1" smtClean="0"/>
              <a:t>кту</a:t>
            </a:r>
            <a:r>
              <a:rPr lang="ru-RU" sz="4400" i="1" u="sng" dirty="0" smtClean="0"/>
              <a:t>: </a:t>
            </a:r>
            <a:r>
              <a:rPr lang="ru-RU" sz="4400" i="1" u="sng" dirty="0" err="1" smtClean="0"/>
              <a:t>Діти</a:t>
            </a:r>
            <a:r>
              <a:rPr lang="ru-RU" sz="4400" i="1" u="sng" dirty="0" smtClean="0"/>
              <a:t> </a:t>
            </a:r>
            <a:r>
              <a:rPr lang="ru-RU" sz="4400" i="1" u="sng" dirty="0" err="1" smtClean="0"/>
              <a:t>групи</a:t>
            </a:r>
            <a:r>
              <a:rPr lang="ru-RU" sz="4400" i="1" u="sng" dirty="0" smtClean="0"/>
              <a:t> </a:t>
            </a:r>
            <a:r>
              <a:rPr lang="ru-RU" sz="4400" i="1" u="sng" dirty="0" err="1" smtClean="0"/>
              <a:t>середнього</a:t>
            </a:r>
            <a:r>
              <a:rPr lang="ru-RU" sz="4400" i="1" u="sng" dirty="0" smtClean="0"/>
              <a:t> </a:t>
            </a:r>
            <a:r>
              <a:rPr lang="ru-RU" sz="4400" i="1" u="sng" dirty="0" err="1" smtClean="0"/>
              <a:t>дошкільного</a:t>
            </a:r>
            <a:r>
              <a:rPr lang="ru-RU" sz="4400" i="1" u="sng" dirty="0" smtClean="0"/>
              <a:t> </a:t>
            </a:r>
            <a:r>
              <a:rPr lang="ru-RU" sz="4400" i="1" u="sng" dirty="0" err="1" smtClean="0"/>
              <a:t>віку</a:t>
            </a:r>
            <a:r>
              <a:rPr lang="ru-RU" sz="4400" i="1" u="sng" dirty="0" smtClean="0"/>
              <a:t>, батьки, </a:t>
            </a:r>
            <a:r>
              <a:rPr lang="ru-RU" sz="4400" i="1" u="sng" dirty="0" err="1" smtClean="0"/>
              <a:t>музичний</a:t>
            </a:r>
            <a:r>
              <a:rPr lang="ru-RU" sz="4400" i="1" u="sng" dirty="0" smtClean="0"/>
              <a:t> </a:t>
            </a:r>
            <a:r>
              <a:rPr lang="ru-RU" sz="4400" i="1" u="sng" dirty="0" err="1" smtClean="0"/>
              <a:t>керівник</a:t>
            </a:r>
            <a:r>
              <a:rPr lang="ru-RU" sz="4400" i="1" u="sng" dirty="0" smtClean="0"/>
              <a:t>.</a:t>
            </a:r>
            <a:endParaRPr lang="ru-RU" sz="4400" dirty="0" smtClean="0"/>
          </a:p>
          <a:p>
            <a:r>
              <a:rPr lang="ru-RU" sz="4400" i="1" u="sng" dirty="0" err="1" smtClean="0"/>
              <a:t>Тривалість</a:t>
            </a:r>
            <a:r>
              <a:rPr lang="ru-RU" sz="4400" i="1" u="sng" dirty="0" smtClean="0"/>
              <a:t> проекту:  1 </a:t>
            </a:r>
            <a:r>
              <a:rPr lang="ru-RU" sz="4400" i="1" u="sng" dirty="0" err="1" smtClean="0"/>
              <a:t>тиждень</a:t>
            </a:r>
            <a:endParaRPr lang="ru-RU" sz="4400" dirty="0" smtClean="0"/>
          </a:p>
          <a:p>
            <a:r>
              <a:rPr lang="ru-RU" sz="4400" i="1" u="sng" dirty="0" err="1" smtClean="0"/>
              <a:t>Короткостроковий</a:t>
            </a:r>
            <a:r>
              <a:rPr lang="ru-RU" sz="4400" i="1" u="sng" dirty="0" smtClean="0"/>
              <a:t> (5 </a:t>
            </a:r>
            <a:r>
              <a:rPr lang="ru-RU" sz="4400" i="1" u="sng" dirty="0" err="1" smtClean="0"/>
              <a:t>днів</a:t>
            </a:r>
            <a:r>
              <a:rPr lang="ru-RU" sz="4400" i="1" u="sng" dirty="0" smtClean="0"/>
              <a:t>, з7.10.-11.10.24 </a:t>
            </a:r>
            <a:r>
              <a:rPr lang="ru-RU" sz="4400" i="1" u="sng" dirty="0" err="1" smtClean="0"/>
              <a:t>р</a:t>
            </a:r>
            <a:r>
              <a:rPr lang="ru-RU" sz="4400" i="1" u="sng" dirty="0" smtClean="0"/>
              <a:t>).</a:t>
            </a:r>
            <a:endParaRPr lang="ru-RU" sz="4400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>
            <a:noAutofit/>
          </a:bodyPr>
          <a:lstStyle/>
          <a:p>
            <a:r>
              <a:rPr lang="ru-RU" sz="2000" i="1" u="sng" dirty="0" err="1" smtClean="0">
                <a:solidFill>
                  <a:srgbClr val="FF0000"/>
                </a:solidFill>
              </a:rPr>
              <a:t>Цілі</a:t>
            </a:r>
            <a:r>
              <a:rPr lang="ru-RU" sz="2000" i="1" u="sng" dirty="0" smtClean="0">
                <a:solidFill>
                  <a:srgbClr val="FF0000"/>
                </a:solidFill>
              </a:rPr>
              <a:t> проекту: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1600" i="1" u="sng" dirty="0" smtClean="0"/>
              <a:t>1. </a:t>
            </a:r>
            <a:r>
              <a:rPr lang="ru-RU" sz="1600" i="1" u="sng" dirty="0" err="1" smtClean="0"/>
              <a:t>Формування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початкових</a:t>
            </a:r>
            <a:r>
              <a:rPr lang="ru-RU" sz="1600" i="1" u="sng" dirty="0" smtClean="0"/>
              <a:t> форм </a:t>
            </a:r>
            <a:r>
              <a:rPr lang="ru-RU" sz="1600" i="1" u="sng" dirty="0" err="1" smtClean="0"/>
              <a:t>екологічної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культури</a:t>
            </a:r>
            <a:r>
              <a:rPr lang="ru-RU" sz="1600" i="1" u="sng" dirty="0" smtClean="0"/>
              <a:t> у </a:t>
            </a:r>
            <a:r>
              <a:rPr lang="ru-RU" sz="1600" i="1" u="sng" dirty="0" err="1" smtClean="0"/>
              <a:t>дітей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дошкільного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віку</a:t>
            </a:r>
            <a:r>
              <a:rPr lang="ru-RU" sz="1600" i="1" u="sng" dirty="0" smtClean="0"/>
              <a:t>.</a:t>
            </a:r>
            <a:endParaRPr lang="ru-RU" sz="1600" dirty="0" smtClean="0"/>
          </a:p>
          <a:p>
            <a:r>
              <a:rPr lang="ru-RU" sz="1600" i="1" u="sng" dirty="0" smtClean="0"/>
              <a:t>2. </a:t>
            </a:r>
            <a:r>
              <a:rPr lang="ru-RU" sz="1600" i="1" u="sng" dirty="0" err="1" smtClean="0"/>
              <a:t>Вивчення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дітьми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об'єктів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живої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і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неживої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природи</a:t>
            </a:r>
            <a:r>
              <a:rPr lang="ru-RU" sz="1600" i="1" u="sng" dirty="0" smtClean="0"/>
              <a:t> у </a:t>
            </a:r>
            <a:r>
              <a:rPr lang="ru-RU" sz="1600" i="1" u="sng" dirty="0" err="1" smtClean="0"/>
              <a:t>взаємозв'язку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з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середовищем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проживання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і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формування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у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дітей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усвідомлено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правильної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взаємодії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з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оточуючим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їх</a:t>
            </a:r>
            <a:r>
              <a:rPr lang="ru-RU" sz="1600" i="1" u="sng" dirty="0" smtClean="0"/>
              <a:t> великим </a:t>
            </a:r>
            <a:r>
              <a:rPr lang="ru-RU" sz="1600" i="1" u="sng" dirty="0" err="1" smtClean="0"/>
              <a:t>світом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природи</a:t>
            </a:r>
            <a:r>
              <a:rPr lang="ru-RU" sz="1600" i="1" u="sng" dirty="0" smtClean="0"/>
              <a:t>.</a:t>
            </a:r>
            <a:endParaRPr lang="ru-RU" sz="1600" dirty="0" smtClean="0"/>
          </a:p>
          <a:p>
            <a:r>
              <a:rPr lang="ru-RU" sz="1600" i="1" u="sng" dirty="0" smtClean="0"/>
              <a:t>3. </a:t>
            </a:r>
            <a:r>
              <a:rPr lang="ru-RU" sz="1600" i="1" u="sng" dirty="0" err="1" smtClean="0"/>
              <a:t>Поповнення</a:t>
            </a:r>
            <a:r>
              <a:rPr lang="ru-RU" sz="1600" i="1" u="sng" dirty="0" smtClean="0"/>
              <a:t> та </a:t>
            </a:r>
            <a:r>
              <a:rPr lang="ru-RU" sz="1600" i="1" u="sng" dirty="0" err="1" smtClean="0"/>
              <a:t>збагачення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знань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дітей</a:t>
            </a:r>
            <a:r>
              <a:rPr lang="ru-RU" sz="1600" i="1" u="sng" dirty="0" smtClean="0"/>
              <a:t> за </a:t>
            </a:r>
            <a:r>
              <a:rPr lang="ru-RU" sz="1600" i="1" u="sng" dirty="0" err="1" smtClean="0"/>
              <a:t>лексичним</a:t>
            </a:r>
            <a:r>
              <a:rPr lang="ru-RU" sz="1600" i="1" u="sng" dirty="0" smtClean="0"/>
              <a:t> темами: «</a:t>
            </a:r>
            <a:r>
              <a:rPr lang="ru-RU" sz="1600" i="1" u="sng" dirty="0" err="1" smtClean="0"/>
              <a:t>Осінь</a:t>
            </a:r>
            <a:r>
              <a:rPr lang="ru-RU" sz="1600" i="1" u="sng" dirty="0" smtClean="0"/>
              <a:t>»,</a:t>
            </a:r>
            <a:r>
              <a:rPr lang="uk-UA" sz="1600" i="1" u="sng" dirty="0" smtClean="0"/>
              <a:t> « Осінні місяці»,</a:t>
            </a:r>
            <a:r>
              <a:rPr lang="ru-RU" sz="1600" i="1" u="sng" dirty="0" smtClean="0"/>
              <a:t> «</a:t>
            </a:r>
            <a:r>
              <a:rPr lang="ru-RU" sz="1600" i="1" u="sng" dirty="0" err="1" smtClean="0"/>
              <a:t>Овочі</a:t>
            </a:r>
            <a:r>
              <a:rPr lang="ru-RU" sz="1600" i="1" u="sng" dirty="0" smtClean="0"/>
              <a:t>», «</a:t>
            </a:r>
            <a:r>
              <a:rPr lang="ru-RU" sz="1600" i="1" u="sng" dirty="0" err="1" smtClean="0"/>
              <a:t>Фрукти</a:t>
            </a:r>
            <a:r>
              <a:rPr lang="ru-RU" sz="1600" i="1" u="sng" dirty="0" smtClean="0"/>
              <a:t>»</a:t>
            </a:r>
            <a:r>
              <a:rPr lang="uk-UA" sz="1600" i="1" u="sng" dirty="0" smtClean="0"/>
              <a:t>, «Одяг», «Птахи», «Квіти»</a:t>
            </a:r>
            <a:r>
              <a:rPr lang="ru-RU" sz="1600" i="1" u="sng" dirty="0" smtClean="0"/>
              <a:t>.</a:t>
            </a:r>
            <a:endParaRPr lang="ru-RU" sz="1600" dirty="0" smtClean="0"/>
          </a:p>
          <a:p>
            <a:r>
              <a:rPr lang="uk-UA" sz="1600" i="1" u="sng" dirty="0" smtClean="0"/>
              <a:t>4.Виготовлення </a:t>
            </a:r>
            <a:r>
              <a:rPr lang="uk-UA" sz="1600" i="1" u="sng" dirty="0" err="1" smtClean="0"/>
              <a:t>лепбуку</a:t>
            </a:r>
            <a:endParaRPr lang="ru-RU" sz="1600" dirty="0" smtClean="0"/>
          </a:p>
          <a:p>
            <a:r>
              <a:rPr lang="ru-RU" sz="1600" i="1" u="sng" dirty="0" smtClean="0"/>
              <a:t>Основа для </a:t>
            </a:r>
            <a:r>
              <a:rPr lang="ru-RU" sz="1600" i="1" u="sng" dirty="0" err="1" smtClean="0"/>
              <a:t>лепбука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тематична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для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наповнення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власним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матеріалом</a:t>
            </a:r>
            <a:r>
              <a:rPr lang="ru-RU" sz="1600" i="1" u="sng" dirty="0" smtClean="0"/>
              <a:t>! </a:t>
            </a:r>
            <a:r>
              <a:rPr lang="ru-RU" sz="1600" i="1" u="sng" dirty="0" err="1" smtClean="0"/>
              <a:t>Яскрава</a:t>
            </a:r>
            <a:r>
              <a:rPr lang="ru-RU" sz="1600" i="1" u="sng" dirty="0" smtClean="0"/>
              <a:t> книжечка для </a:t>
            </a:r>
            <a:r>
              <a:rPr lang="ru-RU" sz="1600" i="1" u="sng" dirty="0" err="1" smtClean="0"/>
              <a:t>розкладанки</a:t>
            </a:r>
            <a:r>
              <a:rPr lang="ru-RU" sz="1600" i="1" u="sng" dirty="0" smtClean="0"/>
              <a:t> та </a:t>
            </a:r>
            <a:r>
              <a:rPr lang="ru-RU" sz="1600" i="1" u="sng" dirty="0" err="1" smtClean="0"/>
              <a:t>кишені</a:t>
            </a:r>
            <a:r>
              <a:rPr lang="ru-RU" sz="1600" i="1" u="sng" dirty="0" smtClean="0"/>
              <a:t> у </a:t>
            </a:r>
            <a:r>
              <a:rPr lang="ru-RU" sz="1600" i="1" u="sng" dirty="0" err="1" smtClean="0"/>
              <a:t>високій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якості</a:t>
            </a:r>
            <a:r>
              <a:rPr lang="ru-RU" sz="1600" i="1" u="sng" dirty="0" smtClean="0"/>
              <a:t>, </a:t>
            </a:r>
            <a:r>
              <a:rPr lang="ru-RU" sz="1600" i="1" u="sng" dirty="0" err="1" smtClean="0"/>
              <a:t>що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дозволяє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друкувати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кожен</a:t>
            </a:r>
            <a:r>
              <a:rPr lang="ru-RU" sz="1600" i="1" u="sng" dirty="0" smtClean="0"/>
              <a:t> </a:t>
            </a:r>
            <a:r>
              <a:rPr lang="ru-RU" sz="1600" i="1" u="sng" dirty="0" err="1" smtClean="0"/>
              <a:t>окремий</a:t>
            </a:r>
            <a:r>
              <a:rPr lang="ru-RU" sz="1600" i="1" u="sng" dirty="0" smtClean="0"/>
              <a:t> ..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s://photos.fife.usercontent.google.com/pw/AP1GczMCimG9f4I4b_2WguilIxLGJGyUauQfcxpKS6TiseQNaQjfl1WHZlRS=w848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357694"/>
            <a:ext cx="2562215" cy="192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600454" cy="360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66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3" name="AutoShape 9" descr="https://photos.fife.usercontent.google.com/pw/AP1GczO8ERnRO5mhJa_cO4KkXAowRbIMUMQ3HvFy6z-LgUYVPTNjxgDKe8pl=w477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643314"/>
            <a:ext cx="3124907" cy="2433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1857388" cy="182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77072"/>
            <a:ext cx="3161524" cy="251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88640"/>
            <a:ext cx="3437141" cy="23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924944"/>
            <a:ext cx="2824154" cy="211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 l="35849" t="3957"/>
          <a:stretch>
            <a:fillRect/>
          </a:stretch>
        </p:blipFill>
        <p:spPr bwMode="auto">
          <a:xfrm>
            <a:off x="6286512" y="446008"/>
            <a:ext cx="2389944" cy="26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797152"/>
            <a:ext cx="2357454" cy="176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4" name="AutoShape 8" descr="https://photos.fife.usercontent.google.com/pw/AP1GczO_eDuxtTVooaBrWFIFSDAASO8BPPcEBWlZTL3Vf2kqIJvz-mWH3t6V=w397-h529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4402" t="2777" r="4402"/>
          <a:stretch>
            <a:fillRect/>
          </a:stretch>
        </p:blipFill>
        <p:spPr bwMode="auto">
          <a:xfrm>
            <a:off x="285720" y="357166"/>
            <a:ext cx="2032606" cy="288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28604"/>
            <a:ext cx="2057398" cy="274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786190"/>
            <a:ext cx="2128835" cy="283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4500595" cy="281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28604"/>
            <a:ext cx="3143272" cy="3086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hotos.fife.usercontent.google.com/pw/AP1GczPIO-PHyCh5I38frqOP77pGC40vZhGkwv4WFJsrWFPs8X-ixITTcZUQ=w1159-h384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7356" y="274638"/>
            <a:ext cx="5786478" cy="51115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Участь батьків у </a:t>
            </a:r>
            <a:r>
              <a:rPr lang="uk-UA" dirty="0" err="1" smtClean="0"/>
              <a:t>проєкті</a:t>
            </a:r>
            <a:endParaRPr lang="ru-RU" dirty="0"/>
          </a:p>
        </p:txBody>
      </p:sp>
      <p:sp>
        <p:nvSpPr>
          <p:cNvPr id="1029" name="AutoShape 5" descr="https://photos.fife.usercontent.google.com/pw/AP1GczNnuLp2HAfhRccPjrX4tzR3u7yqRxA5_BJWpSG45VBUnJI9sYz4HWfo=w636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photos.fife.usercontent.google.com/pw/AP1GczOuhpTKD8vDT99nSEzX1FjvfLWEZl7jmzmZTa_T90LJvnmJH0dhEMip=w636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https://photos.fife.usercontent.google.com/pw/AP1GczOyt5DPj-_tBLV_dJuDDgL-N4Yh1d5BSYxXkzY1CppM_7nqmSaT8nIJ=w848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photos.fife.usercontent.google.com/pw/AP1GczOyt5DPj-_tBLV_dJuDDgL-N4Yh1d5BSYxXkzY1CppM_7nqmSaT8nIJ=w848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s://photos.fife.usercontent.google.com/pw/AP1GczNTCcX28ZwlOG4KaCdbEh5xq-2FrVqNC3WvTsksS_kQB0DGJ4V1vA4i=w636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https://photos.fife.usercontent.google.com/pw/AP1GczNG6V05pMWE5qK84QQo7K8ukaSxW3hYTBvfVnqChMnAzcy-0C_9uzvc=w342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571768" cy="2395542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857232"/>
            <a:ext cx="2500330" cy="2681284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928670"/>
            <a:ext cx="2428892" cy="2581278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3786190"/>
            <a:ext cx="2786082" cy="2476502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786190"/>
            <a:ext cx="3000396" cy="2595564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714752"/>
            <a:ext cx="2428878" cy="2786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357850" cy="6000792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85992"/>
            <a:ext cx="3167068" cy="40243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86512" y="785794"/>
            <a:ext cx="21431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Гостинці для дітей від Осені та батьків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hotos.fife.usercontent.google.com/pw/AP1GczMywgqBvzb5FEwMCVokI3Pc6ZwDjHJInV8Vy4Qkl2Fw13v6RC1GLL3B=w282-h283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Заключний етап </a:t>
            </a:r>
            <a:r>
              <a:rPr lang="uk-UA" dirty="0" err="1" smtClean="0"/>
              <a:t>проєкту</a:t>
            </a:r>
            <a:r>
              <a:rPr lang="uk-UA" dirty="0" smtClean="0"/>
              <a:t> :Свято Осені</a:t>
            </a:r>
            <a:endParaRPr lang="ru-RU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85860"/>
            <a:ext cx="3867141" cy="203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71876"/>
            <a:ext cx="3143272" cy="304800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00438"/>
            <a:ext cx="2890842" cy="3176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1" y="4500570"/>
            <a:ext cx="2452705" cy="18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29132"/>
            <a:ext cx="2714676" cy="203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8" name="AutoShape 6" descr="https://photos.fife.usercontent.google.com/pw/AP1GczMVc7oMYXcEz3tOmZMe_g2E_HTb--8Dnu6HF9sszaGeGCjOFw5NHfHv=w848-h636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52736"/>
            <a:ext cx="3929090" cy="323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08720"/>
            <a:ext cx="4029082" cy="34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500570"/>
            <a:ext cx="2538402" cy="190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ВИГОТОВЛЕННЯ ЛЕПБУКУ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i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Завдання</a:t>
            </a:r>
            <a:r>
              <a:rPr lang="ru-RU" i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проєкту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928670"/>
            <a:ext cx="9001156" cy="5197493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Сприяти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накопиченню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конкретних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уявлень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сезонні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зміни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пізнавальну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активність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вести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спостереження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об'єктами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живої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неживої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Показати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експериментування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дослідження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об'єктів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робити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висновки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встановлюючи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причинно-наслідкові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зв'язки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між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об'єктами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діалогічну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форму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мовлення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залучати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розмову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під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час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розглядання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картин;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вести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діалог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педагогом: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слухати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розуміти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поставлене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питання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зрозуміло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нього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Створювати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умови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для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розвитку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мовної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компетенції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використання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художнього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слова;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формування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запитань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lang="ru-RU" sz="1600" i="1" u="sng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1600" i="1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прагнення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імпровізувати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нескладні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сюжети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пісень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закріплювати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навички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організованої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поведінки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дитячому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садку;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доброзичливе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ставлення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один до одного.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читати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напам'ять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невеликі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вірші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драматизувати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невеликі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уривки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передавати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малюнку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красу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навколишньої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звертати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увагу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підбір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кольору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відповідного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зображуваного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предмета;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ритмічно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наносити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плями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мазки;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естетичне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сприйняття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9.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навички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художнього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виконання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різних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образів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співі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емоційну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чуйність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твір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10.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Виховувати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любов</a:t>
            </a:r>
            <a:r>
              <a:rPr lang="ru-RU" sz="1600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lang="ru-RU" sz="16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</a:t>
            </a:r>
            <a:r>
              <a:rPr lang="ru-RU" sz="1400" i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ироди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u="sng" dirty="0" err="1" smtClean="0">
                <a:solidFill>
                  <a:srgbClr val="FF0000"/>
                </a:solidFill>
              </a:rPr>
              <a:t>Очікуваний</a:t>
            </a:r>
            <a:r>
              <a:rPr lang="ru-RU" i="1" u="sng" dirty="0" smtClean="0">
                <a:solidFill>
                  <a:srgbClr val="FF0000"/>
                </a:solidFill>
              </a:rPr>
              <a:t> результат: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i="1" u="sng" dirty="0" err="1" smtClean="0"/>
              <a:t>Розширяться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знання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дітей</a:t>
            </a:r>
            <a:r>
              <a:rPr lang="ru-RU" i="1" u="sng" dirty="0" smtClean="0"/>
              <a:t> про </a:t>
            </a:r>
            <a:r>
              <a:rPr lang="ru-RU" i="1" u="sng" dirty="0" err="1" smtClean="0"/>
              <a:t>осінь</a:t>
            </a:r>
            <a:r>
              <a:rPr lang="ru-RU" i="1" u="sng" dirty="0" smtClean="0"/>
              <a:t>, </a:t>
            </a:r>
            <a:r>
              <a:rPr lang="ru-RU" i="1" u="sng" dirty="0" err="1" smtClean="0"/>
              <a:t>її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ознаки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і</a:t>
            </a:r>
            <a:r>
              <a:rPr lang="ru-RU" i="1" u="sng" dirty="0" smtClean="0"/>
              <a:t> дари.</a:t>
            </a:r>
            <a:endParaRPr lang="ru-RU" dirty="0" smtClean="0"/>
          </a:p>
          <a:p>
            <a:pPr lvl="0"/>
            <a:r>
              <a:rPr lang="ru-RU" i="1" u="sng" dirty="0" err="1" smtClean="0"/>
              <a:t>Поповниться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словниковий</a:t>
            </a:r>
            <a:r>
              <a:rPr lang="ru-RU" i="1" u="sng" dirty="0" smtClean="0"/>
              <a:t> запас.</a:t>
            </a:r>
            <a:r>
              <a:rPr lang="uk-UA" i="1" u="sng" dirty="0" smtClean="0"/>
              <a:t>(загадки ,вірші, мнемо таблиці, </a:t>
            </a:r>
            <a:r>
              <a:rPr lang="uk-UA" i="1" u="sng" dirty="0" err="1" smtClean="0"/>
              <a:t>корегуючі</a:t>
            </a:r>
            <a:r>
              <a:rPr lang="uk-UA" i="1" u="sng" dirty="0" smtClean="0"/>
              <a:t> таблиці,пальчикові ігри, дидактичні ігри, прислів’я, приказки)</a:t>
            </a:r>
            <a:endParaRPr lang="ru-RU" dirty="0" smtClean="0"/>
          </a:p>
          <a:p>
            <a:pPr lvl="0"/>
            <a:r>
              <a:rPr lang="ru-RU" i="1" u="sng" dirty="0" err="1" smtClean="0"/>
              <a:t>Сформується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активність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зацікавленість</a:t>
            </a:r>
            <a:r>
              <a:rPr lang="ru-RU" i="1" u="sng" dirty="0" smtClean="0"/>
              <a:t> в </a:t>
            </a:r>
            <a:r>
              <a:rPr lang="ru-RU" i="1" u="sng" dirty="0" err="1" smtClean="0"/>
              <a:t>освітньому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процесі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дітей</a:t>
            </a:r>
            <a:r>
              <a:rPr lang="ru-RU" i="1" u="sng" dirty="0" smtClean="0"/>
              <a:t> у </a:t>
            </a:r>
            <a:r>
              <a:rPr lang="ru-RU" i="1" u="sng" dirty="0" err="1" smtClean="0"/>
              <a:t>батьків</a:t>
            </a:r>
            <a:r>
              <a:rPr lang="ru-RU" i="1" u="sng" dirty="0" smtClean="0"/>
              <a:t>.</a:t>
            </a:r>
            <a:endParaRPr lang="ru-RU" dirty="0" smtClean="0"/>
          </a:p>
          <a:p>
            <a:r>
              <a:rPr lang="ru-RU" i="1" u="sng" dirty="0" err="1" smtClean="0"/>
              <a:t>Підвищиться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пізнавальна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творча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активність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дітей</a:t>
            </a:r>
            <a:r>
              <a:rPr lang="ru-RU" i="1" u="sng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 </a:t>
            </a:r>
            <a:endParaRPr lang="ru-RU" dirty="0" smtClean="0"/>
          </a:p>
          <a:p>
            <a:r>
              <a:rPr lang="ru-RU" i="1" u="sng" dirty="0" err="1" smtClean="0"/>
              <a:t>Діти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зможуть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встановлювати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причинно-наслідкові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зв'язки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між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погодними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змінами</a:t>
            </a:r>
            <a:r>
              <a:rPr lang="ru-RU" i="1" u="sng" dirty="0" smtClean="0"/>
              <a:t> в </a:t>
            </a:r>
            <a:r>
              <a:rPr lang="ru-RU" i="1" u="sng" dirty="0" err="1" smtClean="0"/>
              <a:t>природі</a:t>
            </a:r>
            <a:r>
              <a:rPr lang="ru-RU" i="1" u="sng" dirty="0" smtClean="0"/>
              <a:t>, вести </a:t>
            </a:r>
            <a:r>
              <a:rPr lang="ru-RU" i="1" u="sng" dirty="0" err="1" smtClean="0"/>
              <a:t>спостереження</a:t>
            </a:r>
            <a:r>
              <a:rPr lang="ru-RU" i="1" u="sng" dirty="0" smtClean="0"/>
              <a:t> за </a:t>
            </a:r>
            <a:r>
              <a:rPr lang="ru-RU" i="1" u="sng" dirty="0" err="1" smtClean="0"/>
              <a:t>об'єктами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природи</a:t>
            </a:r>
            <a:r>
              <a:rPr lang="ru-RU" i="1" u="sng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u="sng" dirty="0" err="1" smtClean="0">
                <a:solidFill>
                  <a:srgbClr val="FF0000"/>
                </a:solidFill>
              </a:rPr>
              <a:t>Етапи</a:t>
            </a:r>
            <a:r>
              <a:rPr lang="ru-RU" i="1" u="sng" dirty="0" smtClean="0">
                <a:solidFill>
                  <a:srgbClr val="FF0000"/>
                </a:solidFill>
              </a:rPr>
              <a:t> </a:t>
            </a:r>
            <a:r>
              <a:rPr lang="ru-RU" i="1" u="sng" dirty="0" err="1" smtClean="0">
                <a:solidFill>
                  <a:srgbClr val="FF0000"/>
                </a:solidFill>
              </a:rPr>
              <a:t>реалізації</a:t>
            </a:r>
            <a:r>
              <a:rPr lang="ru-RU" i="1" u="sng" dirty="0" smtClean="0">
                <a:solidFill>
                  <a:srgbClr val="FF0000"/>
                </a:solidFill>
              </a:rPr>
              <a:t> проекту: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142985"/>
            <a:ext cx="4040188" cy="642942"/>
          </a:xfrm>
        </p:spPr>
        <p:txBody>
          <a:bodyPr/>
          <a:lstStyle/>
          <a:p>
            <a:r>
              <a:rPr lang="ru-RU" i="1" u="sng" dirty="0" err="1" smtClean="0">
                <a:solidFill>
                  <a:srgbClr val="FF0000"/>
                </a:solidFill>
              </a:rPr>
              <a:t>Організаційний</a:t>
            </a:r>
            <a:r>
              <a:rPr lang="ru-RU" i="1" u="sng" dirty="0" smtClean="0">
                <a:solidFill>
                  <a:srgbClr val="FF0000"/>
                </a:solidFill>
              </a:rPr>
              <a:t>.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1571612"/>
            <a:ext cx="4040188" cy="4554551"/>
          </a:xfrm>
        </p:spPr>
        <p:txBody>
          <a:bodyPr>
            <a:normAutofit lnSpcReduction="10000"/>
          </a:bodyPr>
          <a:lstStyle/>
          <a:p>
            <a:pPr lvl="0"/>
            <a:r>
              <a:rPr lang="ru-RU" i="1" u="sng" dirty="0" err="1" smtClean="0"/>
              <a:t>Підбір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методичної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літератури</a:t>
            </a:r>
            <a:r>
              <a:rPr lang="ru-RU" i="1" u="sng" dirty="0" smtClean="0"/>
              <a:t>, </a:t>
            </a:r>
            <a:r>
              <a:rPr lang="ru-RU" i="1" u="sng" dirty="0" err="1" smtClean="0"/>
              <a:t>ілюстраційного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матеріалу</a:t>
            </a:r>
            <a:r>
              <a:rPr lang="ru-RU" i="1" u="sng" dirty="0" smtClean="0"/>
              <a:t>.</a:t>
            </a:r>
            <a:endParaRPr lang="ru-RU" dirty="0" smtClean="0"/>
          </a:p>
          <a:p>
            <a:pPr lvl="0"/>
            <a:r>
              <a:rPr lang="ru-RU" i="1" u="sng" dirty="0" err="1" smtClean="0"/>
              <a:t>Підбір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матеріалів</a:t>
            </a:r>
            <a:r>
              <a:rPr lang="ru-RU" i="1" u="sng" dirty="0" smtClean="0"/>
              <a:t>, </a:t>
            </a:r>
            <a:r>
              <a:rPr lang="ru-RU" i="1" u="sng" dirty="0" err="1" smtClean="0"/>
              <a:t>атрибутів</a:t>
            </a:r>
            <a:r>
              <a:rPr lang="ru-RU" i="1" u="sng" dirty="0" smtClean="0"/>
              <a:t>.</a:t>
            </a:r>
            <a:endParaRPr lang="ru-RU" dirty="0" smtClean="0"/>
          </a:p>
          <a:p>
            <a:pPr lvl="0"/>
            <a:r>
              <a:rPr lang="ru-RU" i="1" u="sng" dirty="0" err="1" smtClean="0"/>
              <a:t>Підібрати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матеріали</a:t>
            </a:r>
            <a:r>
              <a:rPr lang="ru-RU" i="1" u="sng" dirty="0" smtClean="0"/>
              <a:t> для </a:t>
            </a:r>
            <a:r>
              <a:rPr lang="ru-RU" i="1" u="sng" dirty="0" err="1" smtClean="0"/>
              <a:t>продуктивної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образотворчої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діяльності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дітей</a:t>
            </a:r>
            <a:r>
              <a:rPr lang="ru-RU" i="1" u="sng" dirty="0" smtClean="0"/>
              <a:t>.</a:t>
            </a:r>
            <a:endParaRPr lang="ru-RU" dirty="0" smtClean="0"/>
          </a:p>
          <a:p>
            <a:pPr lvl="0"/>
            <a:r>
              <a:rPr lang="ru-RU" i="1" u="sng" dirty="0" err="1" smtClean="0"/>
              <a:t>Скласти</a:t>
            </a:r>
            <a:r>
              <a:rPr lang="ru-RU" i="1" u="sng" dirty="0" smtClean="0"/>
              <a:t> план </a:t>
            </a:r>
            <a:r>
              <a:rPr lang="ru-RU" i="1" u="sng" dirty="0" err="1" smtClean="0"/>
              <a:t>заходів</a:t>
            </a:r>
            <a:r>
              <a:rPr lang="ru-RU" i="1" u="sng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571504"/>
          </a:xfrm>
        </p:spPr>
        <p:txBody>
          <a:bodyPr/>
          <a:lstStyle/>
          <a:p>
            <a:pPr lvl="0"/>
            <a:r>
              <a:rPr lang="ru-RU" i="1" u="sng" dirty="0" err="1" smtClean="0">
                <a:solidFill>
                  <a:srgbClr val="FF0000"/>
                </a:solidFill>
              </a:rPr>
              <a:t>Практичний</a:t>
            </a:r>
            <a:r>
              <a:rPr lang="ru-RU" i="1" u="sng" dirty="0" smtClean="0">
                <a:solidFill>
                  <a:srgbClr val="FF0000"/>
                </a:solidFill>
              </a:rPr>
              <a:t>.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4554551"/>
          </a:xfrm>
        </p:spPr>
        <p:txBody>
          <a:bodyPr>
            <a:normAutofit fontScale="92500" lnSpcReduction="20000"/>
          </a:bodyPr>
          <a:lstStyle/>
          <a:p>
            <a:r>
              <a:rPr lang="uk-UA" i="1" u="sng" dirty="0" smtClean="0"/>
              <a:t>Заняття, спостереження, індивідуальна робота, досліди, ігри різного характеру, </a:t>
            </a:r>
            <a:r>
              <a:rPr lang="uk-UA" i="1" u="sng" dirty="0" err="1" smtClean="0"/>
              <a:t>схд</a:t>
            </a:r>
            <a:r>
              <a:rPr lang="uk-UA" i="1" u="sng" dirty="0" smtClean="0"/>
              <a:t>…</a:t>
            </a:r>
            <a:endParaRPr lang="ru-RU" dirty="0" smtClean="0"/>
          </a:p>
          <a:p>
            <a:pPr lvl="0"/>
            <a:r>
              <a:rPr lang="ru-RU" i="1" u="sng" dirty="0" err="1" smtClean="0"/>
              <a:t>Організація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міні-виставки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продуктивної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діяльності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дітей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батьків</a:t>
            </a:r>
            <a:r>
              <a:rPr lang="ru-RU" i="1" u="sng" dirty="0" smtClean="0"/>
              <a:t>;</a:t>
            </a:r>
            <a:endParaRPr lang="ru-RU" dirty="0" smtClean="0"/>
          </a:p>
          <a:p>
            <a:pPr lvl="0"/>
            <a:r>
              <a:rPr lang="ru-RU" i="1" u="sng" dirty="0" err="1" smtClean="0"/>
              <a:t>збирання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плодів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</a:t>
            </a:r>
            <a:r>
              <a:rPr lang="ru-RU" i="1" u="sng" dirty="0" smtClean="0"/>
              <a:t> дерев (</a:t>
            </a:r>
            <a:r>
              <a:rPr lang="ru-RU" i="1" u="sng" dirty="0" err="1" smtClean="0"/>
              <a:t>каштанів</a:t>
            </a:r>
            <a:r>
              <a:rPr lang="ru-RU" i="1" u="sng" dirty="0" smtClean="0"/>
              <a:t>,  </a:t>
            </a:r>
            <a:r>
              <a:rPr lang="ru-RU" i="1" u="sng" dirty="0" err="1" smtClean="0"/>
              <a:t>жолудів</a:t>
            </a:r>
            <a:r>
              <a:rPr lang="ru-RU" i="1" u="sng" dirty="0" smtClean="0"/>
              <a:t>);</a:t>
            </a:r>
            <a:endParaRPr lang="ru-RU" dirty="0" smtClean="0"/>
          </a:p>
          <a:p>
            <a:pPr lvl="0"/>
            <a:r>
              <a:rPr lang="ru-RU" i="1" u="sng" dirty="0" err="1" smtClean="0"/>
              <a:t>проведення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гри-заняття</a:t>
            </a:r>
            <a:r>
              <a:rPr lang="ru-RU" i="1" u="sng" dirty="0" smtClean="0"/>
              <a:t>  «Золота </a:t>
            </a:r>
            <a:r>
              <a:rPr lang="ru-RU" i="1" u="sng" dirty="0" err="1" smtClean="0"/>
              <a:t>осінь</a:t>
            </a:r>
            <a:r>
              <a:rPr lang="ru-RU" i="1" u="sng" dirty="0" smtClean="0"/>
              <a:t>»;</a:t>
            </a:r>
            <a:endParaRPr lang="ru-RU" dirty="0" smtClean="0"/>
          </a:p>
          <a:p>
            <a:pPr lvl="0"/>
            <a:r>
              <a:rPr lang="ru-RU" i="1" u="sng" dirty="0" err="1" smtClean="0"/>
              <a:t>систематизація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зібраного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матеріалу</a:t>
            </a:r>
            <a:r>
              <a:rPr lang="ru-RU" i="1" u="sng" dirty="0" smtClean="0"/>
              <a:t>  на  тему  «</a:t>
            </a:r>
            <a:r>
              <a:rPr lang="ru-RU" i="1" u="sng" dirty="0" err="1" smtClean="0"/>
              <a:t>Осінь</a:t>
            </a:r>
            <a:r>
              <a:rPr lang="ru-RU" i="1" u="sng" dirty="0" smtClean="0"/>
              <a:t> в </a:t>
            </a:r>
            <a:r>
              <a:rPr lang="ru-RU" i="1" u="sng" dirty="0" err="1" smtClean="0"/>
              <a:t>гості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завітала</a:t>
            </a:r>
            <a:r>
              <a:rPr lang="ru-RU" i="1" u="sng" dirty="0" smtClean="0"/>
              <a:t>».</a:t>
            </a:r>
            <a:endParaRPr lang="ru-RU" dirty="0" smtClean="0"/>
          </a:p>
          <a:p>
            <a:r>
              <a:rPr lang="uk-UA" i="1" u="sng" dirty="0" err="1" smtClean="0"/>
              <a:t>Лепбук</a:t>
            </a:r>
            <a:r>
              <a:rPr lang="uk-UA" i="1" u="sng" dirty="0" smtClean="0"/>
              <a:t> , презентація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u="sng" dirty="0" smtClean="0">
                <a:solidFill>
                  <a:srgbClr val="FF0000"/>
                </a:solidFill>
              </a:rPr>
              <a:t>Заключний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786182" y="1000108"/>
            <a:ext cx="4900618" cy="512605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i="1" u="sng" dirty="0" smtClean="0">
                <a:solidFill>
                  <a:srgbClr val="FF0000"/>
                </a:solidFill>
              </a:rPr>
              <a:t>    </a:t>
            </a:r>
            <a:r>
              <a:rPr lang="ru-RU" sz="3800" i="1" u="sng" dirty="0" smtClean="0">
                <a:solidFill>
                  <a:srgbClr val="FF0000"/>
                </a:solidFill>
              </a:rPr>
              <a:t>Робота </a:t>
            </a:r>
            <a:r>
              <a:rPr lang="ru-RU" sz="3800" i="1" u="sng" dirty="0" err="1" smtClean="0">
                <a:solidFill>
                  <a:srgbClr val="FF0000"/>
                </a:solidFill>
              </a:rPr>
              <a:t>з</a:t>
            </a:r>
            <a:r>
              <a:rPr lang="ru-RU" sz="3800" i="1" u="sng" dirty="0" smtClean="0">
                <a:solidFill>
                  <a:srgbClr val="FF0000"/>
                </a:solidFill>
              </a:rPr>
              <a:t> батьками </a:t>
            </a:r>
            <a:endParaRPr lang="ru-RU" sz="3800" dirty="0" smtClean="0">
              <a:solidFill>
                <a:srgbClr val="FF0000"/>
              </a:solidFill>
            </a:endParaRPr>
          </a:p>
          <a:p>
            <a:pPr lvl="0"/>
            <a:r>
              <a:rPr lang="ru-RU" i="1" u="sng" dirty="0" err="1" smtClean="0"/>
              <a:t>Творчим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підсумком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цього</a:t>
            </a:r>
            <a:r>
              <a:rPr lang="ru-RU" i="1" u="sng" dirty="0" smtClean="0"/>
              <a:t> проекту </a:t>
            </a:r>
            <a:r>
              <a:rPr lang="ru-RU" i="1" u="sng" dirty="0" err="1" smtClean="0"/>
              <a:t>є</a:t>
            </a:r>
            <a:r>
              <a:rPr lang="ru-RU" i="1" u="sng" dirty="0" smtClean="0"/>
              <a:t> </a:t>
            </a:r>
            <a:r>
              <a:rPr lang="uk-UA" i="1" u="sng" dirty="0" smtClean="0"/>
              <a:t>: виготовлення </a:t>
            </a:r>
            <a:r>
              <a:rPr lang="uk-UA" i="1" u="sng" dirty="0" err="1" smtClean="0"/>
              <a:t>лепбуку</a:t>
            </a:r>
            <a:endParaRPr lang="ru-RU" dirty="0" smtClean="0"/>
          </a:p>
          <a:p>
            <a:pPr lvl="0"/>
            <a:r>
              <a:rPr lang="uk-UA" i="1" u="sng" dirty="0" smtClean="0"/>
              <a:t>На вихідних зробити зі своєю дитиною фото «Салют із листя» або «Осінній пейзаж очима дитини». </a:t>
            </a:r>
            <a:r>
              <a:rPr lang="ru-RU" i="1" u="sng" dirty="0" err="1" smtClean="0"/>
              <a:t>Зроблене</a:t>
            </a:r>
            <a:r>
              <a:rPr lang="ru-RU" i="1" u="sng" dirty="0" smtClean="0"/>
              <a:t> фото принести до </a:t>
            </a:r>
            <a:r>
              <a:rPr lang="ru-RU" i="1" u="sng" dirty="0" err="1" smtClean="0"/>
              <a:t>садочка</a:t>
            </a:r>
            <a:r>
              <a:rPr lang="ru-RU" i="1" u="sng" dirty="0" smtClean="0"/>
              <a:t>.</a:t>
            </a:r>
            <a:endParaRPr lang="ru-RU" dirty="0" smtClean="0"/>
          </a:p>
          <a:p>
            <a:pPr lvl="0"/>
            <a:r>
              <a:rPr lang="ru-RU" i="1" u="sng" dirty="0" smtClean="0"/>
              <a:t>Фото </a:t>
            </a:r>
            <a:r>
              <a:rPr lang="ru-RU" i="1" u="sng" dirty="0" err="1" smtClean="0"/>
              <a:t>виставка</a:t>
            </a:r>
            <a:r>
              <a:rPr lang="ru-RU" i="1" u="sng" dirty="0" smtClean="0"/>
              <a:t>;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uk-UA" sz="2800" i="1" u="sng" dirty="0" smtClean="0"/>
              <a:t/>
            </a:r>
            <a:br>
              <a:rPr lang="uk-UA" sz="2800" i="1" u="sng" dirty="0" smtClean="0"/>
            </a:br>
            <a:r>
              <a:rPr lang="uk-UA" sz="2800" i="1" u="sng" dirty="0" smtClean="0"/>
              <a:t>Підсумкова бесіда з дітьми про осінні явища, її дари, змінні природні явища. </a:t>
            </a:r>
            <a:r>
              <a:rPr lang="ru-RU" sz="2800" i="1" u="sng" dirty="0" err="1" smtClean="0"/>
              <a:t>Обговорення</a:t>
            </a:r>
            <a:r>
              <a:rPr lang="ru-RU" sz="2800" i="1" u="sng" dirty="0" smtClean="0"/>
              <a:t> </a:t>
            </a:r>
            <a:r>
              <a:rPr lang="ru-RU" sz="2800" i="1" u="sng" dirty="0" err="1" smtClean="0"/>
              <a:t>узагальнення</a:t>
            </a:r>
            <a:r>
              <a:rPr lang="ru-RU" sz="2800" i="1" u="sng" dirty="0" smtClean="0"/>
              <a:t> </a:t>
            </a:r>
            <a:r>
              <a:rPr lang="ru-RU" sz="2800" i="1" u="sng" dirty="0" err="1" smtClean="0"/>
              <a:t>постановлених</a:t>
            </a:r>
            <a:r>
              <a:rPr lang="ru-RU" sz="2800" i="1" u="sng" dirty="0" smtClean="0"/>
              <a:t> </a:t>
            </a:r>
            <a:r>
              <a:rPr lang="ru-RU" sz="2800" i="1" u="sng" dirty="0" err="1" smtClean="0"/>
              <a:t>цілей</a:t>
            </a:r>
            <a:r>
              <a:rPr lang="ru-RU" sz="2800" i="1" u="sng" dirty="0" smtClean="0"/>
              <a:t>.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КОНЦЕПТУАЛЬНА КАРТА ПРОЄКТУ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857232"/>
            <a:ext cx="205740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ОСІНЬ ЧАРІВНИЦЯ У НАШОМУ КРАЇ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764704"/>
            <a:ext cx="2448272" cy="1287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0000"/>
                </a:solidFill>
              </a:rPr>
              <a:t>СПОСТЕРЕЖЕННЯ</a:t>
            </a:r>
            <a:r>
              <a:rPr lang="uk-UA" sz="1600" dirty="0" smtClean="0">
                <a:solidFill>
                  <a:srgbClr val="FFFF00"/>
                </a:solidFill>
              </a:rPr>
              <a:t> ЗМІНИ В НАВКОЛИШНЬОМУ СЕРЕДОВИЩІ</a:t>
            </a:r>
            <a:endParaRPr lang="ru-RU" sz="1600" dirty="0">
              <a:solidFill>
                <a:srgbClr val="FFFF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7158" y="2357430"/>
            <a:ext cx="1428759" cy="928694"/>
            <a:chOff x="0" y="0"/>
            <a:chExt cx="1428759" cy="936627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1428759" cy="936627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>
                  <a:solidFill>
                    <a:srgbClr val="FFFF00"/>
                  </a:solidFill>
                </a:rPr>
                <a:t>ПОГОДА ТА ПРИРОДНІ ЯВИЩА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57158" y="3452016"/>
            <a:ext cx="1428759" cy="762802"/>
            <a:chOff x="0" y="27433"/>
            <a:chExt cx="1428759" cy="909194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170296"/>
              <a:ext cx="1428759" cy="76633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>
                  <a:solidFill>
                    <a:srgbClr val="FFFF00"/>
                  </a:solidFill>
                </a:rPr>
                <a:t>ОДЯГ ЛЮДЕЙ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57158" y="4429132"/>
            <a:ext cx="1544202" cy="1507335"/>
            <a:chOff x="-142876" y="-361271"/>
            <a:chExt cx="1544202" cy="127046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142876" y="-361271"/>
              <a:ext cx="1428759" cy="662331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>
                  <a:solidFill>
                    <a:srgbClr val="FFFF00"/>
                  </a:solidFill>
                </a:rPr>
                <a:t>КОЛЬОРИ ОСЕНІ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907703" y="1928802"/>
            <a:ext cx="2592289" cy="1428190"/>
            <a:chOff x="-40822" y="-180636"/>
            <a:chExt cx="1469581" cy="881761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-40822" y="-136963"/>
              <a:ext cx="1469581" cy="838088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>
                  <a:solidFill>
                    <a:srgbClr val="FFFF00"/>
                  </a:solidFill>
                </a:rPr>
                <a:t> </a:t>
              </a:r>
              <a:r>
                <a:rPr lang="uk-UA" sz="1600" dirty="0" smtClean="0">
                  <a:solidFill>
                    <a:srgbClr val="FF0000"/>
                  </a:solidFill>
                </a:rPr>
                <a:t>Художньо-мовленнєве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Читання віршів  Н.Замрія </a:t>
              </a:r>
              <a:r>
                <a:rPr lang="uk-UA" sz="1600" dirty="0" err="1" smtClean="0">
                  <a:solidFill>
                    <a:srgbClr val="FF0000"/>
                  </a:solidFill>
                </a:rPr>
                <a:t>“Чоклунка”</a:t>
              </a:r>
              <a:r>
                <a:rPr lang="uk-UA" sz="1600" dirty="0" smtClean="0">
                  <a:solidFill>
                    <a:srgbClr val="FF0000"/>
                  </a:solidFill>
                </a:rPr>
                <a:t>,  К.</a:t>
              </a:r>
              <a:r>
                <a:rPr lang="uk-UA" sz="1600" dirty="0" err="1" smtClean="0">
                  <a:solidFill>
                    <a:srgbClr val="FF0000"/>
                  </a:solidFill>
                </a:rPr>
                <a:t>Перелісна</a:t>
              </a:r>
              <a:r>
                <a:rPr lang="uk-UA" sz="1600" dirty="0" smtClean="0">
                  <a:solidFill>
                    <a:srgbClr val="FF0000"/>
                  </a:solidFill>
                </a:rPr>
                <a:t> </a:t>
              </a:r>
              <a:r>
                <a:rPr lang="uk-UA" sz="1600" dirty="0" err="1" smtClean="0">
                  <a:solidFill>
                    <a:srgbClr val="FF0000"/>
                  </a:solidFill>
                </a:rPr>
                <a:t>“Золота</a:t>
              </a:r>
              <a:r>
                <a:rPr lang="uk-UA" sz="1600" dirty="0" smtClean="0">
                  <a:solidFill>
                    <a:srgbClr val="FF0000"/>
                  </a:solidFill>
                </a:rPr>
                <a:t> </a:t>
              </a:r>
              <a:r>
                <a:rPr lang="uk-UA" sz="1600" dirty="0" err="1" smtClean="0">
                  <a:solidFill>
                    <a:srgbClr val="FF0000"/>
                  </a:solidFill>
                </a:rPr>
                <a:t>освінь”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18" name="Скругленный прямоугольник 4"/>
            <p:cNvSpPr/>
            <p:nvPr/>
          </p:nvSpPr>
          <p:spPr>
            <a:xfrm>
              <a:off x="0" y="-180636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28596" y="5357827"/>
            <a:ext cx="1428759" cy="857256"/>
            <a:chOff x="0" y="0"/>
            <a:chExt cx="1428759" cy="936627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0"/>
              <a:ext cx="1428759" cy="936627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>
                  <a:solidFill>
                    <a:srgbClr val="FFFF00"/>
                  </a:solidFill>
                </a:rPr>
                <a:t>ПРАЦЯ ЛЮДЕЙ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21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385383" y="980728"/>
            <a:ext cx="2291073" cy="1584176"/>
            <a:chOff x="27433" y="-812359"/>
            <a:chExt cx="2291073" cy="172155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86258" y="-812359"/>
              <a:ext cx="2232248" cy="1565048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sz="1600" dirty="0" smtClean="0">
                  <a:solidFill>
                    <a:srgbClr val="FF0000"/>
                  </a:solidFill>
                </a:rPr>
                <a:t>Малювання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“ОСІННІЙ ЛІС ”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КЛЕКТИВНА РОБОТА   (друкування листям)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2123728" y="3429000"/>
            <a:ext cx="2071702" cy="1872208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uk-UA" sz="1600" dirty="0" smtClean="0">
                <a:solidFill>
                  <a:srgbClr val="FF0000"/>
                </a:solidFill>
              </a:rPr>
              <a:t>Ознайомлення з природним довкіллям</a:t>
            </a:r>
          </a:p>
          <a:p>
            <a:r>
              <a:rPr lang="uk-UA" sz="1600" dirty="0" smtClean="0">
                <a:solidFill>
                  <a:srgbClr val="FF0000"/>
                </a:solidFill>
              </a:rPr>
              <a:t>КРАСА ПРИРОДИ ЗАКАРПАТТЯ ВОСЕНИ (через презентацію)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241979" y="4461680"/>
            <a:ext cx="1373893" cy="10461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kern="1200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4499992" y="3501009"/>
            <a:ext cx="1689358" cy="2016224"/>
            <a:chOff x="-288032" y="-795759"/>
            <a:chExt cx="1689358" cy="1704953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-288032" y="-795759"/>
              <a:ext cx="1656184" cy="1085715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sz="1600" dirty="0" smtClean="0">
                  <a:solidFill>
                    <a:srgbClr val="FF0000"/>
                  </a:solidFill>
                </a:rPr>
                <a:t>Ознайомлення з соціумом ПРАЦЯ ЛЮДЕЙ НА ГОРОДІ  ТА В ПОЛІ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33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465051" y="2708921"/>
            <a:ext cx="2052569" cy="2376264"/>
            <a:chOff x="27433" y="-703591"/>
            <a:chExt cx="1578898" cy="1612785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77572" y="-703591"/>
              <a:ext cx="1428759" cy="1178573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sz="1600" dirty="0" smtClean="0">
                  <a:solidFill>
                    <a:srgbClr val="FF0000"/>
                  </a:solidFill>
                </a:rPr>
                <a:t>Аплікація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“ЧАРІВНИЙ КИЛИМ “                    із сухого листя)</a:t>
              </a:r>
            </a:p>
            <a:p>
              <a:endParaRPr lang="uk-UA" dirty="0" smtClean="0"/>
            </a:p>
            <a:p>
              <a:endParaRPr lang="ru-RU" dirty="0"/>
            </a:p>
          </p:txBody>
        </p:sp>
        <p:sp>
          <p:nvSpPr>
            <p:cNvPr id="37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355976" y="4581128"/>
            <a:ext cx="4263263" cy="1926273"/>
            <a:chOff x="27433" y="-714376"/>
            <a:chExt cx="3045187" cy="1623570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1643861" y="-714376"/>
              <a:ext cx="1428759" cy="1144006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sz="1600" dirty="0" smtClean="0">
                  <a:solidFill>
                    <a:srgbClr val="FF0000"/>
                  </a:solidFill>
                </a:rPr>
                <a:t>Ліпка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“ГІЛКА КАЛИНИ ”</a:t>
              </a:r>
            </a:p>
            <a:p>
              <a:r>
                <a:rPr lang="uk-UA" sz="1600" dirty="0" smtClean="0">
                  <a:solidFill>
                    <a:srgbClr val="FF0000"/>
                  </a:solidFill>
                </a:rPr>
                <a:t>(робота в парах)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40" name="Скругленный прямоугольник 4"/>
            <p:cNvSpPr/>
            <p:nvPr/>
          </p:nvSpPr>
          <p:spPr>
            <a:xfrm>
              <a:off x="27433" y="27433"/>
              <a:ext cx="1373893" cy="88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  <p:sp>
        <p:nvSpPr>
          <p:cNvPr id="41" name="Овал 40"/>
          <p:cNvSpPr/>
          <p:nvPr/>
        </p:nvSpPr>
        <p:spPr>
          <a:xfrm>
            <a:off x="4644008" y="1988840"/>
            <a:ext cx="1628780" cy="127159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ГРУПОВІ ЗАНЯТТЯ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51720" y="5429264"/>
            <a:ext cx="1948776" cy="11680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0000"/>
                </a:solidFill>
              </a:rPr>
              <a:t>Мовленнєвий розвиток</a:t>
            </a:r>
          </a:p>
          <a:p>
            <a:pPr algn="ctr"/>
            <a:r>
              <a:rPr lang="uk-UA" sz="1600" dirty="0" smtClean="0">
                <a:solidFill>
                  <a:srgbClr val="FF0000"/>
                </a:solidFill>
              </a:rPr>
              <a:t>“ОСІНЬ В ГОСТІ ЗАВІТАЛА”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44" name="Прямая со стрелкой 43"/>
          <p:cNvCxnSpPr>
            <a:endCxn id="9" idx="0"/>
          </p:cNvCxnSpPr>
          <p:nvPr/>
        </p:nvCxnSpPr>
        <p:spPr>
          <a:xfrm flipH="1">
            <a:off x="1071538" y="1988840"/>
            <a:ext cx="185244" cy="3957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940152" y="249289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2843808" y="1412776"/>
            <a:ext cx="360040" cy="213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4139952" y="3140968"/>
            <a:ext cx="39810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4139952" y="2996952"/>
            <a:ext cx="21545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8" idx="2"/>
          </p:cNvCxnSpPr>
          <p:nvPr/>
        </p:nvCxnSpPr>
        <p:spPr>
          <a:xfrm rot="5400000">
            <a:off x="1000100" y="3357562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929456" y="4356900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1304900" y="3662362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4211960" y="5949280"/>
            <a:ext cx="3240360" cy="7200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ОСІННІЙ ВЕРНІСАЖ</a:t>
            </a:r>
            <a:endParaRPr lang="ru-RU" dirty="0">
              <a:solidFill>
                <a:srgbClr val="FFFF00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rot="5400000">
            <a:off x="4968899" y="3320133"/>
            <a:ext cx="28575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16200000" flipH="1">
            <a:off x="5497863" y="3640483"/>
            <a:ext cx="1414960" cy="610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5940152" y="1772816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1044972" y="5227836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28605"/>
            <a:ext cx="7772400" cy="714380"/>
          </a:xfrm>
          <a:solidFill>
            <a:srgbClr val="FFC000"/>
          </a:solidFill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Концептуальна карта блоку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78" y="4572008"/>
            <a:ext cx="2071702" cy="5000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ТЕМА ТИЖНЯ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786058"/>
            <a:ext cx="1914532" cy="842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Ходить Осінь містом,краєм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785926"/>
            <a:ext cx="1857388" cy="11287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ОСІНЬ  ЧАРІВНИЦЯ У НАШОМУ КРАЇ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714752"/>
            <a:ext cx="1714512" cy="141446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ОСІНЬ ЩЕДРА ТА БАГАТА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388" y="1857364"/>
            <a:ext cx="1571636" cy="11287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ПТАХИ НАШОГО КРАЮ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3714752"/>
            <a:ext cx="2200284" cy="155734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ПРИРОДУ ТРЕБА ЗНАТИ ТА ЇЇ ОБЕРІГАТИ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1357298"/>
            <a:ext cx="2286016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ТЕМА БЛОКУ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143372" y="1928802"/>
            <a:ext cx="357190" cy="71438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V="1">
            <a:off x="4214810" y="5286388"/>
            <a:ext cx="357190" cy="50006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543553">
            <a:off x="2749426" y="2337726"/>
            <a:ext cx="357190" cy="55853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7211825" flipV="1">
            <a:off x="5448705" y="3939033"/>
            <a:ext cx="357190" cy="58102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5929330"/>
            <a:ext cx="5715040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FF00"/>
                </a:solidFill>
              </a:rPr>
              <a:t>ОСІНЬ ЧАРІВНИЦЯ У НАШОМУ КРАЇ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143372" y="3714752"/>
            <a:ext cx="357190" cy="71438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6763836">
            <a:off x="2714612" y="3857628"/>
            <a:ext cx="357190" cy="71438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4050702" flipV="1">
            <a:off x="5534133" y="2259465"/>
            <a:ext cx="357190" cy="620369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 fontScale="90000"/>
          </a:bodyPr>
          <a:lstStyle/>
          <a:p>
            <a:r>
              <a:rPr lang="uk-UA" sz="2400" dirty="0" smtClean="0"/>
              <a:t>Асоціативна карта «Осінь» </a:t>
            </a:r>
            <a:br>
              <a:rPr lang="uk-UA" sz="2400" dirty="0" smtClean="0"/>
            </a:br>
            <a:r>
              <a:rPr lang="uk-UA" sz="2400" dirty="0" smtClean="0"/>
              <a:t>• Роздивіться карту. Поміркуйте, як кожне зображення пов’язане із осінню. Розкажіть про це.</a:t>
            </a:r>
            <a:br>
              <a:rPr lang="uk-UA" sz="2400" dirty="0" smtClean="0"/>
            </a:br>
            <a:r>
              <a:rPr lang="uk-UA" sz="2400" dirty="0" smtClean="0"/>
              <a:t> • Чи є тут малюнки, які стосуються не лише осені, а й інших пір року? Позначте ці малюнки фішкою і поясніть свою думку.</a:t>
            </a:r>
            <a:endParaRPr lang="uk-UA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844824"/>
          <a:ext cx="7094276" cy="5013176"/>
        </p:xfrm>
        <a:graphic>
          <a:graphicData uri="http://schemas.openxmlformats.org/presentationml/2006/ole">
            <p:oleObj spid="_x0000_s1026" name="Acrobat Document" r:id="rId3" imgW="8019915" imgH="5667285" progId="AcroExch.Document.11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801</Words>
  <Application>Microsoft Office PowerPoint</Application>
  <PresentationFormat>Экран (4:3)</PresentationFormat>
  <Paragraphs>143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Acrobat Document</vt:lpstr>
      <vt:lpstr>Слайд 1</vt:lpstr>
      <vt:lpstr>« Осінь – чарівна пора » </vt:lpstr>
      <vt:lpstr>Завдання проєкту</vt:lpstr>
      <vt:lpstr>Очікуваний результат: </vt:lpstr>
      <vt:lpstr>Етапи реалізації проекту: </vt:lpstr>
      <vt:lpstr>Заключний</vt:lpstr>
      <vt:lpstr>КОНЦЕПТУАЛЬНА КАРТА ПРОЄКТУ</vt:lpstr>
      <vt:lpstr>Концептуальна карта блоку</vt:lpstr>
      <vt:lpstr>Асоціативна карта «Осінь»  • Роздивіться карту. Поміркуйте, як кожне зображення пов’язане із осінню. Розкажіть про це.  • Чи є тут малюнки, які стосуються не лише осені, а й інших пір року? Позначте ці малюнки фішкою і поясніть свою думку.</vt:lpstr>
      <vt:lpstr>Слайд 10</vt:lpstr>
      <vt:lpstr>Наші спостереження восени</vt:lpstr>
      <vt:lpstr>Слайд 12</vt:lpstr>
      <vt:lpstr>Слайд 13</vt:lpstr>
      <vt:lpstr>Слайд 14</vt:lpstr>
      <vt:lpstr>Дитячі роботи</vt:lpstr>
      <vt:lpstr>Слайд 16</vt:lpstr>
      <vt:lpstr>Слайд 17</vt:lpstr>
      <vt:lpstr>Слайд 18</vt:lpstr>
      <vt:lpstr>Осінь в математиці</vt:lpstr>
      <vt:lpstr>Слайд 20</vt:lpstr>
      <vt:lpstr>Слайд 21</vt:lpstr>
      <vt:lpstr>Слайд 22</vt:lpstr>
      <vt:lpstr>Участь батьків у проєкті</vt:lpstr>
      <vt:lpstr>Слайд 24</vt:lpstr>
      <vt:lpstr>Заключний етап проєкту :Свято Осені</vt:lpstr>
      <vt:lpstr>ВИГОТОВЛЕННЯ ЛЕПБУКУ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100</cp:revision>
  <dcterms:created xsi:type="dcterms:W3CDTF">2024-09-19T17:57:38Z</dcterms:created>
  <dcterms:modified xsi:type="dcterms:W3CDTF">2025-01-16T07:32:00Z</dcterms:modified>
</cp:coreProperties>
</file>