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62" r:id="rId7"/>
    <p:sldId id="285" r:id="rId8"/>
    <p:sldId id="263" r:id="rId9"/>
    <p:sldId id="261" r:id="rId10"/>
    <p:sldId id="286" r:id="rId11"/>
    <p:sldId id="259" r:id="rId12"/>
    <p:sldId id="260" r:id="rId13"/>
    <p:sldId id="265" r:id="rId14"/>
    <p:sldId id="266" r:id="rId15"/>
    <p:sldId id="267" r:id="rId16"/>
    <p:sldId id="268" r:id="rId17"/>
    <p:sldId id="283" r:id="rId18"/>
    <p:sldId id="269" r:id="rId19"/>
    <p:sldId id="275" r:id="rId20"/>
    <p:sldId id="270" r:id="rId21"/>
    <p:sldId id="271" r:id="rId22"/>
    <p:sldId id="273" r:id="rId23"/>
    <p:sldId id="272" r:id="rId24"/>
    <p:sldId id="274" r:id="rId25"/>
    <p:sldId id="264" r:id="rId26"/>
    <p:sldId id="257" r:id="rId27"/>
    <p:sldId id="282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F497A-B585-45CD-ABCD-94AB155FBCC1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2BECD-5E0F-4401-862D-F2BA677142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50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21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47;&#1044;&#1054;%2039\&#1055;&#1088;&#1086;&#1108;&#1082;&#1090;%20&#1054;&#1049;%20&#1042;&#1045;&#1057;&#1045;&#1051;&#1040;%20&#1042;%20&#1053;&#1040;&#1057;%20&#1047;&#1048;&#1052;&#1040;%202024-2025&#1088;\&#1040;%20&#1079;&#1080;&#1084;&#1072;%20&#1082;&#1088;&#1091;&#1078;&#1083;&#1103;&#1108;_&#1055;&#1083;&#1102;&#1089;%20&#1058;&#1077;&#1082;&#1089;&#1090;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071546"/>
            <a:ext cx="8672546" cy="1470025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/>
            </a:r>
            <a:br>
              <a:rPr lang="uk-UA" b="1" i="1" dirty="0" smtClean="0">
                <a:solidFill>
                  <a:srgbClr val="002060"/>
                </a:solidFill>
              </a:rPr>
            </a:br>
            <a:r>
              <a:rPr lang="uk-UA" b="1" i="1" dirty="0" err="1" smtClean="0">
                <a:solidFill>
                  <a:srgbClr val="002060"/>
                </a:solidFill>
              </a:rPr>
              <a:t>Проєкт</a:t>
            </a:r>
            <a:r>
              <a:rPr lang="uk-UA" b="1" i="1" dirty="0" smtClean="0">
                <a:solidFill>
                  <a:srgbClr val="002060"/>
                </a:solidFill>
              </a:rPr>
              <a:t/>
            </a:r>
            <a:br>
              <a:rPr lang="uk-UA" b="1" i="1" dirty="0" smtClean="0">
                <a:solidFill>
                  <a:srgbClr val="002060"/>
                </a:solidFill>
              </a:rPr>
            </a:br>
            <a:r>
              <a:rPr lang="uk-UA" b="1" i="1" dirty="0" smtClean="0">
                <a:solidFill>
                  <a:srgbClr val="002060"/>
                </a:solidFill>
              </a:rPr>
              <a:t/>
            </a:r>
            <a:br>
              <a:rPr lang="uk-UA" b="1" i="1" dirty="0" smtClean="0">
                <a:solidFill>
                  <a:srgbClr val="002060"/>
                </a:solidFill>
              </a:rPr>
            </a:br>
            <a:r>
              <a:rPr lang="uk-UA" b="1" i="1" dirty="0" smtClean="0">
                <a:solidFill>
                  <a:srgbClr val="002060"/>
                </a:solidFill>
              </a:rPr>
              <a:t>“ОЙ, ВЕСЕЛА В НАС ЗИМА!”</a:t>
            </a:r>
            <a:br>
              <a:rPr lang="uk-UA" b="1" i="1" dirty="0" smtClean="0">
                <a:solidFill>
                  <a:srgbClr val="002060"/>
                </a:solidFill>
              </a:rPr>
            </a:br>
            <a:r>
              <a:rPr lang="uk-UA" b="1" i="1" dirty="0" smtClean="0">
                <a:solidFill>
                  <a:srgbClr val="002060"/>
                </a:solidFill>
              </a:rPr>
              <a:t/>
            </a:r>
            <a:br>
              <a:rPr lang="uk-UA" b="1" i="1" dirty="0" smtClean="0">
                <a:solidFill>
                  <a:srgbClr val="002060"/>
                </a:solidFill>
              </a:rPr>
            </a:br>
            <a:r>
              <a:rPr lang="uk-UA" sz="4000" b="1" i="1" dirty="0" smtClean="0">
                <a:solidFill>
                  <a:srgbClr val="002060"/>
                </a:solidFill>
              </a:rPr>
              <a:t>молодша група </a:t>
            </a:r>
            <a:br>
              <a:rPr lang="uk-UA" sz="4000" b="1" i="1" dirty="0" smtClean="0">
                <a:solidFill>
                  <a:srgbClr val="002060"/>
                </a:solidFill>
              </a:rPr>
            </a:br>
            <a:r>
              <a:rPr lang="uk-UA" sz="4000" b="1" i="1" dirty="0" err="1" smtClean="0">
                <a:solidFill>
                  <a:srgbClr val="002060"/>
                </a:solidFill>
              </a:rPr>
              <a:t>“Білосніжка</a:t>
            </a:r>
            <a:r>
              <a:rPr lang="uk-UA" sz="4000" b="1" i="1" dirty="0" err="1" smtClean="0">
                <a:solidFill>
                  <a:srgbClr val="002060"/>
                </a:solidFill>
              </a:rPr>
              <a:t>”</a:t>
            </a:r>
            <a:r>
              <a:rPr lang="uk-UA" sz="4000" b="1" i="1" dirty="0" smtClean="0">
                <a:solidFill>
                  <a:srgbClr val="002060"/>
                </a:solidFill>
              </a:rPr>
              <a:t/>
            </a:r>
            <a:br>
              <a:rPr lang="uk-UA" sz="4000" b="1" i="1" dirty="0" smtClean="0">
                <a:solidFill>
                  <a:srgbClr val="002060"/>
                </a:solidFill>
              </a:rPr>
            </a:br>
            <a:r>
              <a:rPr lang="uk-UA" sz="2700" b="1" i="1" dirty="0" smtClean="0">
                <a:solidFill>
                  <a:srgbClr val="002060"/>
                </a:solidFill>
              </a:rPr>
              <a:t>2024/2025 </a:t>
            </a:r>
            <a:r>
              <a:rPr lang="uk-UA" sz="2700" b="1" i="1" dirty="0" err="1" smtClean="0">
                <a:solidFill>
                  <a:srgbClr val="002060"/>
                </a:solidFill>
              </a:rPr>
              <a:t>н.р</a:t>
            </a:r>
            <a:r>
              <a:rPr lang="uk-UA" sz="2700" b="1" i="1" dirty="0" smtClean="0">
                <a:solidFill>
                  <a:srgbClr val="002060"/>
                </a:solidFill>
              </a:rPr>
              <a:t>.</a:t>
            </a:r>
            <a:endParaRPr lang="ru-RU" sz="27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173264851288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78" t="2439"/>
          <a:stretch>
            <a:fillRect/>
          </a:stretch>
        </p:blipFill>
        <p:spPr>
          <a:xfrm>
            <a:off x="5000628" y="3643314"/>
            <a:ext cx="2786058" cy="2857496"/>
          </a:xfrm>
          <a:prstGeom prst="rect">
            <a:avLst/>
          </a:prstGeom>
        </p:spPr>
      </p:pic>
      <p:pic>
        <p:nvPicPr>
          <p:cNvPr id="7" name="Рисунок 6" descr="f1e754a2-59b3-405b-aeda-bd325aa54725.jpeg"/>
          <p:cNvPicPr>
            <a:picLocks noChangeAspect="1"/>
          </p:cNvPicPr>
          <p:nvPr/>
        </p:nvPicPr>
        <p:blipFill>
          <a:blip r:embed="rId3" cstate="print"/>
          <a:srcRect l="18020" t="67506" b="991"/>
          <a:stretch>
            <a:fillRect/>
          </a:stretch>
        </p:blipFill>
        <p:spPr>
          <a:xfrm flipH="1">
            <a:off x="0" y="5357802"/>
            <a:ext cx="2928958" cy="1500198"/>
          </a:xfrm>
          <a:prstGeom prst="flowChartPunchedTape">
            <a:avLst/>
          </a:prstGeom>
        </p:spPr>
      </p:pic>
      <p:pic>
        <p:nvPicPr>
          <p:cNvPr id="6" name="Рисунок 5" descr="зображення_viber_2025-01-08_22-14-22-19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01" b="9755"/>
          <a:stretch>
            <a:fillRect/>
          </a:stretch>
        </p:blipFill>
        <p:spPr>
          <a:xfrm>
            <a:off x="1928794" y="4214794"/>
            <a:ext cx="2357454" cy="2643206"/>
          </a:xfrm>
          <a:prstGeom prst="rect">
            <a:avLst/>
          </a:prstGeom>
        </p:spPr>
      </p:pic>
      <p:pic>
        <p:nvPicPr>
          <p:cNvPr id="8" name="Рисунок 7" descr="173264847088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48" r="3450"/>
          <a:stretch>
            <a:fillRect/>
          </a:stretch>
        </p:blipFill>
        <p:spPr>
          <a:xfrm>
            <a:off x="0" y="3714752"/>
            <a:ext cx="1714480" cy="1714507"/>
          </a:xfrm>
          <a:prstGeom prst="rect">
            <a:avLst/>
          </a:prstGeom>
        </p:spPr>
      </p:pic>
    </p:spTree>
  </p:cSld>
  <p:clrMapOvr>
    <a:masterClrMapping/>
  </p:clrMapOvr>
  <p:transition spd="med" advTm="3000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5-01-11_20-42-13-3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3911213" cy="52149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Рисунок 2" descr="зображення_viber_2025-01-11_20-43-25-5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7" y="428604"/>
            <a:ext cx="3673056" cy="492922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Рисунок 3" descr="173264847088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2" t="3228"/>
          <a:stretch>
            <a:fillRect/>
          </a:stretch>
        </p:blipFill>
        <p:spPr>
          <a:xfrm>
            <a:off x="3428992" y="4714884"/>
            <a:ext cx="2071726" cy="21431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5643578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solidFill>
                  <a:srgbClr val="002060"/>
                </a:solidFill>
              </a:rPr>
              <a:t>Весела коляда</a:t>
            </a:r>
          </a:p>
        </p:txBody>
      </p:sp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1218_184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3214686"/>
          </a:xfrm>
          <a:prstGeom prst="rect">
            <a:avLst/>
          </a:prstGeom>
        </p:spPr>
      </p:pic>
      <p:pic>
        <p:nvPicPr>
          <p:cNvPr id="3" name="Рисунок 2" descr="20241218_185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2190" y="0"/>
            <a:ext cx="3221810" cy="3221810"/>
          </a:xfrm>
          <a:prstGeom prst="rect">
            <a:avLst/>
          </a:prstGeom>
        </p:spPr>
      </p:pic>
      <p:pic>
        <p:nvPicPr>
          <p:cNvPr id="4" name="Рисунок 3" descr="20241218_185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38" y="3500438"/>
            <a:ext cx="3357562" cy="3357562"/>
          </a:xfrm>
          <a:prstGeom prst="rect">
            <a:avLst/>
          </a:prstGeom>
        </p:spPr>
      </p:pic>
      <p:pic>
        <p:nvPicPr>
          <p:cNvPr id="5" name="Рисунок 4" descr="20241218_19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57166"/>
            <a:ext cx="2378802" cy="2378802"/>
          </a:xfrm>
          <a:prstGeom prst="rect">
            <a:avLst/>
          </a:prstGeom>
        </p:spPr>
      </p:pic>
      <p:pic>
        <p:nvPicPr>
          <p:cNvPr id="6" name="Рисунок 5" descr="20241218_1902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00446"/>
            <a:ext cx="3357554" cy="33575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00364" y="3143248"/>
            <a:ext cx="314327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Майстер – клас</a:t>
            </a:r>
          </a:p>
          <a:p>
            <a:pPr algn="ctr"/>
            <a:r>
              <a:rPr lang="uk-UA" sz="2800" b="1" i="1" dirty="0">
                <a:solidFill>
                  <a:srgbClr val="002060"/>
                </a:solidFill>
              </a:rPr>
              <a:t>п</a:t>
            </a:r>
            <a:r>
              <a:rPr lang="uk-UA" sz="2800" b="1" i="1" dirty="0" smtClean="0">
                <a:solidFill>
                  <a:srgbClr val="002060"/>
                </a:solidFill>
              </a:rPr>
              <a:t>о 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виготовленню</a:t>
            </a:r>
          </a:p>
          <a:p>
            <a:pPr algn="ctr"/>
            <a:r>
              <a:rPr lang="uk-UA" sz="2800" b="1" i="1" dirty="0">
                <a:solidFill>
                  <a:srgbClr val="002060"/>
                </a:solidFill>
              </a:rPr>
              <a:t>н</a:t>
            </a:r>
            <a:r>
              <a:rPr lang="uk-UA" sz="2800" b="1" i="1" dirty="0" smtClean="0">
                <a:solidFill>
                  <a:srgbClr val="002060"/>
                </a:solidFill>
              </a:rPr>
              <a:t>оворічних 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прикрас</a:t>
            </a:r>
          </a:p>
          <a:p>
            <a:endParaRPr lang="ru-RU" dirty="0"/>
          </a:p>
        </p:txBody>
      </p:sp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1218_190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3143272" cy="3143272"/>
          </a:xfrm>
          <a:prstGeom prst="rect">
            <a:avLst/>
          </a:prstGeom>
        </p:spPr>
      </p:pic>
      <p:pic>
        <p:nvPicPr>
          <p:cNvPr id="3" name="Рисунок 2" descr="20241218_191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3429000" cy="3429000"/>
          </a:xfrm>
          <a:prstGeom prst="rect">
            <a:avLst/>
          </a:prstGeom>
        </p:spPr>
      </p:pic>
      <p:pic>
        <p:nvPicPr>
          <p:cNvPr id="4" name="Рисунок 3" descr="20241218_202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071678"/>
            <a:ext cx="4000528" cy="4230447"/>
          </a:xfrm>
          <a:prstGeom prst="rect">
            <a:avLst/>
          </a:prstGeom>
        </p:spPr>
      </p:pic>
      <p:pic>
        <p:nvPicPr>
          <p:cNvPr id="5" name="Рисунок 4" descr="IMG-130cd5d66da2c279d1baf6509979eb5b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5192" y="1"/>
            <a:ext cx="1928807" cy="2571743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 descr="1732649018735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4" b="1235"/>
          <a:stretch>
            <a:fillRect/>
          </a:stretch>
        </p:blipFill>
        <p:spPr>
          <a:xfrm>
            <a:off x="4357686" y="-642966"/>
            <a:ext cx="1857388" cy="285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50107_102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6182" y="3143248"/>
            <a:ext cx="3714752" cy="3714752"/>
          </a:xfrm>
          <a:prstGeom prst="rect">
            <a:avLst/>
          </a:prstGeom>
        </p:spPr>
      </p:pic>
      <p:pic>
        <p:nvPicPr>
          <p:cNvPr id="6" name="Рисунок 5" descr="20250107_102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132" y="0"/>
            <a:ext cx="3028868" cy="3028868"/>
          </a:xfrm>
          <a:prstGeom prst="rect">
            <a:avLst/>
          </a:prstGeom>
        </p:spPr>
      </p:pic>
      <p:pic>
        <p:nvPicPr>
          <p:cNvPr id="7" name="Рисунок 6" descr="20250107_1309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321744" cy="3321744"/>
          </a:xfrm>
          <a:prstGeom prst="rect">
            <a:avLst/>
          </a:prstGeom>
        </p:spPr>
      </p:pic>
      <p:pic>
        <p:nvPicPr>
          <p:cNvPr id="8" name="Рисунок 7" descr="20250107_1406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00414"/>
            <a:ext cx="3357586" cy="33575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86116" y="142852"/>
            <a:ext cx="2808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Дидактичні ігри</a:t>
            </a:r>
          </a:p>
        </p:txBody>
      </p:sp>
      <p:pic>
        <p:nvPicPr>
          <p:cNvPr id="10" name="Рисунок 9" descr="Screenshot_20241124_231732_Gallery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4861" t="10416" r="231" b="47971"/>
          <a:stretch>
            <a:fillRect/>
          </a:stretch>
        </p:blipFill>
        <p:spPr>
          <a:xfrm>
            <a:off x="3286116" y="428604"/>
            <a:ext cx="2928958" cy="2643182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1209_1601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3571852"/>
            <a:ext cx="3286148" cy="3286148"/>
          </a:xfrm>
          <a:prstGeom prst="rect">
            <a:avLst/>
          </a:prstGeom>
        </p:spPr>
      </p:pic>
      <p:pic>
        <p:nvPicPr>
          <p:cNvPr id="3" name="Рисунок 2" descr="20241209_1438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3500430" cy="3500430"/>
          </a:xfrm>
          <a:prstGeom prst="rect">
            <a:avLst/>
          </a:prstGeom>
        </p:spPr>
      </p:pic>
      <p:pic>
        <p:nvPicPr>
          <p:cNvPr id="4" name="Рисунок 3" descr="20241209_1446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0"/>
            <a:ext cx="3507562" cy="3507562"/>
          </a:xfrm>
          <a:prstGeom prst="rect">
            <a:avLst/>
          </a:prstGeom>
        </p:spPr>
      </p:pic>
      <p:pic>
        <p:nvPicPr>
          <p:cNvPr id="6" name="Рисунок 5" descr="1732649027849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49" t="6436"/>
          <a:stretch>
            <a:fillRect/>
          </a:stretch>
        </p:blipFill>
        <p:spPr>
          <a:xfrm>
            <a:off x="3857620" y="1428736"/>
            <a:ext cx="1444907" cy="1500197"/>
          </a:xfrm>
          <a:prstGeom prst="rect">
            <a:avLst/>
          </a:prstGeom>
        </p:spPr>
      </p:pic>
      <p:pic>
        <p:nvPicPr>
          <p:cNvPr id="7" name="Рисунок 6" descr="зображення_viber_2025-01-10_21-00-12-0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3643314"/>
            <a:ext cx="2214578" cy="295277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 descr="зображення_viber_2025-01-10_21-00-12-118.jpg"/>
          <p:cNvPicPr>
            <a:picLocks noChangeAspect="1"/>
          </p:cNvPicPr>
          <p:nvPr/>
        </p:nvPicPr>
        <p:blipFill>
          <a:blip r:embed="rId7" cstate="print"/>
          <a:srcRect l="45683" t="2508" b="19498"/>
          <a:stretch>
            <a:fillRect/>
          </a:stretch>
        </p:blipFill>
        <p:spPr>
          <a:xfrm>
            <a:off x="142844" y="3923535"/>
            <a:ext cx="2214578" cy="238497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1209_143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85728"/>
            <a:ext cx="3857652" cy="3857652"/>
          </a:xfrm>
          <a:prstGeom prst="rect">
            <a:avLst/>
          </a:prstGeom>
        </p:spPr>
      </p:pic>
      <p:pic>
        <p:nvPicPr>
          <p:cNvPr id="3" name="Рисунок 2" descr="20241223_110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794" y="4273267"/>
            <a:ext cx="2643206" cy="25847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Рисунок 3" descr="20241223_110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44058"/>
            <a:ext cx="3386843" cy="231394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 descr="20250107_1356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214290"/>
            <a:ext cx="3929090" cy="39290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57554" y="4500570"/>
            <a:ext cx="3103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Веселі рухливі ігри</a:t>
            </a:r>
          </a:p>
        </p:txBody>
      </p:sp>
      <p:pic>
        <p:nvPicPr>
          <p:cNvPr id="9" name="Рисунок 8" descr="f1e754a2-59b3-405b-aeda-bd325aa54725.jpeg"/>
          <p:cNvPicPr>
            <a:picLocks noChangeAspect="1"/>
          </p:cNvPicPr>
          <p:nvPr/>
        </p:nvPicPr>
        <p:blipFill>
          <a:blip r:embed="rId6" cstate="print"/>
          <a:srcRect l="14021" t="64506" b="991"/>
          <a:stretch>
            <a:fillRect/>
          </a:stretch>
        </p:blipFill>
        <p:spPr>
          <a:xfrm>
            <a:off x="3428992" y="5214926"/>
            <a:ext cx="3071834" cy="1643074"/>
          </a:xfrm>
          <a:prstGeom prst="flowChartPunchedTape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1231_102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03198"/>
            <a:ext cx="4186314" cy="23548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Рисунок 2" descr="20241231_1025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85728"/>
            <a:ext cx="3907686" cy="21980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Рисунок 3" descr="20241213_142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000496" cy="4000496"/>
          </a:xfrm>
          <a:prstGeom prst="rect">
            <a:avLst/>
          </a:prstGeom>
        </p:spPr>
      </p:pic>
      <p:pic>
        <p:nvPicPr>
          <p:cNvPr id="5" name="Рисунок 4" descr="20241213_1424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928934"/>
            <a:ext cx="3714776" cy="3714776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5-01-09_22-47-23-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0257" y="3214686"/>
            <a:ext cx="2098120" cy="3429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Рисунок 2" descr="зображення_viber_2025-01-09_22-47-23-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285728"/>
            <a:ext cx="2275657" cy="32861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Рисунок 3" descr="зображення_viber_2025-01-09_23-01-59-4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4704" y="214290"/>
            <a:ext cx="2116457" cy="35004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 descr="зображення_viber_2025-01-09_22-47-23-3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57166"/>
            <a:ext cx="1932638" cy="230961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 descr="зображення_viber_2025-01-09_22-47-23-3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588688"/>
            <a:ext cx="2357422" cy="3269312"/>
          </a:xfrm>
          <a:prstGeom prst="cloudCallou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429124" y="1142984"/>
            <a:ext cx="2500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</a:rPr>
              <a:t>Малювання на снігу</a:t>
            </a:r>
          </a:p>
        </p:txBody>
      </p:sp>
      <p:pic>
        <p:nvPicPr>
          <p:cNvPr id="8" name="Рисунок 7" descr="1732570681959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64"/>
          <a:stretch>
            <a:fillRect/>
          </a:stretch>
        </p:blipFill>
        <p:spPr>
          <a:xfrm>
            <a:off x="3214678" y="3786190"/>
            <a:ext cx="1460280" cy="2707802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1e754a2-59b3-405b-aeda-bd325aa54725.jpeg"/>
          <p:cNvPicPr>
            <a:picLocks noChangeAspect="1"/>
          </p:cNvPicPr>
          <p:nvPr/>
        </p:nvPicPr>
        <p:blipFill>
          <a:blip r:embed="rId2" cstate="print"/>
          <a:srcRect l="18020" t="67506" b="991"/>
          <a:stretch>
            <a:fillRect/>
          </a:stretch>
        </p:blipFill>
        <p:spPr>
          <a:xfrm flipH="1">
            <a:off x="0" y="5000636"/>
            <a:ext cx="3626282" cy="1857364"/>
          </a:xfrm>
          <a:prstGeom prst="flowChartPunchedTape">
            <a:avLst/>
          </a:prstGeom>
        </p:spPr>
      </p:pic>
      <p:pic>
        <p:nvPicPr>
          <p:cNvPr id="2" name="Рисунок 1" descr="20241209_151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3643314"/>
            <a:ext cx="3214686" cy="3214686"/>
          </a:xfrm>
          <a:prstGeom prst="rect">
            <a:avLst/>
          </a:prstGeom>
        </p:spPr>
      </p:pic>
      <p:pic>
        <p:nvPicPr>
          <p:cNvPr id="3" name="Рисунок 2" descr="20241209_1549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714744" cy="3714744"/>
          </a:xfrm>
          <a:prstGeom prst="rect">
            <a:avLst/>
          </a:prstGeom>
        </p:spPr>
      </p:pic>
      <p:pic>
        <p:nvPicPr>
          <p:cNvPr id="4" name="Рисунок 3" descr="20241209_1620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86" y="0"/>
            <a:ext cx="3643314" cy="3643314"/>
          </a:xfrm>
          <a:prstGeom prst="rect">
            <a:avLst/>
          </a:prstGeom>
        </p:spPr>
      </p:pic>
      <p:pic>
        <p:nvPicPr>
          <p:cNvPr id="5" name="Рисунок 4" descr="20241218_190003.jpg"/>
          <p:cNvPicPr>
            <a:picLocks noChangeAspect="1"/>
          </p:cNvPicPr>
          <p:nvPr/>
        </p:nvPicPr>
        <p:blipFill>
          <a:blip r:embed="rId6" cstate="print"/>
          <a:srcRect l="62500" t="25000" r="2083" b="2083"/>
          <a:stretch>
            <a:fillRect/>
          </a:stretch>
        </p:blipFill>
        <p:spPr>
          <a:xfrm>
            <a:off x="3786182" y="214290"/>
            <a:ext cx="1561431" cy="3214710"/>
          </a:xfrm>
          <a:prstGeom prst="round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0107_101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92" y="207166"/>
            <a:ext cx="4150528" cy="4150528"/>
          </a:xfrm>
          <a:prstGeom prst="rect">
            <a:avLst/>
          </a:prstGeom>
        </p:spPr>
      </p:pic>
      <p:pic>
        <p:nvPicPr>
          <p:cNvPr id="3" name="Рисунок 2" descr="IMG-52d9b53fa419ddbc32baad41d3c59f3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85728"/>
            <a:ext cx="2428892" cy="323852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Рисунок 3" descr="IMG-90ea3d8c6311e16e0678dc5ffac5ce16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714752"/>
            <a:ext cx="3929058" cy="29467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 descr="002-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728" y="4419841"/>
            <a:ext cx="2174089" cy="2438159"/>
          </a:xfrm>
          <a:prstGeom prst="rect">
            <a:avLst/>
          </a:prstGeom>
        </p:spPr>
      </p:pic>
      <p:pic>
        <p:nvPicPr>
          <p:cNvPr id="7" name="Рисунок 6" descr="зображення_viber_2025-01-11_20-41-03-589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V="1">
            <a:off x="7358050" y="785794"/>
            <a:ext cx="1785950" cy="2176329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4296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ТИП ПРОЕКТУ </a:t>
            </a: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– освітній.</a:t>
            </a:r>
            <a:endParaRPr lang="ru-RU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ct val="150000"/>
              </a:lnSpc>
            </a:pP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ВИД ПРОЕКТУ</a:t>
            </a: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груповий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 </a:t>
            </a:r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пізнавально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творчий</a:t>
            </a: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дослідницький.</a:t>
            </a:r>
            <a:endParaRPr lang="ru-RU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ct val="150000"/>
              </a:lnSpc>
            </a:pP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ТРИВАЛІСТЬ</a:t>
            </a: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 короткотривалий – тиждень.</a:t>
            </a:r>
            <a:endParaRPr lang="ru-RU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ct val="150000"/>
              </a:lnSpc>
            </a:pP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УЧАСНИКИ ПРОЕКТУ</a:t>
            </a: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діти молодшої групи,  вихователі, батьки.</a:t>
            </a:r>
            <a:endParaRPr lang="ru-RU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БАЗА РЕАЛІЗАЦІЇ ПРОЕКТУ -  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ЗДО№39 </a:t>
            </a:r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Ужгородської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міської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ради.</a:t>
            </a:r>
          </a:p>
          <a:p>
            <a:pPr>
              <a:lnSpc>
                <a:spcPct val="150000"/>
              </a:lnSpc>
            </a:pP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ПІДГОТУВАЛИ</a:t>
            </a: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-   </a:t>
            </a:r>
            <a:r>
              <a:rPr lang="uk-UA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Моруга</a:t>
            </a:r>
            <a:r>
              <a:rPr lang="uk-UA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О.П.,  Хома С.В.</a:t>
            </a:r>
            <a:endParaRPr lang="ru-RU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ct val="150000"/>
              </a:lnSpc>
            </a:pP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1209_145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2857520" cy="2857520"/>
          </a:xfrm>
          <a:prstGeom prst="rect">
            <a:avLst/>
          </a:prstGeom>
        </p:spPr>
      </p:pic>
      <p:pic>
        <p:nvPicPr>
          <p:cNvPr id="3" name="Рисунок 2" descr="20241209_161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14290"/>
            <a:ext cx="2857520" cy="2857520"/>
          </a:xfrm>
          <a:prstGeom prst="rect">
            <a:avLst/>
          </a:prstGeom>
        </p:spPr>
      </p:pic>
      <p:pic>
        <p:nvPicPr>
          <p:cNvPr id="4" name="Рисунок 3" descr="20241213_1434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18" y="4214818"/>
            <a:ext cx="2643182" cy="2643182"/>
          </a:xfrm>
          <a:prstGeom prst="rect">
            <a:avLst/>
          </a:prstGeom>
        </p:spPr>
      </p:pic>
      <p:pic>
        <p:nvPicPr>
          <p:cNvPr id="5" name="Рисунок 4" descr="20241213_1441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3786190"/>
            <a:ext cx="3071810" cy="3071810"/>
          </a:xfrm>
          <a:prstGeom prst="rect">
            <a:avLst/>
          </a:prstGeom>
        </p:spPr>
      </p:pic>
      <p:pic>
        <p:nvPicPr>
          <p:cNvPr id="6" name="Рисунок 5" descr="20250107_0954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857628"/>
            <a:ext cx="3000372" cy="3000372"/>
          </a:xfrm>
          <a:prstGeom prst="rect">
            <a:avLst/>
          </a:prstGeom>
        </p:spPr>
      </p:pic>
      <p:pic>
        <p:nvPicPr>
          <p:cNvPr id="8" name="Рисунок 7" descr="20241219_095251.jpg"/>
          <p:cNvPicPr>
            <a:picLocks noChangeAspect="1"/>
          </p:cNvPicPr>
          <p:nvPr/>
        </p:nvPicPr>
        <p:blipFill>
          <a:blip r:embed="rId7" cstate="print"/>
          <a:srcRect t="-1463" r="23903"/>
          <a:stretch>
            <a:fillRect/>
          </a:stretch>
        </p:blipFill>
        <p:spPr>
          <a:xfrm rot="5400000">
            <a:off x="6465107" y="321471"/>
            <a:ext cx="2571768" cy="19288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 descr="20241219_11484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43636" y="2415490"/>
            <a:ext cx="3000364" cy="168770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500166" y="3143248"/>
            <a:ext cx="2627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Умілі рученята</a:t>
            </a:r>
          </a:p>
        </p:txBody>
      </p:sp>
      <p:pic>
        <p:nvPicPr>
          <p:cNvPr id="11" name="Рисунок 10" descr="1732649015680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3372" y="2857496"/>
            <a:ext cx="898651" cy="1000132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1209_155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786058"/>
            <a:ext cx="3786214" cy="3786214"/>
          </a:xfrm>
          <a:prstGeom prst="rect">
            <a:avLst/>
          </a:prstGeom>
        </p:spPr>
      </p:pic>
      <p:pic>
        <p:nvPicPr>
          <p:cNvPr id="3" name="Рисунок 2" descr="20241209_155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3714744" cy="3714744"/>
          </a:xfrm>
          <a:prstGeom prst="rect">
            <a:avLst/>
          </a:prstGeom>
        </p:spPr>
      </p:pic>
      <p:pic>
        <p:nvPicPr>
          <p:cNvPr id="4" name="Рисунок 3" descr="20241209_155513.jpg"/>
          <p:cNvPicPr>
            <a:picLocks noChangeAspect="1"/>
          </p:cNvPicPr>
          <p:nvPr/>
        </p:nvPicPr>
        <p:blipFill>
          <a:blip r:embed="rId4" cstate="print"/>
          <a:srcRect t="48443" r="-346"/>
          <a:stretch>
            <a:fillRect/>
          </a:stretch>
        </p:blipFill>
        <p:spPr>
          <a:xfrm>
            <a:off x="4286248" y="214290"/>
            <a:ext cx="4310174" cy="2214554"/>
          </a:xfrm>
          <a:prstGeom prst="rect">
            <a:avLst/>
          </a:prstGeom>
        </p:spPr>
      </p:pic>
      <p:pic>
        <p:nvPicPr>
          <p:cNvPr id="6" name="Рисунок 5" descr="173264901873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4" b="1235"/>
          <a:stretch>
            <a:fillRect/>
          </a:stretch>
        </p:blipFill>
        <p:spPr>
          <a:xfrm>
            <a:off x="2428860" y="0"/>
            <a:ext cx="1857388" cy="28575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1000108"/>
            <a:ext cx="24336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Інтерактивні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 ігри</a:t>
            </a:r>
          </a:p>
        </p:txBody>
      </p:sp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41224_163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714356"/>
            <a:ext cx="2625333" cy="4667259"/>
          </a:xfrm>
          <a:prstGeom prst="cloudCallou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Рисунок 4" descr="20250107_151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500282"/>
            <a:ext cx="4357718" cy="4357718"/>
          </a:xfrm>
          <a:prstGeom prst="rect">
            <a:avLst/>
          </a:prstGeom>
        </p:spPr>
      </p:pic>
      <p:pic>
        <p:nvPicPr>
          <p:cNvPr id="6" name="Рисунок 5" descr="20241217_093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42852"/>
            <a:ext cx="3929058" cy="2210095"/>
          </a:xfrm>
          <a:prstGeom prst="flowChartPreparation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4e60629b32e4088e1697561dda08b270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048253" cy="303619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 descr="IMG-7d862046ff8f0a015f524ceedeca067a-V.jpg"/>
          <p:cNvPicPr>
            <a:picLocks noChangeAspect="1"/>
          </p:cNvPicPr>
          <p:nvPr/>
        </p:nvPicPr>
        <p:blipFill>
          <a:blip r:embed="rId3" cstate="print"/>
          <a:srcRect t="31711" r="-537"/>
          <a:stretch>
            <a:fillRect/>
          </a:stretch>
        </p:blipFill>
        <p:spPr>
          <a:xfrm>
            <a:off x="4786313" y="285728"/>
            <a:ext cx="3786215" cy="342902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 descr="IMG-69943a760250329fb5550adeb3df3013-V.jpg"/>
          <p:cNvPicPr>
            <a:picLocks noChangeAspect="1"/>
          </p:cNvPicPr>
          <p:nvPr/>
        </p:nvPicPr>
        <p:blipFill>
          <a:blip r:embed="rId4" cstate="print"/>
          <a:srcRect t="37501" r="2084"/>
          <a:stretch>
            <a:fillRect/>
          </a:stretch>
        </p:blipFill>
        <p:spPr>
          <a:xfrm>
            <a:off x="3000364" y="4000504"/>
            <a:ext cx="3357586" cy="285749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 descr="IMG-c7ff15342558db7cfd8198ab89dca132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6857" y="3821810"/>
            <a:ext cx="2277143" cy="303619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 descr="IMG-de79e75676918e4d9097f5af6859ccf0-V.jpg"/>
          <p:cNvPicPr>
            <a:picLocks noChangeAspect="1"/>
          </p:cNvPicPr>
          <p:nvPr/>
        </p:nvPicPr>
        <p:blipFill>
          <a:blip r:embed="rId6" cstate="print"/>
          <a:srcRect t="22917"/>
          <a:stretch>
            <a:fillRect/>
          </a:stretch>
        </p:blipFill>
        <p:spPr>
          <a:xfrm>
            <a:off x="214283" y="4000504"/>
            <a:ext cx="2571767" cy="264320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0" y="3071810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Ой, весела в нас зима, вже радіє дітвора!</a:t>
            </a:r>
          </a:p>
        </p:txBody>
      </p:sp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0107_151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78" y="0"/>
            <a:ext cx="4786322" cy="4786322"/>
          </a:xfrm>
          <a:prstGeom prst="rect">
            <a:avLst/>
          </a:prstGeom>
        </p:spPr>
      </p:pic>
      <p:pic>
        <p:nvPicPr>
          <p:cNvPr id="3" name="Рисунок 2" descr="IMG-9b477a16376af3597e063562cf0f5d0d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214290"/>
            <a:ext cx="2277143" cy="303619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Рисунок 3" descr="IMG-1e41d4919edde020cde9f49208fe2cf1-V.jpg"/>
          <p:cNvPicPr>
            <a:picLocks noChangeAspect="1"/>
          </p:cNvPicPr>
          <p:nvPr/>
        </p:nvPicPr>
        <p:blipFill>
          <a:blip r:embed="rId4" cstate="print"/>
          <a:srcRect t="26866" r="497" b="7462"/>
          <a:stretch>
            <a:fillRect/>
          </a:stretch>
        </p:blipFill>
        <p:spPr>
          <a:xfrm>
            <a:off x="285720" y="3500438"/>
            <a:ext cx="3571900" cy="314327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Рисунок 5" descr="зображення_viber_2025-01-08_22-13-22-45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768" y="5577947"/>
            <a:ext cx="1274629" cy="1280053"/>
          </a:xfrm>
          <a:prstGeom prst="rect">
            <a:avLst/>
          </a:prstGeom>
        </p:spPr>
      </p:pic>
      <p:pic>
        <p:nvPicPr>
          <p:cNvPr id="7" name="Рисунок 6" descr="зображення_viber_2025-01-08_22-14-17-09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17" b="17392"/>
          <a:stretch>
            <a:fillRect/>
          </a:stretch>
        </p:blipFill>
        <p:spPr>
          <a:xfrm>
            <a:off x="4143372" y="4836367"/>
            <a:ext cx="2714644" cy="1807319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41210_183706.jpg"/>
          <p:cNvPicPr>
            <a:picLocks noChangeAspect="1"/>
          </p:cNvPicPr>
          <p:nvPr/>
        </p:nvPicPr>
        <p:blipFill>
          <a:blip r:embed="rId2" cstate="print"/>
          <a:srcRect t="16071" b="13617"/>
          <a:stretch>
            <a:fillRect/>
          </a:stretch>
        </p:blipFill>
        <p:spPr>
          <a:xfrm>
            <a:off x="2928926" y="4268398"/>
            <a:ext cx="2071702" cy="258960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Рисунок 2" descr="173264847088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00480"/>
            <a:ext cx="2857520" cy="2857520"/>
          </a:xfrm>
          <a:prstGeom prst="rect">
            <a:avLst/>
          </a:prstGeom>
        </p:spPr>
      </p:pic>
      <p:pic>
        <p:nvPicPr>
          <p:cNvPr id="4" name="Рисунок 3" descr="IMG-50b33a50ec197527d3ce71c26dd5a950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9578" y="0"/>
            <a:ext cx="3484422" cy="407194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 descr="IMG-59702363d270bb7da1b85a64d2fab001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3000378" cy="400050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643174" y="714356"/>
            <a:ext cx="3214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err="1" smtClean="0">
                <a:solidFill>
                  <a:srgbClr val="002060"/>
                </a:solidFill>
              </a:rPr>
              <a:t>Лепбук</a:t>
            </a:r>
            <a:endParaRPr lang="uk-UA" sz="2800" b="1" i="1" dirty="0" smtClean="0">
              <a:solidFill>
                <a:srgbClr val="002060"/>
              </a:solidFill>
            </a:endParaRP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 </a:t>
            </a:r>
            <a:r>
              <a:rPr lang="uk-UA" sz="2800" b="1" i="1" dirty="0" err="1" smtClean="0">
                <a:solidFill>
                  <a:srgbClr val="002060"/>
                </a:solidFill>
              </a:rPr>
              <a:t>“Розумна</a:t>
            </a:r>
            <a:r>
              <a:rPr lang="uk-UA" sz="2800" b="1" i="1" dirty="0" smtClean="0">
                <a:solidFill>
                  <a:srgbClr val="002060"/>
                </a:solidFill>
              </a:rPr>
              <a:t> </a:t>
            </a:r>
            <a:r>
              <a:rPr lang="uk-UA" sz="2800" b="1" i="1" dirty="0" err="1" smtClean="0">
                <a:solidFill>
                  <a:srgbClr val="002060"/>
                </a:solidFill>
              </a:rPr>
              <a:t>ялинка”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зображення_viber_2025-01-10_21-00-12-0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4214794"/>
            <a:ext cx="2643206" cy="2643206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.12.2024 Садик 39 БІЛОСНІЖКА. ФотоВідеозйомка тел. 0688001932 Юрій Гойда @goydafoto (2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0"/>
            <a:ext cx="2143108" cy="321466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 descr="11.12.2024 Садик 39 БІЛОСНІЖКА. ФотоВідеозйомка тел. 0688001932 Юрій Гойда @goydafoto (49)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643291"/>
            <a:ext cx="2143139" cy="321470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 descr="11.12.2024 Садик 39 БІЛОСНІЖКА. ФотоВідеозйомка тел. 0688001932 Юрій Гойда @goydafoto (60)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76" y="3643314"/>
            <a:ext cx="2143123" cy="321468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 descr="11.12.2024 Садик 39 БІЛОСНІЖКА. ФотоВідеозйомка тел. 0688001932 Юрій Гойда @goydafoto (6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643314"/>
            <a:ext cx="2143124" cy="321468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Рисунок 8" descr="10000281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6488" y="3643314"/>
            <a:ext cx="2143279" cy="321468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714612" y="0"/>
            <a:ext cx="3214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Ігри з </a:t>
            </a:r>
            <a:r>
              <a:rPr lang="uk-UA" sz="2800" b="1" i="1" dirty="0" err="1">
                <a:solidFill>
                  <a:srgbClr val="002060"/>
                </a:solidFill>
              </a:rPr>
              <a:t>л</a:t>
            </a:r>
            <a:r>
              <a:rPr lang="uk-UA" sz="2800" b="1" i="1" dirty="0" err="1" smtClean="0">
                <a:solidFill>
                  <a:srgbClr val="002060"/>
                </a:solidFill>
              </a:rPr>
              <a:t>епбуком</a:t>
            </a:r>
            <a:endParaRPr lang="uk-UA" sz="2800" b="1" i="1" dirty="0" smtClean="0">
              <a:solidFill>
                <a:srgbClr val="002060"/>
              </a:solidFill>
            </a:endParaRPr>
          </a:p>
          <a:p>
            <a:r>
              <a:rPr lang="uk-UA" sz="2800" b="1" i="1" dirty="0" smtClean="0">
                <a:solidFill>
                  <a:srgbClr val="002060"/>
                </a:solidFill>
              </a:rPr>
              <a:t> </a:t>
            </a:r>
            <a:r>
              <a:rPr lang="uk-UA" sz="2800" b="1" i="1" dirty="0" err="1" smtClean="0">
                <a:solidFill>
                  <a:srgbClr val="002060"/>
                </a:solidFill>
              </a:rPr>
              <a:t>“Розумна</a:t>
            </a:r>
            <a:r>
              <a:rPr lang="uk-UA" sz="2800" b="1" i="1" dirty="0" smtClean="0">
                <a:solidFill>
                  <a:srgbClr val="002060"/>
                </a:solidFill>
              </a:rPr>
              <a:t> </a:t>
            </a:r>
            <a:r>
              <a:rPr lang="uk-UA" sz="2800" b="1" i="1" dirty="0" err="1" smtClean="0">
                <a:solidFill>
                  <a:srgbClr val="002060"/>
                </a:solidFill>
              </a:rPr>
              <a:t>ялинка”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IMG-a1d18fe632d4b3344cbdc302e2aa8b84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15073" y="1"/>
            <a:ext cx="2375295" cy="316706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Рисунок 12" descr="173264847088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05" t="2703"/>
          <a:stretch>
            <a:fillRect/>
          </a:stretch>
        </p:blipFill>
        <p:spPr>
          <a:xfrm>
            <a:off x="3214678" y="928670"/>
            <a:ext cx="2500330" cy="2571768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0"/>
            <a:ext cx="892971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ВИСНОВКИ</a:t>
            </a: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r>
              <a:rPr lang="uk-UA" i="1" dirty="0" smtClean="0"/>
              <a:t> </a:t>
            </a:r>
            <a:r>
              <a:rPr lang="uk-UA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Діти розширили знання про зиму, зимові розваги та засвоїли правила безпеки під час ігор; </a:t>
            </a: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</a:t>
            </a:r>
          </a:p>
          <a:p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збагатили </a:t>
            </a:r>
            <a:r>
              <a:rPr lang="uk-UA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свій словниковий запас новими словами. </a:t>
            </a:r>
            <a:endParaRPr lang="uk-UA" sz="2800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Розвинули </a:t>
            </a:r>
            <a:r>
              <a:rPr lang="uk-UA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пізнавальний інтерес до дослідження навколишнього світу, з радістю грали у зимові ігри, активно спілкувалися між собою, працювали разом, ділилися, допомагали один одному. </a:t>
            </a:r>
            <a:endParaRPr lang="uk-UA" sz="2800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Діти </a:t>
            </a:r>
            <a:r>
              <a:rPr lang="uk-UA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отримали масу задоволення від спільних занять, ігор та свят</a:t>
            </a: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Батьки активно долучалися до життя групи, брали участь у спільних заходах.</a:t>
            </a:r>
            <a:endParaRPr lang="ru-RU" sz="28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endParaRPr lang="ru-RU" sz="28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>
              <a:buNone/>
            </a:pPr>
            <a:endParaRPr lang="uk-U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928662" y="857232"/>
            <a:ext cx="7192033" cy="2017574"/>
          </a:xfrm>
          <a:prstGeom prst="wav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uk-UA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ДЯКУЄМО ЗА УВАГУ!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 descr="173264851288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0FFFF"/>
              </a:clrFrom>
              <a:clrTo>
                <a:srgbClr val="F0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8926" y="3071810"/>
            <a:ext cx="3786190" cy="3786190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"/>
            <a:ext cx="8929718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МЕТА</a:t>
            </a:r>
            <a:endParaRPr lang="en-US" sz="2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>
              <a:buNone/>
            </a:pP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   </a:t>
            </a:r>
            <a:r>
              <a:rPr lang="ru-RU" sz="2800" b="1" i="1" dirty="0" err="1" smtClean="0">
                <a:solidFill>
                  <a:srgbClr val="002060"/>
                </a:solidFill>
                <a:latin typeface="+mj-lt"/>
              </a:rPr>
              <a:t>Розширити</a:t>
            </a: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+mj-lt"/>
              </a:rPr>
              <a:t>уявлення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+mj-lt"/>
              </a:rPr>
              <a:t>дитини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 про </a:t>
            </a:r>
            <a:r>
              <a:rPr lang="ru-RU" sz="2800" b="1" i="1" dirty="0" err="1">
                <a:solidFill>
                  <a:srgbClr val="002060"/>
                </a:solidFill>
                <a:latin typeface="+mj-lt"/>
              </a:rPr>
              <a:t>зимові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+mj-lt"/>
              </a:rPr>
              <a:t>ігри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b="1" i="1" dirty="0" err="1">
                <a:solidFill>
                  <a:srgbClr val="002060"/>
                </a:solidFill>
                <a:latin typeface="+mj-lt"/>
              </a:rPr>
              <a:t>забави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b="1" i="1" dirty="0" err="1">
                <a:solidFill>
                  <a:srgbClr val="002060"/>
                </a:solidFill>
                <a:latin typeface="+mj-lt"/>
              </a:rPr>
              <a:t>розваги</a:t>
            </a: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.</a:t>
            </a:r>
            <a:endParaRPr lang="ru-RU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  <a:p>
            <a:pPr>
              <a:buNone/>
            </a:pPr>
            <a:r>
              <a:rPr lang="uk-UA" sz="2800" b="1" i="1" dirty="0">
                <a:solidFill>
                  <a:srgbClr val="002060"/>
                </a:solidFill>
                <a:latin typeface="+mj-lt"/>
              </a:rPr>
              <a:t> Р</a:t>
            </a:r>
            <a:r>
              <a:rPr lang="uk-UA" sz="2800" b="1" i="1" dirty="0" smtClean="0">
                <a:solidFill>
                  <a:srgbClr val="002060"/>
                </a:solidFill>
                <a:latin typeface="+mj-lt"/>
              </a:rPr>
              <a:t>озширювати </a:t>
            </a:r>
            <a:r>
              <a:rPr lang="uk-UA" sz="2800" b="1" i="1" dirty="0">
                <a:solidFill>
                  <a:srgbClr val="002060"/>
                </a:solidFill>
                <a:latin typeface="+mj-lt"/>
              </a:rPr>
              <a:t>знання дітей про зиму , її характерні ознаки, зимовий одяг , зимові </a:t>
            </a:r>
            <a:r>
              <a:rPr lang="uk-UA" sz="2800" b="1" i="1" dirty="0" smtClean="0">
                <a:solidFill>
                  <a:srgbClr val="002060"/>
                </a:solidFill>
                <a:latin typeface="+mj-lt"/>
              </a:rPr>
              <a:t>свята; </a:t>
            </a:r>
            <a:r>
              <a:rPr lang="uk-UA" sz="2800" b="1" i="1" dirty="0">
                <a:solidFill>
                  <a:srgbClr val="002060"/>
                </a:solidFill>
                <a:latin typeface="+mj-lt"/>
              </a:rPr>
              <a:t>формувати поняття про необхідність дотримання правил безпеки під час зимових розваг, учити обирати безпечні місця для ігор; учити помічати красу рідної природи, </a:t>
            </a:r>
            <a:r>
              <a:rPr lang="uk-UA" sz="2800" b="1" i="1" dirty="0" smtClean="0">
                <a:solidFill>
                  <a:srgbClr val="002060"/>
                </a:solidFill>
                <a:latin typeface="+mj-lt"/>
              </a:rPr>
              <a:t>збагатити </a:t>
            </a:r>
            <a:r>
              <a:rPr lang="uk-UA" sz="2800" b="1" i="1" dirty="0">
                <a:solidFill>
                  <a:srgbClr val="002060"/>
                </a:solidFill>
                <a:latin typeface="+mj-lt"/>
              </a:rPr>
              <a:t>словник новими словами  за темою;</a:t>
            </a:r>
            <a:endParaRPr lang="ru-RU" sz="2800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  <a:p>
            <a:r>
              <a:rPr lang="ru-RU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 </a:t>
            </a:r>
            <a:r>
              <a:rPr lang="uk-UA" sz="2800" b="1" i="1" dirty="0">
                <a:solidFill>
                  <a:srgbClr val="002060"/>
                </a:solidFill>
                <a:latin typeface="+mj-lt"/>
              </a:rPr>
              <a:t>Сприяти розвитку пам`яті, уваги, уяви, логічного мислення, спостереження</a:t>
            </a:r>
            <a:r>
              <a:rPr lang="uk-UA" sz="2800" b="1" i="1" dirty="0" smtClean="0">
                <a:solidFill>
                  <a:srgbClr val="002060"/>
                </a:solidFill>
                <a:latin typeface="+mj-lt"/>
              </a:rPr>
              <a:t>,, </a:t>
            </a:r>
            <a:r>
              <a:rPr lang="uk-UA" sz="2800" b="1" i="1" dirty="0">
                <a:solidFill>
                  <a:srgbClr val="002060"/>
                </a:solidFill>
                <a:latin typeface="+mj-lt"/>
              </a:rPr>
              <a:t>емоційному розвитку дітей, </a:t>
            </a:r>
            <a:r>
              <a:rPr lang="uk-UA" sz="2800" b="1" i="1" dirty="0" smtClean="0">
                <a:solidFill>
                  <a:srgbClr val="002060"/>
                </a:solidFill>
                <a:latin typeface="+mj-lt"/>
              </a:rPr>
              <a:t>пізнавальному інтересу, вміння передавати свої враження.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  <a:p>
            <a:pPr>
              <a:buNone/>
            </a:pPr>
            <a:r>
              <a:rPr lang="ru-RU" sz="2800" b="1" i="1" dirty="0" err="1" smtClean="0">
                <a:solidFill>
                  <a:srgbClr val="002060"/>
                </a:solidFill>
                <a:latin typeface="+mj-lt"/>
              </a:rPr>
              <a:t>Виховувати</a:t>
            </a:r>
            <a:r>
              <a:rPr lang="ru-RU" sz="2800" b="1" i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+mj-lt"/>
              </a:rPr>
              <a:t>почуття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+mj-lt"/>
              </a:rPr>
              <a:t>колективізму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2800" b="1" i="1" dirty="0" err="1">
                <a:solidFill>
                  <a:srgbClr val="002060"/>
                </a:solidFill>
                <a:latin typeface="+mj-lt"/>
              </a:rPr>
              <a:t>дружнього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+mj-lt"/>
              </a:rPr>
              <a:t>ставлення</a:t>
            </a:r>
            <a:r>
              <a:rPr lang="ru-RU" sz="2800" b="1" i="1" dirty="0">
                <a:solidFill>
                  <a:srgbClr val="002060"/>
                </a:solidFill>
                <a:latin typeface="+mj-lt"/>
              </a:rPr>
              <a:t> один до одного</a:t>
            </a:r>
            <a:r>
              <a:rPr lang="ru-RU" sz="2800" i="1" dirty="0">
                <a:solidFill>
                  <a:srgbClr val="002060"/>
                </a:solidFill>
                <a:latin typeface="+mj-lt"/>
              </a:rPr>
              <a:t>.</a:t>
            </a:r>
            <a:endParaRPr lang="ru-RU" sz="2800" i="1" dirty="0" smtClean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uk-UA" sz="28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uk-UA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ЕТАПИ  РЕАЛІЗАЦІЇ</a:t>
            </a:r>
            <a:endParaRPr lang="ru-RU" sz="28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lvl="0"/>
            <a:endParaRPr lang="ru-RU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835821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i="1" dirty="0">
              <a:solidFill>
                <a:srgbClr val="000000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i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1" u="none" strike="noStrike" spc="50" normalizeH="0" baseline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Calibri" pitchFamily="34" charset="0"/>
                <a:cs typeface="Times New Roman" pitchFamily="18" charset="0"/>
              </a:rPr>
              <a:t>* "Зима чарівниця"</a:t>
            </a:r>
            <a:endParaRPr kumimoji="0" lang="ru-RU" sz="4000" b="1" i="1" u="none" strike="noStrike" spc="50" normalizeH="0" baseline="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1" u="none" strike="noStrike" spc="50" normalizeH="0" baseline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Calibri" pitchFamily="34" charset="0"/>
                <a:cs typeface="Times New Roman" pitchFamily="18" charset="0"/>
              </a:rPr>
              <a:t> * "Зимові розваги"</a:t>
            </a:r>
            <a:endParaRPr kumimoji="0" lang="ru-RU" sz="4000" b="1" i="1" u="none" strike="noStrike" spc="50" normalizeH="0" baseline="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1" u="none" strike="noStrike" spc="50" normalizeH="0" baseline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Calibri" pitchFamily="34" charset="0"/>
                <a:cs typeface="Times New Roman" pitchFamily="18" charset="0"/>
              </a:rPr>
              <a:t> * "Зимові свята"</a:t>
            </a:r>
            <a:endParaRPr kumimoji="0" lang="ru-RU" sz="4000" b="1" i="1" u="none" strike="noStrike" spc="50" normalizeH="0" baseline="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1" u="none" strike="noStrike" spc="50" normalizeH="0" baseline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Calibri" pitchFamily="34" charset="0"/>
                <a:cs typeface="Times New Roman" pitchFamily="18" charset="0"/>
              </a:rPr>
              <a:t> * "Подарунки"</a:t>
            </a:r>
            <a:endParaRPr kumimoji="0" lang="ru-RU" sz="4000" b="1" i="1" u="none" strike="noStrike" spc="50" normalizeH="0" baseline="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1" u="none" strike="noStrike" spc="50" normalizeH="0" baseline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Calibri" pitchFamily="34" charset="0"/>
                <a:cs typeface="Times New Roman" pitchFamily="18" charset="0"/>
              </a:rPr>
              <a:t> * "Ой, весела в нас зима!"</a:t>
            </a:r>
            <a:endParaRPr kumimoji="0" lang="ru-RU" sz="4000" b="1" i="1" u="none" strike="noStrike" normalizeH="0" baseline="0" dirty="0" smtClean="0">
              <a:solidFill>
                <a:srgbClr val="C00000"/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зображення_viber_2025-01-08_22-13-22-45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2198" y="4929199"/>
            <a:ext cx="1920629" cy="1928802"/>
          </a:xfrm>
          <a:prstGeom prst="rect">
            <a:avLst/>
          </a:prstGeom>
        </p:spPr>
      </p:pic>
      <p:pic>
        <p:nvPicPr>
          <p:cNvPr id="5" name="Рисунок 4" descr="зображення_viber_2025-01-08_22-14-17-09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17" b="17392"/>
          <a:stretch>
            <a:fillRect/>
          </a:stretch>
        </p:blipFill>
        <p:spPr>
          <a:xfrm>
            <a:off x="928662" y="4619762"/>
            <a:ext cx="3714776" cy="2473173"/>
          </a:xfrm>
          <a:prstGeom prst="rect">
            <a:avLst/>
          </a:prstGeom>
        </p:spPr>
      </p:pic>
      <p:pic>
        <p:nvPicPr>
          <p:cNvPr id="6" name="А зима кружляє_Плюс Текс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929586" y="58578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42852"/>
            <a:ext cx="807249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8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ЗАХОДИ ЩОДО РЕАЛІЗАЦІЇ ПРОЕКТУ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Бесіди, заняття, спостереження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Розповіді вихователя і читання казок, оповідань, вивчення віршів, загадок, колядок, щедрівок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Дидактичні, мовні, рухливі ігри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Творчі ігри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Інтерактивні ігри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Перегляди презентацій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Музичне зимове свята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Майстер клас  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Різні види зображувальної діяльності</a:t>
            </a:r>
          </a:p>
          <a:p>
            <a:pPr>
              <a:buClr>
                <a:srgbClr val="002060"/>
              </a:buClr>
              <a:buFont typeface="Wingdings" pitchFamily="2" charset="2"/>
              <a:buChar char="v"/>
            </a:pPr>
            <a:r>
              <a:rPr lang="uk-UA" sz="2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Виготовлення </a:t>
            </a:r>
            <a:r>
              <a:rPr lang="uk-UA" sz="2800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лепбука</a:t>
            </a:r>
            <a:endParaRPr lang="uk-UA" sz="2800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0ce87513e43a4185a05517f38c63ea02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3929066"/>
            <a:ext cx="2299720" cy="26425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 descr="IMG-75cd0d12e19b4b122649e19a91bf8035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2567641" cy="3143248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Рисунок 6" descr="IMG-271836058f9118bfcf1e3fa469f71af6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071810"/>
            <a:ext cx="2939163" cy="2286016"/>
          </a:xfrm>
          <a:prstGeom prst="cloudCallou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 descr="IMG-ec76818aceec3946613f55146040e878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286124"/>
            <a:ext cx="2009180" cy="357187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857232"/>
            <a:ext cx="25003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Зимові розваги з батьками</a:t>
            </a:r>
          </a:p>
        </p:txBody>
      </p:sp>
      <p:pic>
        <p:nvPicPr>
          <p:cNvPr id="10" name="Рисунок 9" descr="IMG-7ea0e0f8a2d46af1f5cd381c38691889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8" y="0"/>
            <a:ext cx="3071834" cy="307183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Рисунок 3" descr="1732648512881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</a:blip>
          <a:srcRect l="3704" t="3703"/>
          <a:stretch>
            <a:fillRect/>
          </a:stretch>
        </p:blipFill>
        <p:spPr>
          <a:xfrm>
            <a:off x="5357818" y="5214904"/>
            <a:ext cx="1643074" cy="1643095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_viber_2025-01-11_20-41-03-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0"/>
            <a:ext cx="2928958" cy="39052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Рисунок 2" descr="зображення_viber_2025-01-11_20-41-03-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4143380"/>
            <a:ext cx="4190997" cy="27146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Рисунок 3" descr="зображення_viber_2025-01-11_20-41-03-5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0"/>
            <a:ext cx="2946764" cy="392901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 descr="зображення_viber_2025-01-11_20-41-03-589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714752"/>
            <a:ext cx="2579428" cy="3143248"/>
          </a:xfrm>
          <a:prstGeom prst="rect">
            <a:avLst/>
          </a:prstGeom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.12.2024 Садик 39 БІЛОСНІЖКА. ФотоВідеозйомка тел. 0688001932 Юрій Гойда @goydafoto (6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214290"/>
            <a:ext cx="3857616" cy="257174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 descr="11.12.2024 Садик 39 БІЛОСНІЖКА. ФотоВідеозйомка тел. 0688001932 Юрій Гойда @goydafoto (12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3286124"/>
            <a:ext cx="5061365" cy="337450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 descr="002-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14818"/>
            <a:ext cx="2174089" cy="2438159"/>
          </a:xfrm>
          <a:prstGeom prst="rect">
            <a:avLst/>
          </a:prstGeom>
        </p:spPr>
      </p:pic>
      <p:pic>
        <p:nvPicPr>
          <p:cNvPr id="7" name="Рисунок 6" descr="10000281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61894"/>
            <a:ext cx="3786214" cy="252414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500298" y="2786058"/>
            <a:ext cx="42301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</a:rPr>
              <a:t>Весело і батькам і дітям</a:t>
            </a:r>
          </a:p>
        </p:txBody>
      </p:sp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12.2024 Садик 39 БІЛОСНІЖКА. ФотоВідеозйомка тел. 0688001932 Юрій Гойда @goydafoto (4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62374"/>
            <a:ext cx="4643438" cy="30956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" name="Рисунок 2" descr="11.12.2024 Садик 39 БІЛОСНІЖКА. ФотоВідеозйомка тел. 0688001932 Юрій Гойда @goydafoto (6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1314" y="0"/>
            <a:ext cx="4582686" cy="305512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Рисунок 3" descr="11.12.2024 Садик 39 БІЛОСНІЖКА. ФотоВідеозйомка тел. 0688001932 Юрій Гойда @goydafoto (6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0"/>
            <a:ext cx="2000264" cy="300039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Рисунок 4" descr="IMG-b4f72797a5fe4a71eb46f7f28744fb5a-V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4507" y="3693380"/>
            <a:ext cx="4219493" cy="316462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Рисунок 5" descr="11.12.2024 Садик 39 БІЛОСНІЖКА. ФотоВідеозйомка тел. 0688001932 Юрій Гойда @goydafoto (10)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"/>
            <a:ext cx="2000248" cy="300037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4330</TotalTime>
  <Words>374</Words>
  <Application>Microsoft Office PowerPoint</Application>
  <PresentationFormat>Экран (4:3)</PresentationFormat>
  <Paragraphs>64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Проєкт  “ОЙ, ВЕСЕЛА В НАС ЗИМА!”  молодша група  “Білосніжка” 2024/2025 н.р.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</cp:revision>
  <dcterms:created xsi:type="dcterms:W3CDTF">2025-01-07T20:00:06Z</dcterms:created>
  <dcterms:modified xsi:type="dcterms:W3CDTF">2025-01-15T12:49:53Z</dcterms:modified>
</cp:coreProperties>
</file>