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94" r:id="rId2"/>
    <p:sldId id="383" r:id="rId3"/>
    <p:sldId id="375" r:id="rId4"/>
    <p:sldId id="376" r:id="rId5"/>
    <p:sldId id="374" r:id="rId6"/>
    <p:sldId id="377" r:id="rId7"/>
    <p:sldId id="408" r:id="rId8"/>
    <p:sldId id="378" r:id="rId9"/>
    <p:sldId id="398" r:id="rId10"/>
    <p:sldId id="387" r:id="rId11"/>
    <p:sldId id="399" r:id="rId12"/>
    <p:sldId id="406" r:id="rId13"/>
    <p:sldId id="385" r:id="rId14"/>
    <p:sldId id="403" r:id="rId15"/>
    <p:sldId id="382" r:id="rId16"/>
    <p:sldId id="402" r:id="rId17"/>
    <p:sldId id="384" r:id="rId18"/>
    <p:sldId id="409" r:id="rId19"/>
    <p:sldId id="386" r:id="rId20"/>
    <p:sldId id="407" r:id="rId21"/>
    <p:sldId id="410" r:id="rId22"/>
    <p:sldId id="388" r:id="rId23"/>
    <p:sldId id="411" r:id="rId24"/>
    <p:sldId id="368" r:id="rId25"/>
    <p:sldId id="405" r:id="rId26"/>
    <p:sldId id="391" r:id="rId27"/>
    <p:sldId id="396" r:id="rId28"/>
  </p:sldIdLst>
  <p:sldSz cx="9144000" cy="6858000" type="screen4x3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lodymyr i" initials="Vi" lastIdx="1" clrIdx="0">
    <p:extLst>
      <p:ext uri="{19B8F6BF-5375-455C-9EA6-DF929625EA0E}">
        <p15:presenceInfo xmlns:p15="http://schemas.microsoft.com/office/powerpoint/2012/main" xmlns="" userId="dea4abde148e4e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163A"/>
    <a:srgbClr val="B9DDE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0" autoAdjust="0"/>
    <p:restoredTop sz="94660"/>
  </p:normalViewPr>
  <p:slideViewPr>
    <p:cSldViewPr>
      <p:cViewPr varScale="1">
        <p:scale>
          <a:sx n="82" d="100"/>
          <a:sy n="82" d="100"/>
        </p:scale>
        <p:origin x="-16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9A90C-9FF8-4271-A76D-BD243D555684}" type="datetimeFigureOut">
              <a:rPr lang="x-none" smtClean="0"/>
              <a:pPr/>
              <a:t>16.01.2025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9D59D-80AE-40FD-8A6C-517C82B9E76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5364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78315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4060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38367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2033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98378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6223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727916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66869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2665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83998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77191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39636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70216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36995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361305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69435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12274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17411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55096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80041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74317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0449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348771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65506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3693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81335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9D59D-80AE-40FD-8A6C-517C82B9E76C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7317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2348880"/>
            <a:ext cx="5396136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4293096"/>
            <a:ext cx="53206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08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537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117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341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067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353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555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829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1221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576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305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2276872"/>
            <a:ext cx="7931224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DB66-B999-4E9A-B073-55B71AEC816C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F7289-D762-412C-A4DB-86E7088ED1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937418" y="6488668"/>
            <a:ext cx="320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4"/>
              </a:rPr>
              <a:t>http://presentation-creation.ru/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18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3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3.jpeg"/><Relationship Id="rId9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1.jpeg"/><Relationship Id="rId7" Type="http://schemas.openxmlformats.org/officeDocument/2006/relationships/image" Target="../media/image77.jpe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0.png"/><Relationship Id="rId5" Type="http://schemas.openxmlformats.org/officeDocument/2006/relationships/image" Target="../media/image75.jpeg"/><Relationship Id="rId10" Type="http://schemas.openxmlformats.org/officeDocument/2006/relationships/image" Target="../media/image20.jpeg"/><Relationship Id="rId4" Type="http://schemas.openxmlformats.org/officeDocument/2006/relationships/image" Target="../media/image3.jpeg"/><Relationship Id="rId9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3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3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0" y="0"/>
            <a:ext cx="914415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706C29-0963-4C0C-A2D8-EE5C94537F98}"/>
              </a:ext>
            </a:extLst>
          </p:cNvPr>
          <p:cNvSpPr txBox="1"/>
          <p:nvPr/>
        </p:nvSpPr>
        <p:spPr>
          <a:xfrm>
            <a:off x="1362962" y="143507"/>
            <a:ext cx="6192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uk-UA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навчально-виховної роботи з дітьми дошкільного віку  </a:t>
            </a:r>
            <a:endParaRPr lang="x-none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2505DCD-D221-48E2-B31D-A2D9F034D1BB}"/>
              </a:ext>
            </a:extLst>
          </p:cNvPr>
          <p:cNvSpPr/>
          <p:nvPr/>
        </p:nvSpPr>
        <p:spPr>
          <a:xfrm>
            <a:off x="821662" y="1104262"/>
            <a:ext cx="7452828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37711C-8A40-4E28-A636-4AF69A3751BC}"/>
              </a:ext>
            </a:extLst>
          </p:cNvPr>
          <p:cNvSpPr txBox="1"/>
          <p:nvPr/>
        </p:nvSpPr>
        <p:spPr>
          <a:xfrm>
            <a:off x="1484037" y="1087973"/>
            <a:ext cx="61759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uk-UA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«Легкові та вантажні машини на вулицях міста»</a:t>
            </a:r>
            <a:endParaRPr lang="x-none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9E435E0-F53D-455E-92AA-F727BA8CD7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2042080"/>
            <a:ext cx="5791962" cy="47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6483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xmlns="" id="{EC35A9E2-39C5-45CF-BF8C-4A1BEEDCA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6730825"/>
              </p:ext>
            </p:extLst>
          </p:nvPr>
        </p:nvGraphicFramePr>
        <p:xfrm>
          <a:off x="323450" y="160020"/>
          <a:ext cx="8496944" cy="627017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64174">
                  <a:extLst>
                    <a:ext uri="{9D8B030D-6E8A-4147-A177-3AD203B41FA5}">
                      <a16:colId xmlns:a16="http://schemas.microsoft.com/office/drawing/2014/main" xmlns="" val="329824111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879006017"/>
                    </a:ext>
                  </a:extLst>
                </a:gridCol>
                <a:gridCol w="6696666">
                  <a:extLst>
                    <a:ext uri="{9D8B030D-6E8A-4147-A177-3AD203B41FA5}">
                      <a16:colId xmlns:a16="http://schemas.microsoft.com/office/drawing/2014/main" xmlns="" val="1126795315"/>
                    </a:ext>
                  </a:extLst>
                </a:gridCol>
              </a:tblGrid>
              <a:tr h="6270177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Спостереження за вулицею. </a:t>
                      </a:r>
                      <a:r>
                        <a:rPr lang="uk-UA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(соціально-моральний розвиток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формувати  знання про те, для чого призначені тротуар, проїжджа частина вулиці, які види транспорту можна побачити  на вулицях міста ( села). Закріпити знання про те, чому не можна виходити на вулицю без дорослих, гратися на тротуарі, перебігати вулицю. Розвивати активне мовлення дітей.</a:t>
                      </a:r>
                      <a:endParaRPr lang="x-none" sz="14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i="0" u="sng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Дидактична гра: «На чому подорож у нас» </a:t>
                      </a:r>
                      <a:r>
                        <a:rPr lang="uk-UA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(пізнавальний розвиток)</a:t>
                      </a:r>
                      <a:endParaRPr lang="x-none" sz="14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закріпити і  уточнити уявлення дітей про призначення кожного виду транспорту, особливості конструкції та руху.</a:t>
                      </a:r>
                      <a:endParaRPr lang="x-none" sz="14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i="0" u="sng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Рухлива гра «Горобчики та автомобіль» </a:t>
                      </a:r>
                      <a:endParaRPr lang="x-none" sz="16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продовжувати формувати вміння дітей розуміти правила вуличного руху; вдосконалювати навички бігу врозтіч зі зміною темпу, вчити діяти за сигналом.</a:t>
                      </a:r>
                      <a:endParaRPr lang="x-none" sz="14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i="0" u="sng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Праця на майданчику:  </a:t>
                      </a:r>
                      <a:r>
                        <a:rPr lang="uk-UA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підмітання доріжок від сміття та їх звільнення  від гілочок та камінців </a:t>
                      </a:r>
                      <a:endParaRPr lang="x-none" sz="14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вчити дітей створювати певні умови для руху транспорту (іграшкових автомобілів), розвивати трудові навички, виховувати любов до праці та бажання допомагати один одному під час спільних дій.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altLang="zh-CN" sz="1600" b="0" i="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</a:t>
                      </a:r>
                      <a:r>
                        <a:rPr lang="en-US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дитячих</a:t>
                      </a:r>
                      <a:r>
                        <a:rPr lang="en-US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малюнків</a:t>
                      </a:r>
                      <a:r>
                        <a:rPr lang="en-US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 </a:t>
                      </a:r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Правил</a:t>
                      </a:r>
                      <a:r>
                        <a:rPr lang="en-US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дорожнього</a:t>
                      </a:r>
                      <a:r>
                        <a:rPr lang="en-US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руху</a:t>
                      </a:r>
                      <a:endParaRPr lang="uk-UA" altLang="zh-CN" sz="1600" b="0" i="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серед</a:t>
                      </a:r>
                      <a:r>
                        <a:rPr lang="en-US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вихованців</a:t>
                      </a:r>
                      <a:r>
                        <a:rPr lang="en-US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 </a:t>
                      </a:r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батьків</a:t>
                      </a:r>
                      <a:r>
                        <a:rPr lang="en-US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uk-UA" altLang="zh-CN" sz="1600" b="0" i="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Мій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друг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світлофор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«Я -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маленький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пішохід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uk-UA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b="1" i="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Консультації</a:t>
                      </a:r>
                      <a:r>
                        <a:rPr lang="en-US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</a:t>
                      </a:r>
                      <a:r>
                        <a:rPr lang="en-US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батьків</a:t>
                      </a:r>
                      <a:r>
                        <a:rPr lang="en-US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uk-UA" altLang="zh-CN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Як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виховати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грамотного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пішохода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?»</a:t>
                      </a:r>
                      <a:endParaRPr lang="x-none" sz="14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x-none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x-none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3534319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50B49FB-D483-4C0A-AF78-B1F3E4EF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132856"/>
            <a:ext cx="2019696" cy="3914417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F24BF00-7DD0-4B3A-95FD-0E6C2F9AF4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3" t="23127" b="29467"/>
          <a:stretch/>
        </p:blipFill>
        <p:spPr>
          <a:xfrm flipH="1">
            <a:off x="5652120" y="5461228"/>
            <a:ext cx="3330077" cy="139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807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C644AF-A1DB-4EA8-AD4D-8DDE50DB1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419" y="332656"/>
            <a:ext cx="5459254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5052C6-D66C-4600-A224-2EEEE404AD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1" t="7246" r="9220"/>
          <a:stretch/>
        </p:blipFill>
        <p:spPr>
          <a:xfrm>
            <a:off x="5661821" y="483319"/>
            <a:ext cx="3325878" cy="4320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2652E91-7453-42A2-9299-E4E5348021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1821" y="3212977"/>
            <a:ext cx="186250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BA99EA-7EA4-4CE3-BBC3-6FE6B2EA14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3" t="23127" b="29467"/>
          <a:stretch/>
        </p:blipFill>
        <p:spPr>
          <a:xfrm flipH="1">
            <a:off x="5508103" y="5085183"/>
            <a:ext cx="3582611" cy="17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944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7F012E-C9A1-4318-B237-F54FE20E27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97" b="11311"/>
          <a:stretch/>
        </p:blipFill>
        <p:spPr>
          <a:xfrm>
            <a:off x="155567" y="116632"/>
            <a:ext cx="4255050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DB1B54-E3B7-4047-886C-071888D2A4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4661" y="116633"/>
            <a:ext cx="4467956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96CB3F-EF49-4105-A83F-68F7A63C99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901" b="23099"/>
          <a:stretch/>
        </p:blipFill>
        <p:spPr>
          <a:xfrm>
            <a:off x="6012159" y="4576568"/>
            <a:ext cx="2970457" cy="2160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AD08BDC-C009-4099-9A4E-21A4EC2994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70" b="26181"/>
          <a:stretch/>
        </p:blipFill>
        <p:spPr>
          <a:xfrm>
            <a:off x="104044" y="4581128"/>
            <a:ext cx="3039441" cy="2155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8867FD3-2AB8-4CAC-9B19-A2B54CFA99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063" b="11955"/>
          <a:stretch/>
        </p:blipFill>
        <p:spPr>
          <a:xfrm>
            <a:off x="3203849" y="4576568"/>
            <a:ext cx="2796668" cy="2160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49315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xmlns="" id="{EC35A9E2-39C5-45CF-BF8C-4A1BEEDCA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6833702"/>
              </p:ext>
            </p:extLst>
          </p:nvPr>
        </p:nvGraphicFramePr>
        <p:xfrm>
          <a:off x="395536" y="188640"/>
          <a:ext cx="8352928" cy="626469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329824111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879006017"/>
                    </a:ext>
                  </a:extLst>
                </a:gridCol>
                <a:gridCol w="5832648">
                  <a:extLst>
                    <a:ext uri="{9D8B030D-6E8A-4147-A177-3AD203B41FA5}">
                      <a16:colId xmlns:a16="http://schemas.microsoft.com/office/drawing/2014/main" xmlns="" val="1126795315"/>
                    </a:ext>
                  </a:extLst>
                </a:gridCol>
              </a:tblGrid>
              <a:tr h="6264696">
                <a:tc>
                  <a:txBody>
                    <a:bodyPr/>
                    <a:lstStyle/>
                    <a:p>
                      <a:pPr algn="ctr"/>
                      <a:endParaRPr lang="uk-UA" sz="16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2-й день</a:t>
                      </a:r>
                    </a:p>
                    <a:p>
                      <a:endParaRPr lang="uk-UA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Інформаційний та репродуктивний етап</a:t>
                      </a:r>
                      <a:endParaRPr lang="x-none" sz="16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Ї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Мовленнєвий розвиток</a:t>
                      </a:r>
                      <a:endParaRPr lang="x-none" sz="16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Розгляд ілюстрації на тему «Транспорт»</a:t>
                      </a:r>
                      <a:endParaRPr lang="x-none" sz="1600" b="1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Дидактична гра: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 Постав машину в гараж» 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закріпити вміння дітей порівнювати предмети за розміром, розкладати їх у ряд за його збільшенням і зменшенням.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Дидактична гра: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 Автомобілі і гаражі» 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закріпити вміння дітей лічити до 10 при різному просторовому розміщенні елементів множини; розвивати просторове орієнтування.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Рухлива гра: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 Слухай уважно» 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розвивати увагу, вчити швидко  реагувати на звукові сигнали вихователя та правильно відтворювати рух автомобілів, потягів та літаків.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Ранкова гімнастика «Водії», </a:t>
                      </a:r>
                      <a:r>
                        <a:rPr lang="uk-UA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валеохвилинка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« Для чого нам ноги?»</a:t>
                      </a:r>
                    </a:p>
                    <a:p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 метою поповнити знання про дану частину тіла.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uk-UA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Проведення заняття.</a:t>
                      </a:r>
                      <a:endParaRPr lang="x-none" sz="1600" b="0" i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400" b="1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Тема</a:t>
                      </a:r>
                      <a:r>
                        <a:rPr lang="en-US" altLang="zh-CN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Що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знаємо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?»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Пам’ятки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батьків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Як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навчити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дитину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правилам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поведінки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вулиці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«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Безпека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дітей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турбота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дорослих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353431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FC19C4-50DF-47EE-8452-F23F5FC5C6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7" t="27314" r="4840" b="26092"/>
          <a:stretch/>
        </p:blipFill>
        <p:spPr>
          <a:xfrm flipH="1">
            <a:off x="0" y="4293096"/>
            <a:ext cx="4355976" cy="2708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595B48D-80A5-410C-A367-2F6566B8B4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076056" y="4099384"/>
            <a:ext cx="3590814" cy="27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533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A8539B8-9592-4020-BFB0-A4C781A532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06" t="17530" r="11202" b="16785"/>
          <a:stretch/>
        </p:blipFill>
        <p:spPr>
          <a:xfrm>
            <a:off x="85816" y="116632"/>
            <a:ext cx="4353972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F834E2-0855-49B6-A82E-CA87EA8A6B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8" t="14824" r="2646" b="15962"/>
          <a:stretch/>
        </p:blipFill>
        <p:spPr>
          <a:xfrm>
            <a:off x="4579893" y="1916832"/>
            <a:ext cx="4424001" cy="4798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0EF728-64DC-4A14-A587-B386E049DA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69" y="5201816"/>
            <a:ext cx="4004799" cy="15753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DD4DFA6-C53F-4AE1-997A-CC4684E7F4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5760" y="0"/>
            <a:ext cx="4618240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6080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xmlns="" id="{EC35A9E2-39C5-45CF-BF8C-4A1BEEDCA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6486468"/>
              </p:ext>
            </p:extLst>
          </p:nvPr>
        </p:nvGraphicFramePr>
        <p:xfrm>
          <a:off x="107504" y="116632"/>
          <a:ext cx="8892480" cy="662473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11560">
                  <a:extLst>
                    <a:ext uri="{9D8B030D-6E8A-4147-A177-3AD203B41FA5}">
                      <a16:colId xmlns:a16="http://schemas.microsoft.com/office/drawing/2014/main" xmlns="" val="3298241112"/>
                    </a:ext>
                  </a:extLst>
                </a:gridCol>
                <a:gridCol w="704513">
                  <a:extLst>
                    <a:ext uri="{9D8B030D-6E8A-4147-A177-3AD203B41FA5}">
                      <a16:colId xmlns:a16="http://schemas.microsoft.com/office/drawing/2014/main" xmlns="" val="879006017"/>
                    </a:ext>
                  </a:extLst>
                </a:gridCol>
                <a:gridCol w="7076407">
                  <a:extLst>
                    <a:ext uri="{9D8B030D-6E8A-4147-A177-3AD203B41FA5}">
                      <a16:colId xmlns:a16="http://schemas.microsoft.com/office/drawing/2014/main" xmlns="" val="1126795315"/>
                    </a:ext>
                  </a:extLst>
                </a:gridCol>
              </a:tblGrid>
              <a:tr h="6624736">
                <a:tc>
                  <a:txBody>
                    <a:bodyPr/>
                    <a:lstStyle/>
                    <a:p>
                      <a:pPr algn="ctr"/>
                      <a:endParaRPr lang="uk-UA" sz="16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3-й день </a:t>
                      </a:r>
                      <a:endParaRPr lang="x-none" sz="16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Репродуктивний та узагальнюючий етап</a:t>
                      </a:r>
                      <a:endParaRPr lang="x-none" sz="16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Бесіда на тему: «Транспорт спеціального призначення»</a:t>
                      </a:r>
                      <a:endParaRPr lang="x-none" sz="1600" b="1" i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поширити уявлення дітей про транспорт спеціального призначення (швидку допомогу, пожежну та міліцейську машини) та їх рух на дорозі; вчити називати і розрізняти такі машини вказуючи на їх особливі ознаки (сирени, мигалки, колір та номери). Розвивати спостережливість; виховувати розуміння необхідності дотримуватись правил безпеки.</a:t>
                      </a:r>
                    </a:p>
                    <a:p>
                      <a:endParaRPr lang="uk-UA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Дидактична гра: «Не помились» </a:t>
                      </a:r>
                      <a:endParaRPr lang="x-none" sz="1600" b="0" i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вчити дітей із поміж предметних картинок транспорту вибирати машину спец призначення та обґрунтовано пояснити ситуації в яких можуть знадобитися ці машини. Підвести до розуміння того, що завдяки цим машинам люди допомагають оточуючим в скрутні хвилини.</a:t>
                      </a:r>
                    </a:p>
                    <a:p>
                      <a:endParaRPr lang="uk-UA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Вправа: «</a:t>
                      </a:r>
                      <a:r>
                        <a:rPr lang="uk-UA" sz="1600" b="0" i="0" u="none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Виклич</a:t>
                      </a:r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машину – рятувальника» </a:t>
                      </a:r>
                      <a:endParaRPr lang="x-none" sz="1600" b="0" i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навчити дітей орієнтуватися в зовнішньому вигляді машин, розвинути вміння   діяти в певній ситуації та закріпити знання номерів телефонів за якими можна викликати машину – рятувальника.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Проведення заняття</a:t>
                      </a:r>
                      <a:endParaRPr lang="x-none" sz="1600" b="0" i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Конспект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інтегрованого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заняття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мовленнєвого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розвитку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ознайомлення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довкіллям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1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</a:t>
                      </a:r>
                      <a:r>
                        <a:rPr lang="en-US" altLang="zh-CN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1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тему</a:t>
                      </a:r>
                      <a:r>
                        <a:rPr lang="en-US" altLang="zh-CN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Загадки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ребуси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</a:t>
                      </a:r>
                      <a:r>
                        <a:rPr lang="uk-UA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Виготовлення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машинок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із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паперу</a:t>
                      </a:r>
                      <a:r>
                        <a:rPr lang="uk-UA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Спільне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виготовлення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атрибутів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рухливих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</a:t>
                      </a:r>
                      <a:endParaRPr lang="uk-UA" altLang="zh-CN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uk-UA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сюжетно-рольових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ігор</a:t>
                      </a:r>
                      <a:r>
                        <a:rPr lang="uk-UA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Анкетування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батьків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правил</a:t>
                      </a:r>
                      <a:r>
                        <a:rPr lang="uk-UA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дорожнього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руху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400" b="0" i="0" u="non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353431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CDE6F7-E549-4FB0-973B-A64E915B1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501" y="4338184"/>
            <a:ext cx="2422261" cy="2461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1FAA1A2-501F-4387-B209-E6BFE01145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85143" y="4668247"/>
            <a:ext cx="3491880" cy="213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9572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0C53F0-F4B9-4C67-AA97-D7FE27BF6B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00" y="72008"/>
            <a:ext cx="3574695" cy="3477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5E19C9C-5294-4C6E-AE31-46CFD9E15D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1916" y="65794"/>
            <a:ext cx="3160884" cy="34841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15E098E-69F4-4A34-A1CA-1D61ECCBCF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558115"/>
            <a:ext cx="2160240" cy="3210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F7CC4A0-1E10-475D-813A-6E4F195E68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7251" y="88885"/>
            <a:ext cx="2163465" cy="3372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A473C7C-E9FB-4EAE-8E15-57E8C42E1E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0511" y="3558115"/>
            <a:ext cx="2267899" cy="3219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029814D-1E1F-4974-815F-B7604B61C6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4007" y="3549908"/>
            <a:ext cx="2160241" cy="3219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D1F393A-A3F2-4612-A3B3-1A7933FA3A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2255" y="3558115"/>
            <a:ext cx="2160241" cy="3210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67432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xmlns="" id="{EC35A9E2-39C5-45CF-BF8C-4A1BEEDCA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7408619"/>
              </p:ext>
            </p:extLst>
          </p:nvPr>
        </p:nvGraphicFramePr>
        <p:xfrm>
          <a:off x="251521" y="188640"/>
          <a:ext cx="8640960" cy="66446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83524">
                  <a:extLst>
                    <a:ext uri="{9D8B030D-6E8A-4147-A177-3AD203B41FA5}">
                      <a16:colId xmlns:a16="http://schemas.microsoft.com/office/drawing/2014/main" xmlns="" val="3298241112"/>
                    </a:ext>
                  </a:extLst>
                </a:gridCol>
                <a:gridCol w="1392739">
                  <a:extLst>
                    <a:ext uri="{9D8B030D-6E8A-4147-A177-3AD203B41FA5}">
                      <a16:colId xmlns:a16="http://schemas.microsoft.com/office/drawing/2014/main" xmlns="" val="879006017"/>
                    </a:ext>
                  </a:extLst>
                </a:gridCol>
                <a:gridCol w="6264697">
                  <a:extLst>
                    <a:ext uri="{9D8B030D-6E8A-4147-A177-3AD203B41FA5}">
                      <a16:colId xmlns:a16="http://schemas.microsoft.com/office/drawing/2014/main" xmlns="" val="1126795315"/>
                    </a:ext>
                  </a:extLst>
                </a:gridCol>
              </a:tblGrid>
              <a:tr h="6480720">
                <a:tc>
                  <a:txBody>
                    <a:bodyPr/>
                    <a:lstStyle/>
                    <a:p>
                      <a:endParaRPr lang="uk-UA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4-й день</a:t>
                      </a:r>
                      <a:endParaRPr lang="x-none" sz="16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Творчий етап</a:t>
                      </a:r>
                      <a:endParaRPr lang="x-none" sz="16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600" b="1" i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600" b="1" i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600" b="1" i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600" b="1" i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600" b="1" i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(соціально – моральний, музичний та пізнавальний  розвиток)</a:t>
                      </a:r>
                      <a:endParaRPr lang="x-none" sz="16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Дидактична гра: «Добре – погано» </a:t>
                      </a:r>
                      <a:endParaRPr lang="x-none" sz="1600" b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спонукати дітей аналізувати предмет транспорту, виявляти в ньому гарні і погані якості; розвивати мислення , пам'ять , прагнення висловлювати свої думки.</a:t>
                      </a:r>
                      <a:endParaRPr lang="x-none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Самостійна ігрова діяльність дітей.</a:t>
                      </a:r>
                      <a:endParaRPr lang="x-none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Розгляд машини швидкої допомоги біля амбулаторії. </a:t>
                      </a:r>
                      <a:endParaRPr lang="x-none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формувати уявлення дітей про будову машини швидкої допомоги, її обладнання та призначення; розширити знання про особливості роботи водія та лікаря, про ситуації в яких  людина стає  пасажиром швидкої допомоги.</a:t>
                      </a:r>
                      <a:endParaRPr lang="x-none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Рухлива гра: «Я веселий чарівник»</a:t>
                      </a:r>
                      <a:endParaRPr lang="x-none" sz="1600" b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розвивати у дітей мислення, увагу; формувати вміння за сигналом проявляти творчість під час виконання імітаційного руху.</a:t>
                      </a:r>
                    </a:p>
                    <a:p>
                      <a:endParaRPr lang="uk-UA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Музичне заняття.</a:t>
                      </a:r>
                      <a:endParaRPr lang="x-none" sz="1600" b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Тема: </a:t>
                      </a:r>
                      <a:r>
                        <a:rPr lang="uk-UA" sz="1400" b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 наземний.</a:t>
                      </a:r>
                      <a:endParaRPr lang="x-none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Проведення заняття.</a:t>
                      </a:r>
                      <a:endParaRPr lang="x-none" sz="1600" b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400" b="1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Тема</a:t>
                      </a:r>
                      <a:r>
                        <a:rPr lang="en-US" altLang="zh-CN" sz="1400" b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altLang="zh-CN" sz="1400" b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altLang="zh-CN" sz="1400" b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</a:t>
                      </a:r>
                      <a:r>
                        <a:rPr lang="en-US" altLang="zh-CN" sz="1400" b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x-none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Консультації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Організація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роботи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</a:t>
                      </a:r>
                      <a:endParaRPr lang="uk-UA" altLang="zh-CN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дошкільнятами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правилами</a:t>
                      </a:r>
                      <a:endParaRPr lang="uk-UA" altLang="zh-CN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дорожнього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руху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</a:t>
                      </a:r>
                      <a:endParaRPr lang="uk-UA" altLang="zh-CN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Дітям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безпеку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дорожнього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руху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uk-UA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x-none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Робота з </a:t>
                      </a:r>
                      <a:r>
                        <a:rPr lang="uk-UA" sz="1600" b="1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пазлами</a:t>
                      </a:r>
                      <a:r>
                        <a:rPr lang="uk-UA" sz="1600" b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x-none" sz="1600" b="1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353431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187431-DA81-4164-8216-E8EE107BF2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34" r="9756" b="16410"/>
          <a:stretch/>
        </p:blipFill>
        <p:spPr>
          <a:xfrm>
            <a:off x="33427" y="3618832"/>
            <a:ext cx="2756551" cy="32602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9EFDD60-3780-4479-8ADB-39748B70A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4221088"/>
            <a:ext cx="3530461" cy="262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1089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D343102-B166-4C77-B6E2-0E2E6AD29A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3" t="7659" r="1662" b="6964"/>
          <a:stretch/>
        </p:blipFill>
        <p:spPr>
          <a:xfrm>
            <a:off x="92627" y="260648"/>
            <a:ext cx="5380594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438D2D-1B70-4499-BF1E-F818819CF1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" t="11690" r="1538" b="5361"/>
          <a:stretch/>
        </p:blipFill>
        <p:spPr>
          <a:xfrm>
            <a:off x="5566004" y="260648"/>
            <a:ext cx="3452687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3959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xmlns="" id="{EC35A9E2-39C5-45CF-BF8C-4A1BEEDCA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7233274"/>
              </p:ext>
            </p:extLst>
          </p:nvPr>
        </p:nvGraphicFramePr>
        <p:xfrm>
          <a:off x="395536" y="188640"/>
          <a:ext cx="8424937" cy="633670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xmlns="" val="329824111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879006017"/>
                    </a:ext>
                  </a:extLst>
                </a:gridCol>
                <a:gridCol w="5904657">
                  <a:extLst>
                    <a:ext uri="{9D8B030D-6E8A-4147-A177-3AD203B41FA5}">
                      <a16:colId xmlns:a16="http://schemas.microsoft.com/office/drawing/2014/main" xmlns="" val="1126795315"/>
                    </a:ext>
                  </a:extLst>
                </a:gridCol>
              </a:tblGrid>
              <a:tr h="6336704">
                <a:tc>
                  <a:txBody>
                    <a:bodyPr/>
                    <a:lstStyle/>
                    <a:p>
                      <a:endParaRPr lang="uk-UA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5-й день</a:t>
                      </a:r>
                      <a:endParaRPr lang="x-none" sz="16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Творчий та </a:t>
                      </a:r>
                      <a:r>
                        <a:rPr lang="uk-UA" sz="16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рефлекційно</a:t>
                      </a:r>
                      <a:r>
                        <a:rPr lang="uk-UA" sz="16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-оцінювальний</a:t>
                      </a:r>
                      <a:endParaRPr lang="x-none" sz="16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пізнавальний розвиток</a:t>
                      </a:r>
                      <a:endParaRPr lang="x-none" sz="1600" b="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Проведення заняття.</a:t>
                      </a:r>
                      <a:endParaRPr lang="x-none" sz="1600" b="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400" b="1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Тема</a:t>
                      </a:r>
                      <a:r>
                        <a:rPr lang="en-US" altLang="zh-CN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altLang="zh-CN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altLang="zh-CN" sz="14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</a:t>
                      </a:r>
                      <a:r>
                        <a:rPr lang="en-US" altLang="zh-CN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uk-UA" altLang="zh-CN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x-none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Консультації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Організація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роботи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дошкільнятами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правилами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дорожнього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руху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«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Дітям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безпеку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дорожнього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руху</a:t>
                      </a:r>
                      <a:r>
                        <a:rPr lang="en-US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uk-UA" altLang="zh-CN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uk-UA" sz="14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Робота з </a:t>
                      </a:r>
                      <a:r>
                        <a:rPr lang="uk-UA" sz="1600" b="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пазлами</a:t>
                      </a:r>
                      <a:r>
                        <a:rPr lang="uk-UA" sz="1600" b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x-none" sz="1600" b="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Розгляд предметних картинок транспорту та імітування його звуків (автомобіль – «</a:t>
                      </a:r>
                      <a:r>
                        <a:rPr lang="uk-UA" sz="14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пх,пх,пх</a:t>
                      </a:r>
                      <a:r>
                        <a:rPr lang="uk-UA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мотоцикл – «</a:t>
                      </a:r>
                      <a:r>
                        <a:rPr lang="uk-UA" sz="14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дж</a:t>
                      </a:r>
                      <a:r>
                        <a:rPr lang="uk-UA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4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дж</a:t>
                      </a:r>
                      <a:r>
                        <a:rPr lang="uk-UA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4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дж</a:t>
                      </a:r>
                      <a:r>
                        <a:rPr lang="uk-UA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»)</a:t>
                      </a:r>
                      <a:endParaRPr lang="x-none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Запропонувати малятам оглянути іграшки-машини, відібрати ті, які потребують ремонту, допомогти вихователю відремонтувати машини.</a:t>
                      </a:r>
                      <a:endParaRPr lang="x-none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поглибити знання дітей про трудові дії водія, його прості соціальні взаємини з людьми.</a:t>
                      </a:r>
                      <a:endParaRPr lang="x-none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u="sng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Дидактична гра: « Розрізні картинки</a:t>
                      </a:r>
                      <a:r>
                        <a:rPr lang="uk-UA" sz="1600" b="0" i="1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  <a:endParaRPr lang="x-none" sz="1600" b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вчити дітей із частин складати ціле зображення транспорту, розповідати про  його призначення. (Розвивати мислення, увагу, зосередженість.)</a:t>
                      </a:r>
                    </a:p>
                    <a:p>
                      <a:endParaRPr lang="uk-UA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x-none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3534319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00C149-58C7-402A-BA9F-4A15375621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23526" y="3212976"/>
            <a:ext cx="4032449" cy="35647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A285CDF-98F8-4250-941F-E9718803E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933056"/>
            <a:ext cx="3816424" cy="32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505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08763C-52A7-41BA-974E-6B7825954D2A}"/>
              </a:ext>
            </a:extLst>
          </p:cNvPr>
          <p:cNvSpPr txBox="1"/>
          <p:nvPr/>
        </p:nvSpPr>
        <p:spPr>
          <a:xfrm>
            <a:off x="3203848" y="789136"/>
            <a:ext cx="459121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Мета проекту:</a:t>
            </a:r>
            <a:endParaRPr lang="x-none" sz="2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3E56C2-124A-4EC0-9D87-C6476D9F34A6}"/>
              </a:ext>
            </a:extLst>
          </p:cNvPr>
          <p:cNvSpPr txBox="1"/>
          <p:nvPr/>
        </p:nvSpPr>
        <p:spPr>
          <a:xfrm>
            <a:off x="1052487" y="1344347"/>
            <a:ext cx="6264696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buSzPct val="11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поглибити знання дітей про засоби пересування;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buSzPct val="11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пояснити, що за видом пересування транспорт буває легковий та вантажний;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buSzPct val="11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розширити знання дітей про професію водія;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buSzPct val="11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розвивати почуття обережності, відповідальності, самостійності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57DC3D-1C91-40FF-B1F2-9DB105F4B0B4}"/>
              </a:ext>
            </a:extLst>
          </p:cNvPr>
          <p:cNvSpPr txBox="1"/>
          <p:nvPr/>
        </p:nvSpPr>
        <p:spPr>
          <a:xfrm>
            <a:off x="2705931" y="96212"/>
            <a:ext cx="4626708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Тривалість проекту: 5 днів</a:t>
            </a:r>
            <a:endParaRPr lang="x-none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EF2A8A-F89F-4AB6-8592-A77DAD60D3DE}"/>
              </a:ext>
            </a:extLst>
          </p:cNvPr>
          <p:cNvSpPr txBox="1"/>
          <p:nvPr/>
        </p:nvSpPr>
        <p:spPr>
          <a:xfrm>
            <a:off x="1051297" y="3828438"/>
            <a:ext cx="3528392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buSzPct val="11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застосовувати особистий досвід у роботі над проектом;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BA4F61-6853-4D31-92E5-AD1CB39C79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7881" y="3194458"/>
            <a:ext cx="4788180" cy="40038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0508DF2-1C8A-4ED1-8E2B-17BDAD670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1163" y="4744879"/>
            <a:ext cx="3528390" cy="208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611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23DCEB0-8F35-44D4-BD8C-75A85E8AA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19920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4A0C32-A7A7-419E-B05D-F3778B7D91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59" y="52486"/>
            <a:ext cx="2259792" cy="3300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AB2BFF-3811-4B8F-9159-9F0841973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3530" y="37849"/>
            <a:ext cx="2259792" cy="3315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2390734-C835-472D-982D-D34DA53269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7238" y="48246"/>
            <a:ext cx="1991752" cy="3268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A547076-882B-407F-AD9E-D4CD7C5257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2906" y="48246"/>
            <a:ext cx="2221135" cy="3268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455F658-E29F-4524-ACC4-3C0C3B55AA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73" y="3440888"/>
            <a:ext cx="2241777" cy="330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316CE6B-9942-4DAE-9B22-335EABB6C7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9460" y="3447925"/>
            <a:ext cx="2259792" cy="3300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1819452-BCEB-4B75-B62D-9296A55712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9041" y="3409360"/>
            <a:ext cx="1991752" cy="3339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90B20C9-A50E-4BD4-A4DE-778D65C4E3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4709" y="3409360"/>
            <a:ext cx="2181318" cy="3332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53398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xmlns="" id="{EC35A9E2-39C5-45CF-BF8C-4A1BEEDCA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1625373"/>
              </p:ext>
            </p:extLst>
          </p:nvPr>
        </p:nvGraphicFramePr>
        <p:xfrm>
          <a:off x="395536" y="188640"/>
          <a:ext cx="8280920" cy="597666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99657">
                  <a:extLst>
                    <a:ext uri="{9D8B030D-6E8A-4147-A177-3AD203B41FA5}">
                      <a16:colId xmlns:a16="http://schemas.microsoft.com/office/drawing/2014/main" xmlns="" val="3298241112"/>
                    </a:ext>
                  </a:extLst>
                </a:gridCol>
                <a:gridCol w="1315660">
                  <a:extLst>
                    <a:ext uri="{9D8B030D-6E8A-4147-A177-3AD203B41FA5}">
                      <a16:colId xmlns:a16="http://schemas.microsoft.com/office/drawing/2014/main" xmlns="" val="879006017"/>
                    </a:ext>
                  </a:extLst>
                </a:gridCol>
                <a:gridCol w="5765603">
                  <a:extLst>
                    <a:ext uri="{9D8B030D-6E8A-4147-A177-3AD203B41FA5}">
                      <a16:colId xmlns:a16="http://schemas.microsoft.com/office/drawing/2014/main" xmlns="" val="1126795315"/>
                    </a:ext>
                  </a:extLst>
                </a:gridCol>
              </a:tblGrid>
              <a:tr h="5976664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2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altLang="zh-CN" sz="1400" b="1" i="0" u="none" kern="1200" cap="none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Вправа</a:t>
                      </a:r>
                      <a:r>
                        <a:rPr lang="uk-UA" altLang="zh-CN" sz="1400" b="1" i="0" u="none" kern="1200" cap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altLang="zh-CN" sz="1400" b="1" i="0" u="none" kern="1200" cap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en-US" altLang="zh-CN" sz="1400" b="1" i="0" u="none" kern="1200" cap="none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який</a:t>
                      </a:r>
                      <a:r>
                        <a:rPr lang="en-US" altLang="zh-CN" sz="1400" b="1" i="0" u="none" kern="1200" cap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1" i="0" u="none" kern="1200" cap="none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буває</a:t>
                      </a:r>
                      <a:r>
                        <a:rPr lang="en-US" altLang="zh-CN" sz="1400" b="1" i="0" u="none" kern="1200" cap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1" i="0" u="none" kern="1200" cap="none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</a:t>
                      </a:r>
                      <a:r>
                        <a:rPr lang="en-US" altLang="zh-CN" sz="1400" b="1" i="0" u="none" kern="1200" cap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?»</a:t>
                      </a:r>
                      <a:endParaRPr lang="x-none" sz="1400" b="1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Рухлива гра: «Пілоти» </a:t>
                      </a:r>
                      <a:endParaRPr lang="x-none" sz="1600" b="0" i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виховувати </a:t>
                      </a:r>
                      <a:r>
                        <a:rPr lang="uk-UA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уважність,вчити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діяти за сигналом, вдосконалювати навички бігу.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Ранкова гімнастика «Водії».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altLang="zh-CN" sz="1600" b="0" i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600" b="0" i="0" u="none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Вправа</a:t>
                      </a:r>
                      <a:r>
                        <a:rPr lang="uk-UA" altLang="zh-CN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altLang="zh-CN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en-US" altLang="zh-CN" sz="1600" b="0" i="0" u="none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Який</a:t>
                      </a:r>
                      <a:r>
                        <a:rPr lang="en-US" altLang="zh-CN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u="none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буває</a:t>
                      </a:r>
                      <a:r>
                        <a:rPr lang="en-US" altLang="zh-CN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u="none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</a:t>
                      </a:r>
                      <a:r>
                        <a:rPr lang="en-US" altLang="zh-CN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?»</a:t>
                      </a:r>
                      <a:endParaRPr lang="x-none" sz="1600" b="0" i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Проведення заняття.</a:t>
                      </a:r>
                      <a:endParaRPr lang="x-none" sz="1400" b="1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Конспект заняття з розвитку мовлення та малювання 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Легковий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автомобіль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uk-UA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uk-UA" altLang="zh-CN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uk-UA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Індивідуальна робота.</a:t>
                      </a:r>
                    </a:p>
                    <a:p>
                      <a:pPr fontAlgn="base"/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Провести роботу з дітьми, які були відсутні на попередніх етапах. Допомога окремим дітям у використанні одержаних знань на практиці.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uk-UA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uk-UA" sz="1400" b="1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Робота з батьками.</a:t>
                      </a:r>
                    </a:p>
                    <a:p>
                      <a:pPr fontAlgn="base"/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Висловити подяку батькам за допомогу у підготовці й організації проведення </a:t>
                      </a:r>
                      <a:r>
                        <a:rPr lang="uk-UA" sz="1400" b="0" i="0" u="non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даного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проекту.</a:t>
                      </a:r>
                    </a:p>
                    <a:p>
                      <a:pPr fontAlgn="base"/>
                      <a:endParaRPr lang="uk-UA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600" b="0" i="0" u="none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Оформлення</a:t>
                      </a:r>
                      <a:r>
                        <a:rPr lang="en-US" altLang="zh-CN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u="none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папок-пересувок</a:t>
                      </a:r>
                      <a:r>
                        <a:rPr lang="en-US" altLang="zh-CN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u="none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</a:t>
                      </a:r>
                      <a:r>
                        <a:rPr lang="en-US" altLang="zh-CN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i="0" u="none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рубриками</a:t>
                      </a:r>
                      <a:r>
                        <a:rPr lang="en-US" altLang="zh-CN" sz="1600" b="0" i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uk-UA" altLang="zh-CN" sz="1600" b="0" i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Дорожні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знаки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</a:t>
                      </a:r>
                      <a:r>
                        <a:rPr lang="uk-UA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Дорожні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пастки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«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Грамотний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пішохід</a:t>
                      </a:r>
                      <a:r>
                        <a:rPr lang="en-US" altLang="zh-CN" sz="1400" b="0" i="0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  <a:endParaRPr lang="x-none" sz="1400" b="0" i="0" u="non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x-none" sz="12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2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2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sz="12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3534319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278C1E-1D85-4B47-ACE0-F195F6642D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236" y="43193"/>
            <a:ext cx="2509202" cy="1513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69B6387-2DF8-4AAA-802F-0AECE16CFE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3" y="4653136"/>
            <a:ext cx="2854091" cy="18832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88113C6-A109-4DA1-89BD-1C3A8F45BE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3" t="23127" b="29467"/>
          <a:stretch/>
        </p:blipFill>
        <p:spPr>
          <a:xfrm flipH="1">
            <a:off x="5666617" y="5229200"/>
            <a:ext cx="3391576" cy="15700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034D7D6-F666-48F9-9166-5C4B013C22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545612"/>
            <a:ext cx="2453372" cy="147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6836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042BE27-EFC4-4E68-964A-28F2882346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67" b="12035"/>
          <a:stretch/>
        </p:blipFill>
        <p:spPr>
          <a:xfrm>
            <a:off x="6348201" y="3716640"/>
            <a:ext cx="2456187" cy="302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4ED972-CFBF-4862-8A3B-18F4E7DD22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0"/>
          <a:stretch/>
        </p:blipFill>
        <p:spPr>
          <a:xfrm>
            <a:off x="6275977" y="120678"/>
            <a:ext cx="2736141" cy="345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8B1341-B31E-4C03-857E-A118A056D7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5288" y="107036"/>
            <a:ext cx="1961765" cy="302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4E9A255-E16F-4464-8C4C-06884FF553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4" y="115070"/>
            <a:ext cx="1815357" cy="302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61CC5C0-9B7A-40F0-A88B-D1AC74EE73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06" b="13884"/>
          <a:stretch/>
        </p:blipFill>
        <p:spPr>
          <a:xfrm>
            <a:off x="2083825" y="107036"/>
            <a:ext cx="1952539" cy="302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413213C-7D96-4864-9CAA-B4D05F320F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7" t="68693" r="63323" b="8534"/>
          <a:stretch/>
        </p:blipFill>
        <p:spPr>
          <a:xfrm>
            <a:off x="339612" y="4509120"/>
            <a:ext cx="2828467" cy="2237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D73BB41-82E8-4A8B-8AF8-50D5BDBFD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3" t="38073" r="63680" b="37784"/>
          <a:stretch/>
        </p:blipFill>
        <p:spPr>
          <a:xfrm>
            <a:off x="3315627" y="4487713"/>
            <a:ext cx="2828467" cy="2237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9C5A8E-D03B-44D3-9685-08A1F4CC9E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977" y="3069213"/>
            <a:ext cx="3573584" cy="1440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74D1D47-FB4F-4277-BDA3-43CDBB3356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3561" y="3122284"/>
            <a:ext cx="2350533" cy="13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8872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0" y="-2876"/>
            <a:ext cx="914415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70C823-3998-4419-BF4E-146BCD9E23B3}"/>
              </a:ext>
            </a:extLst>
          </p:cNvPr>
          <p:cNvSpPr txBox="1"/>
          <p:nvPr/>
        </p:nvSpPr>
        <p:spPr>
          <a:xfrm>
            <a:off x="3176482" y="140180"/>
            <a:ext cx="2232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Висновки</a:t>
            </a:r>
            <a:endParaRPr lang="x-none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AE6798-514E-4F23-AD54-7B42B141F5FB}"/>
              </a:ext>
            </a:extLst>
          </p:cNvPr>
          <p:cNvSpPr txBox="1"/>
          <p:nvPr/>
        </p:nvSpPr>
        <p:spPr>
          <a:xfrm>
            <a:off x="1979712" y="757597"/>
            <a:ext cx="4625788" cy="405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2875" algn="ctr">
              <a:lnSpc>
                <a:spcPct val="107000"/>
              </a:lnSpc>
              <a:spcBef>
                <a:spcPts val="375"/>
              </a:spcBef>
              <a:spcAft>
                <a:spcPts val="800"/>
              </a:spcAft>
            </a:pPr>
            <a:r>
              <a:rPr lang="zh-C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Результативність проекту</a:t>
            </a:r>
            <a:endParaRPr lang="x-none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BC1BEA-482C-4745-8322-5EB4114752DC}"/>
              </a:ext>
            </a:extLst>
          </p:cNvPr>
          <p:cNvSpPr txBox="1"/>
          <p:nvPr/>
        </p:nvSpPr>
        <p:spPr>
          <a:xfrm>
            <a:off x="485547" y="1206567"/>
            <a:ext cx="747083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75"/>
              </a:spcBef>
              <a:spcAft>
                <a:spcPts val="800"/>
              </a:spcAft>
            </a:pPr>
            <a:r>
              <a:rPr lang="zh-CN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результаті реалізації проекту забезпечена ефективна організація діяльності </a:t>
            </a: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групи та всіх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часників проекту 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800"/>
              </a:spcAft>
            </a:pPr>
            <a:r>
              <a:rPr lang="zh-CN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Розроблений план роботи з дітьми групи і їх батьками в рамках даного проекту успішно виконаний. Вихованці ознайомились з правилами дорожнього руху і поведінкою пішоходів на вулицях міста, навчились вирішувати проблемні ситуації, що виникають на проїжджій частині дороги, ознайомились з дорожніми знаками,</a:t>
            </a: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навчились відрізнити легковий та вантажний транспорт,</a:t>
            </a:r>
            <a:r>
              <a:rPr lang="zh-CN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навчились вміти його класифікувати. </a:t>
            </a:r>
            <a:endParaRPr lang="uk-UA" altLang="zh-CN" dirty="0">
              <a:solidFill>
                <a:srgbClr val="00206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BE8C23D-A6D3-42D3-8665-BC34B5EA5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3715894"/>
            <a:ext cx="3384375" cy="2851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5E82C6-3CD2-4C0F-9491-D025F24F30A2}"/>
              </a:ext>
            </a:extLst>
          </p:cNvPr>
          <p:cNvSpPr txBox="1"/>
          <p:nvPr/>
        </p:nvSpPr>
        <p:spPr>
          <a:xfrm>
            <a:off x="485547" y="3761007"/>
            <a:ext cx="45912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 вдалось розширити педагогічну грамотність батьків з питань навчання дітей безпечної поведінки на дорозі. Також у співпраці з педагогами підвищили рівень їх професійної компетентності з даної теми.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913311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0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AA61FC9-8F21-439F-A3B6-F4DD825433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96" b="11686"/>
          <a:stretch/>
        </p:blipFill>
        <p:spPr>
          <a:xfrm>
            <a:off x="101016" y="152636"/>
            <a:ext cx="4211285" cy="5004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C503224-D98F-4A04-87BC-5561F0E8F2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27" t="18591" r="15907" b="17673"/>
          <a:stretch/>
        </p:blipFill>
        <p:spPr>
          <a:xfrm>
            <a:off x="4461982" y="116632"/>
            <a:ext cx="4532492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34817C-78C4-49CA-8AAA-E733F88257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7445" y="5005924"/>
            <a:ext cx="2654706" cy="18593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A6715B-E5CA-4EFF-86D9-C763818243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09" b="27535"/>
          <a:stretch/>
        </p:blipFill>
        <p:spPr>
          <a:xfrm>
            <a:off x="4572000" y="5072303"/>
            <a:ext cx="412398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229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0" y="-2876"/>
            <a:ext cx="914415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E83D0B-E251-4F4C-A4E3-5619A7416EED}"/>
              </a:ext>
            </a:extLst>
          </p:cNvPr>
          <p:cNvSpPr txBox="1"/>
          <p:nvPr/>
        </p:nvSpPr>
        <p:spPr>
          <a:xfrm>
            <a:off x="1691680" y="332656"/>
            <a:ext cx="60486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75"/>
              </a:spcBef>
              <a:spcAft>
                <a:spcPts val="800"/>
              </a:spcAft>
            </a:pPr>
            <a:r>
              <a:rPr lang="zh-CN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Особливе значення, виходячи з особливостей віку дітей, для проекту мала ігрова діяльність, де за допомогою моделювання, розподілу ролей, певних повноважень у дітей закріплені теоретичні знання щодо правил безпечної поведінки на дорозі та у транспорті.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C93AEB-5B1E-4E56-ABA6-0E6417445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793665"/>
            <a:ext cx="5184576" cy="49326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B3BE4B6-0699-44BC-BC2A-53ED7069BC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33" t="14935" r="15668" b="24631"/>
          <a:stretch/>
        </p:blipFill>
        <p:spPr>
          <a:xfrm>
            <a:off x="6456478" y="2904033"/>
            <a:ext cx="1115616" cy="1044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73073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1654A2-DB3C-4335-A114-C82ED147E9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32656"/>
            <a:ext cx="7488831" cy="5688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B076CE-599B-4565-9FA5-212077A55DF3}"/>
              </a:ext>
            </a:extLst>
          </p:cNvPr>
          <p:cNvSpPr txBox="1"/>
          <p:nvPr/>
        </p:nvSpPr>
        <p:spPr>
          <a:xfrm>
            <a:off x="1331640" y="5614011"/>
            <a:ext cx="6705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</a:t>
            </a:r>
            <a:r>
              <a:rPr lang="ru-RU" sz="60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60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60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x-none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D84A22-1D8E-46CE-A228-0B09CE0EEA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60" t="5835" r="11160" b="5835"/>
          <a:stretch/>
        </p:blipFill>
        <p:spPr>
          <a:xfrm>
            <a:off x="7308304" y="44624"/>
            <a:ext cx="1810099" cy="1696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4777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3D804B-A638-41A0-8FF4-AFCF76B72728}"/>
              </a:ext>
            </a:extLst>
          </p:cNvPr>
          <p:cNvSpPr txBox="1"/>
          <p:nvPr/>
        </p:nvSpPr>
        <p:spPr>
          <a:xfrm>
            <a:off x="1835696" y="332656"/>
            <a:ext cx="5760640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buSzPct val="11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розвивати самооцінку, самоконтроль;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buSzPct val="11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створити умови для реалізації пізнавальної і соціальної активності дітей;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buSzPct val="11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виховувати у дошкільників позитивне ставлення до вивчення правил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вуличного руху, правил поведінки в транспорті та правил безпечної гри;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buSzPct val="110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виховувати ціннісне ставлення до власного </a:t>
            </a:r>
            <a:r>
              <a:rPr lang="uk-UA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здоров</a:t>
            </a: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я.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98C6FC-A178-423A-A947-888DFD8B82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99" b="11666"/>
          <a:stretch/>
        </p:blipFill>
        <p:spPr>
          <a:xfrm>
            <a:off x="174886" y="3861048"/>
            <a:ext cx="4427140" cy="30602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29111B-40ED-4506-B1A0-5628554CB3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292078" y="4005064"/>
            <a:ext cx="357336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2880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0" y="1210"/>
            <a:ext cx="914415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F2FCBA-9C80-4C8A-B2CF-EDC7ADD20F2F}"/>
              </a:ext>
            </a:extLst>
          </p:cNvPr>
          <p:cNvSpPr txBox="1"/>
          <p:nvPr/>
        </p:nvSpPr>
        <p:spPr>
          <a:xfrm>
            <a:off x="2364808" y="1369278"/>
            <a:ext cx="45876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uk-UA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проекту: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uk-UA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груповий,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uk-UA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</a:t>
            </a:r>
            <a:r>
              <a:rPr lang="uk-UA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творчий;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uk-UA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короткотривалий – тиждень;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65EF65-B7F7-494E-9225-DB6F8A6B779D}"/>
              </a:ext>
            </a:extLst>
          </p:cNvPr>
          <p:cNvSpPr txBox="1"/>
          <p:nvPr/>
        </p:nvSpPr>
        <p:spPr>
          <a:xfrm>
            <a:off x="3065655" y="331254"/>
            <a:ext cx="2520279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fontAlgn="base">
              <a:lnSpc>
                <a:spcPct val="150000"/>
              </a:lnSpc>
            </a:pPr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 проекту</a:t>
            </a:r>
            <a:endParaRPr lang="x-none" sz="2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C534DB-BBA6-4C80-BD04-F9663F42E830}"/>
              </a:ext>
            </a:extLst>
          </p:cNvPr>
          <p:cNvSpPr txBox="1"/>
          <p:nvPr/>
        </p:nvSpPr>
        <p:spPr>
          <a:xfrm>
            <a:off x="3779912" y="2872805"/>
            <a:ext cx="48245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над проектом з батьками:</a:t>
            </a:r>
          </a:p>
          <a:p>
            <a:r>
              <a:rPr lang="uk-UA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залучити батьків до спільної роботи, зацікавити батьків життям групи, визвати бажання брати участь в ній.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C37B2D-4707-47F0-8B32-23812008BFC6}"/>
              </a:ext>
            </a:extLst>
          </p:cNvPr>
          <p:cNvSpPr txBox="1"/>
          <p:nvPr/>
        </p:nvSpPr>
        <p:spPr>
          <a:xfrm>
            <a:off x="4869254" y="4509120"/>
            <a:ext cx="38640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Задачі:</a:t>
            </a:r>
          </a:p>
          <a:p>
            <a:r>
              <a:rPr lang="uk-UA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навички співпраці </a:t>
            </a:r>
            <a:r>
              <a:rPr lang="uk-UA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вихователей</a:t>
            </a:r>
            <a:r>
              <a:rPr lang="uk-UA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дітей, розвивати групову згуртованість, розвивати бажання дітей брати участь у сумісних іграх, самооцінку дітей.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78C8A9-73FE-453A-B720-C076A1940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7503" y="3133651"/>
            <a:ext cx="4350881" cy="36716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C949689-E1EC-4958-B0BD-C1EA112A70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290556"/>
            <a:ext cx="3281834" cy="195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85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2C79C4-D58B-4109-B942-0994415BA121}"/>
              </a:ext>
            </a:extLst>
          </p:cNvPr>
          <p:cNvSpPr txBox="1"/>
          <p:nvPr/>
        </p:nvSpPr>
        <p:spPr>
          <a:xfrm>
            <a:off x="3066181" y="569650"/>
            <a:ext cx="4626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Характеристика проекту:</a:t>
            </a:r>
            <a:endParaRPr lang="x-none" sz="2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57617A-79D8-4F12-8A7F-11DC744C9C28}"/>
              </a:ext>
            </a:extLst>
          </p:cNvPr>
          <p:cNvSpPr txBox="1"/>
          <p:nvPr/>
        </p:nvSpPr>
        <p:spPr>
          <a:xfrm>
            <a:off x="2472070" y="1238333"/>
            <a:ext cx="5400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buClr>
                <a:srgbClr val="00206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домінуючою діяльністю: пошуково-інформаційний;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Clr>
                <a:srgbClr val="00206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тривалістю: середньої тривалості;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Clr>
                <a:srgbClr val="00206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кількістю учасників: колективний;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Clr>
                <a:srgbClr val="00206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характером контактів: у межах групи.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CA99C3-5D2C-4ECC-8B78-4932B0428790}"/>
              </a:ext>
            </a:extLst>
          </p:cNvPr>
          <p:cNvSpPr txBox="1"/>
          <p:nvPr/>
        </p:nvSpPr>
        <p:spPr>
          <a:xfrm>
            <a:off x="2339752" y="4633054"/>
            <a:ext cx="4626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x-none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4546D23-28B2-4F04-AF55-7F39E931C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289" y="2852698"/>
            <a:ext cx="5026246" cy="44247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F4FAE27-6F1A-4F3D-B2AD-891204C359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63" t="9580" b="9051"/>
          <a:stretch/>
        </p:blipFill>
        <p:spPr>
          <a:xfrm>
            <a:off x="5508104" y="3275316"/>
            <a:ext cx="3391553" cy="3600401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BFAE6D13-A704-4900-A5B1-0331EC1D39CF}"/>
              </a:ext>
            </a:extLst>
          </p:cNvPr>
          <p:cNvSpPr/>
          <p:nvPr/>
        </p:nvSpPr>
        <p:spPr>
          <a:xfrm>
            <a:off x="5732980" y="3789040"/>
            <a:ext cx="2943476" cy="1656183"/>
          </a:xfrm>
          <a:prstGeom prst="roundRect">
            <a:avLst/>
          </a:prstGeom>
          <a:solidFill>
            <a:srgbClr val="C01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2FE293-4544-4947-8DA4-DF30B9A7E19C}"/>
              </a:ext>
            </a:extLst>
          </p:cNvPr>
          <p:cNvSpPr txBox="1"/>
          <p:nvPr/>
        </p:nvSpPr>
        <p:spPr>
          <a:xfrm>
            <a:off x="6165601" y="3809881"/>
            <a:ext cx="2400793" cy="142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Діти.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Батьки.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Вихователі.</a:t>
            </a:r>
            <a:endParaRPr lang="x-none" sz="2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17B982CF-674A-46CE-B71D-790F71DF9B5E}"/>
              </a:ext>
            </a:extLst>
          </p:cNvPr>
          <p:cNvSpPr/>
          <p:nvPr/>
        </p:nvSpPr>
        <p:spPr>
          <a:xfrm>
            <a:off x="2228894" y="3789040"/>
            <a:ext cx="2943476" cy="1656183"/>
          </a:xfrm>
          <a:prstGeom prst="roundRect">
            <a:avLst/>
          </a:prstGeom>
          <a:solidFill>
            <a:srgbClr val="C01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90E40A-1B58-47E9-A1DB-C648147E3659}"/>
              </a:ext>
            </a:extLst>
          </p:cNvPr>
          <p:cNvSpPr txBox="1"/>
          <p:nvPr/>
        </p:nvSpPr>
        <p:spPr>
          <a:xfrm>
            <a:off x="2180391" y="3923693"/>
            <a:ext cx="2880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uk-UA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Учасники та співучасники проекту:</a:t>
            </a:r>
            <a:endParaRPr lang="uk-UA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812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51B941-32E6-429A-8BCF-F1D44A296F10}"/>
              </a:ext>
            </a:extLst>
          </p:cNvPr>
          <p:cNvSpPr txBox="1"/>
          <p:nvPr/>
        </p:nvSpPr>
        <p:spPr>
          <a:xfrm>
            <a:off x="1115616" y="864193"/>
            <a:ext cx="6633833" cy="351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Консультації для педагогів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Дидактичні та рухливі ігри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Перегляди презентації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Театралізація казки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 занять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Виготовлення  3д макетів транспорту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Виготовлення  демонстраційного матеріалу</a:t>
            </a:r>
          </a:p>
          <a:p>
            <a:pPr marL="285750" indent="-28575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Різні види зображувальної діяльності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zh-CN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Поповнення і оновлення атрибутів до сюжетно – рольової гри 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C2B56E-26AB-47A0-B8FF-BA6FBF6F19E2}"/>
              </a:ext>
            </a:extLst>
          </p:cNvPr>
          <p:cNvSpPr txBox="1"/>
          <p:nvPr/>
        </p:nvSpPr>
        <p:spPr>
          <a:xfrm>
            <a:off x="2699792" y="260648"/>
            <a:ext cx="4626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щодо реалізації проекту</a:t>
            </a:r>
            <a:endParaRPr lang="x-none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4A26BCE-DDDB-4F9C-BAB4-721B6AECC7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660758"/>
            <a:ext cx="3314762" cy="33046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AE401DF-B8B4-42CF-AFBC-E8BD2BFF9A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100" b="30050"/>
          <a:stretch/>
        </p:blipFill>
        <p:spPr>
          <a:xfrm>
            <a:off x="1043608" y="4293096"/>
            <a:ext cx="6984776" cy="2578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790177D-E2A1-45F4-954B-1D9BEA50A918}"/>
              </a:ext>
            </a:extLst>
          </p:cNvPr>
          <p:cNvSpPr txBox="1"/>
          <p:nvPr/>
        </p:nvSpPr>
        <p:spPr>
          <a:xfrm>
            <a:off x="1133141" y="4473113"/>
            <a:ext cx="5631595" cy="961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375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zh-CN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Виготовлення навчально - дидактичних посібників, артбуків (дидактичні ігри, демонстраційний матеріал, плакати), читання художньої літератури;</a:t>
            </a:r>
            <a:endParaRPr lang="x-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909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2102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FD58DC-E63C-4E8E-9F2B-4BB617F598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19" y="144017"/>
            <a:ext cx="3026330" cy="414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ECF565-E1C4-49AF-BE0B-02A17640B4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913"/>
          <a:stretch/>
        </p:blipFill>
        <p:spPr>
          <a:xfrm>
            <a:off x="3244595" y="149110"/>
            <a:ext cx="2630763" cy="4143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9671AA8-F08E-4DAF-A801-EBB1C5FE3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1386" y="4428523"/>
            <a:ext cx="3096344" cy="229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9519D22-2626-4A66-8DF2-E8E9B26F9F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2723" y="144016"/>
            <a:ext cx="3026330" cy="4143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7E55FD7-0FE6-4649-8828-37C5620D70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39" b="4159"/>
          <a:stretch/>
        </p:blipFill>
        <p:spPr>
          <a:xfrm>
            <a:off x="263377" y="4416672"/>
            <a:ext cx="2087302" cy="2307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3E9523-8ED3-446A-9E51-9101A067416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7" t="8776" r="63323" b="67379"/>
          <a:stretch/>
        </p:blipFill>
        <p:spPr>
          <a:xfrm>
            <a:off x="5875359" y="4437115"/>
            <a:ext cx="2945114" cy="229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3428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xmlns="" id="{EC35A9E2-39C5-45CF-BF8C-4A1BEEDCA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465084"/>
              </p:ext>
            </p:extLst>
          </p:nvPr>
        </p:nvGraphicFramePr>
        <p:xfrm>
          <a:off x="431461" y="723219"/>
          <a:ext cx="8280921" cy="541156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44195">
                  <a:extLst>
                    <a:ext uri="{9D8B030D-6E8A-4147-A177-3AD203B41FA5}">
                      <a16:colId xmlns:a16="http://schemas.microsoft.com/office/drawing/2014/main" xmlns="" val="329824111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879006017"/>
                    </a:ext>
                  </a:extLst>
                </a:gridCol>
                <a:gridCol w="6012590">
                  <a:extLst>
                    <a:ext uri="{9D8B030D-6E8A-4147-A177-3AD203B41FA5}">
                      <a16:colId xmlns:a16="http://schemas.microsoft.com/office/drawing/2014/main" xmlns="" val="1126795315"/>
                    </a:ext>
                  </a:extLst>
                </a:gridCol>
              </a:tblGrid>
              <a:tr h="5411562">
                <a:tc>
                  <a:txBody>
                    <a:bodyPr/>
                    <a:lstStyle/>
                    <a:p>
                      <a:pPr algn="ctr" fontAlgn="base"/>
                      <a:endParaRPr lang="uk-UA" sz="16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ase"/>
                      <a:r>
                        <a:rPr lang="uk-UA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1-день</a:t>
                      </a:r>
                    </a:p>
                    <a:p>
                      <a:pPr algn="l" fontAlgn="base"/>
                      <a:endParaRPr lang="uk-UA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ase"/>
                      <a:endParaRPr lang="uk-UA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ase"/>
                      <a:endParaRPr lang="uk-UA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ase"/>
                      <a:r>
                        <a:rPr lang="uk-UA" sz="16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Мотиваційний і інформаційний етап</a:t>
                      </a:r>
                      <a:endParaRPr lang="x-none" sz="16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Емоційно</a:t>
                      </a:r>
                      <a:r>
                        <a:rPr lang="uk-UA" sz="16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-ціннісний та пізнавальний розвиток</a:t>
                      </a:r>
                      <a:endParaRPr lang="x-none" sz="16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u="non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Бесіда на тему:</a:t>
                      </a:r>
                    </a:p>
                    <a:p>
                      <a:pPr algn="ctr"/>
                      <a:r>
                        <a:rPr lang="uk-UA" sz="1600" b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uk-UA" sz="1600" b="1" u="non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Транспорт,його</a:t>
                      </a:r>
                      <a:r>
                        <a:rPr lang="uk-UA" sz="1600" b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роль в житті людини»</a:t>
                      </a:r>
                    </a:p>
                    <a:p>
                      <a:endParaRPr lang="uk-UA" sz="900" b="1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i="0" u="non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Дидактично-логічна гра: </a:t>
                      </a:r>
                      <a:r>
                        <a:rPr lang="uk-UA" sz="1400" b="0" i="0" u="none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 Хто сидить за кермом» </a:t>
                      </a:r>
                      <a:r>
                        <a:rPr lang="uk-UA" sz="1400" b="0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(пізнавальний розвиток)</a:t>
                      </a:r>
                      <a:endParaRPr lang="x-none" sz="1400" b="0" i="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400" b="1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Мета: </a:t>
                      </a:r>
                      <a:r>
                        <a:rPr lang="uk-UA" sz="1400" b="0" i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розширити знання дітей про правильні назви водіїв певного транспорту.</a:t>
                      </a:r>
                    </a:p>
                    <a:p>
                      <a:endParaRPr lang="uk-UA" sz="1400" b="0" u="sng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Рухлива гра: « Кольорові автомобілі» </a:t>
                      </a:r>
                      <a:endParaRPr lang="x-none" sz="1600" b="0" u="non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Мета: </a:t>
                      </a:r>
                      <a:r>
                        <a:rPr lang="uk-UA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вдосконалювати навички ходьби та бігу врозтіч; розвивати увагу та вміння розпізнавати кольори.</a:t>
                      </a:r>
                      <a:endParaRPr lang="x-none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0" u="sng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600" b="0" u="non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Ранкова гімнастика « Водії», </a:t>
                      </a:r>
                      <a:r>
                        <a:rPr lang="uk-UA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після закінчення – </a:t>
                      </a:r>
                      <a:r>
                        <a:rPr lang="uk-UA" sz="14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валеохвилинка</a:t>
                      </a:r>
                      <a:r>
                        <a:rPr lang="uk-UA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«Наші руки-рученята» з метою розширити уявлення про значення рук для людини та бережливе ставлення до них. </a:t>
                      </a:r>
                      <a:endParaRPr lang="x-none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uk-UA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uk-UA" sz="16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Проведення заняття.</a:t>
                      </a:r>
                    </a:p>
                    <a:p>
                      <a:r>
                        <a:rPr lang="en-US" altLang="zh-CN" sz="1400" b="1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Тема</a:t>
                      </a:r>
                      <a:r>
                        <a:rPr lang="en-US" altLang="zh-CN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altLang="zh-CN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altLang="zh-CN" sz="14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Веселий</a:t>
                      </a:r>
                      <a:r>
                        <a:rPr lang="en-US" altLang="zh-CN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автомобіль</a:t>
                      </a:r>
                      <a:r>
                        <a:rPr lang="en-US" altLang="zh-CN" sz="14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x-none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1400" b="1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x-none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x-none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35343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52C953-39DB-4FB6-AD67-ECCCCB55F2DA}"/>
              </a:ext>
            </a:extLst>
          </p:cNvPr>
          <p:cNvSpPr txBox="1"/>
          <p:nvPr/>
        </p:nvSpPr>
        <p:spPr>
          <a:xfrm>
            <a:off x="1979712" y="96378"/>
            <a:ext cx="6345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DengXian" panose="02010600030101010101" pitchFamily="2" charset="-122"/>
                <a:cs typeface="Times New Roman" panose="02020603050405020304" pitchFamily="18" charset="0"/>
              </a:rPr>
              <a:t>ПЛАН РЕАЛІЗАЦІЇ ЛІТЕРАТУРНОГО ПРОЕКТА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3C18DB-F32F-4769-BB7E-CEEB7A8F4C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4852378"/>
            <a:ext cx="2966719" cy="19092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B303AB-034E-413C-9B88-E392D7FE6B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64" y="5013176"/>
            <a:ext cx="3182900" cy="17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066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0849B0-DFA0-42E4-B2AF-39A297C0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" t="33312" r="226" b="1572"/>
          <a:stretch/>
        </p:blipFill>
        <p:spPr>
          <a:xfrm>
            <a:off x="-156" y="0"/>
            <a:ext cx="914415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9B1821-A23A-4394-B4A0-AF0833CE9D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36"/>
          <a:stretch/>
        </p:blipFill>
        <p:spPr>
          <a:xfrm>
            <a:off x="107504" y="3787588"/>
            <a:ext cx="3384376" cy="285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D221C0-F10E-4D06-ABA8-A6B41310DD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73541"/>
            <a:ext cx="205694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D230916-925A-47D7-9EDE-F37ADBF634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38"/>
          <a:stretch/>
        </p:blipFill>
        <p:spPr>
          <a:xfrm>
            <a:off x="3637753" y="3756927"/>
            <a:ext cx="2736304" cy="285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76D4CB-97C3-4466-AE95-707891C930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7601" y="213404"/>
            <a:ext cx="2364640" cy="3429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8D352E9-33B7-4411-8669-090B4450C8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80"/>
          <a:stretch/>
        </p:blipFill>
        <p:spPr>
          <a:xfrm>
            <a:off x="2272112" y="192508"/>
            <a:ext cx="1952740" cy="3419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8D0EF1-7AD9-4156-94DB-7F3D4615DE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8856" y="68881"/>
            <a:ext cx="2555776" cy="26400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6DF8B23-3F17-4A07-85B7-C7C26B34E5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0356" y="2576637"/>
            <a:ext cx="2348192" cy="18604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3411C15-BA9C-47D8-A3CB-611EA5B578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2757" y="4437112"/>
            <a:ext cx="2736304" cy="23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29209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72d7333baf45c51ac0b21881ac98ccabe0d0"/>
</p:tagLst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1301</Words>
  <Application>Microsoft Office PowerPoint</Application>
  <PresentationFormat>Экран (4:3)</PresentationFormat>
  <Paragraphs>253</Paragraphs>
  <Slides>27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http://presentation-creation.ru/</Company>
  <LinksUpToDate>false</LinksUpToDate>
  <SharedDoc>false</SharedDoc>
  <HyperlinkBase>http://presentation-creation.ru/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Любитель чтения</dc:title>
  <dc:creator>obstinate</dc:creator>
  <cp:lastModifiedBy>USER</cp:lastModifiedBy>
  <cp:revision>256</cp:revision>
  <dcterms:created xsi:type="dcterms:W3CDTF">2017-03-21T10:02:36Z</dcterms:created>
  <dcterms:modified xsi:type="dcterms:W3CDTF">2025-01-16T08:25:22Z</dcterms:modified>
</cp:coreProperties>
</file>