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Lora Bold Italics" charset="1" panose="00000800000000000000"/>
      <p:regular r:id="rId28"/>
    </p:embeddedFont>
    <p:embeddedFont>
      <p:font typeface="Monotype Corsiva" charset="1" panose="03010101010201010101"/>
      <p:regular r:id="rId29"/>
    </p:embeddedFont>
    <p:embeddedFont>
      <p:font typeface="Lora" charset="1" panose="00000500000000000000"/>
      <p:regular r:id="rId30"/>
    </p:embeddedFont>
    <p:embeddedFont>
      <p:font typeface="Lora Bold" charset="1" panose="000008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Relationship Id="rId8" Target="../media/image23.jpeg" Type="http://schemas.openxmlformats.org/officeDocument/2006/relationships/image"/><Relationship Id="rId9" Target="../media/image2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Relationship Id="rId4" Target="../media/image34.pn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37.jpe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2" Target="../media/image1.jpeg" Type="http://schemas.openxmlformats.org/officeDocument/2006/relationships/image"/><Relationship Id="rId3" Target="../media/image40.jpeg" Type="http://schemas.openxmlformats.org/officeDocument/2006/relationships/imag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media/image43.jpeg" Type="http://schemas.openxmlformats.org/officeDocument/2006/relationships/image"/><Relationship Id="rId7" Target="../media/image44.jpeg" Type="http://schemas.openxmlformats.org/officeDocument/2006/relationships/image"/><Relationship Id="rId8" Target="../media/image45.pn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png" Type="http://schemas.openxmlformats.org/officeDocument/2006/relationships/image"/><Relationship Id="rId2" Target="../media/image1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Relationship Id="rId7" Target="../media/image52.jpeg" Type="http://schemas.openxmlformats.org/officeDocument/2006/relationships/image"/><Relationship Id="rId8" Target="../media/image53.jpe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9.jpeg" Type="http://schemas.openxmlformats.org/officeDocument/2006/relationships/image"/><Relationship Id="rId4" Target="../media/image60.jpeg" Type="http://schemas.openxmlformats.org/officeDocument/2006/relationships/image"/><Relationship Id="rId5" Target="../media/image61.jpeg" Type="http://schemas.openxmlformats.org/officeDocument/2006/relationships/image"/><Relationship Id="rId6" Target="../media/image62.jpeg" Type="http://schemas.openxmlformats.org/officeDocument/2006/relationships/image"/><Relationship Id="rId7" Target="../media/image6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4.jpeg" Type="http://schemas.openxmlformats.org/officeDocument/2006/relationships/image"/><Relationship Id="rId4" Target="../media/image65.jpeg" Type="http://schemas.openxmlformats.org/officeDocument/2006/relationships/image"/><Relationship Id="rId5" Target="../media/image66.jpeg" Type="http://schemas.openxmlformats.org/officeDocument/2006/relationships/image"/><Relationship Id="rId6" Target="../media/image67.jpeg" Type="http://schemas.openxmlformats.org/officeDocument/2006/relationships/image"/><Relationship Id="rId7" Target="../media/image68.jpe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jpeg" Type="http://schemas.openxmlformats.org/officeDocument/2006/relationships/image"/><Relationship Id="rId11" Target="../media/image79.jpeg" Type="http://schemas.openxmlformats.org/officeDocument/2006/relationships/image"/><Relationship Id="rId12" Target="../media/image80.jpeg" Type="http://schemas.openxmlformats.org/officeDocument/2006/relationships/image"/><Relationship Id="rId13" Target="../media/image81.png" Type="http://schemas.openxmlformats.org/officeDocument/2006/relationships/image"/><Relationship Id="rId14" Target="../media/image82.svg" Type="http://schemas.openxmlformats.org/officeDocument/2006/relationships/image"/><Relationship Id="rId2" Target="../media/image1.jpeg" Type="http://schemas.openxmlformats.org/officeDocument/2006/relationships/image"/><Relationship Id="rId3" Target="../media/image71.jpeg" Type="http://schemas.openxmlformats.org/officeDocument/2006/relationships/image"/><Relationship Id="rId4" Target="../media/image72.jpeg" Type="http://schemas.openxmlformats.org/officeDocument/2006/relationships/image"/><Relationship Id="rId5" Target="../media/image73.jpeg" Type="http://schemas.openxmlformats.org/officeDocument/2006/relationships/image"/><Relationship Id="rId6" Target="../media/image74.jpeg" Type="http://schemas.openxmlformats.org/officeDocument/2006/relationships/image"/><Relationship Id="rId7" Target="../media/image75.png" Type="http://schemas.openxmlformats.org/officeDocument/2006/relationships/image"/><Relationship Id="rId8" Target="../media/image76.jpeg" Type="http://schemas.openxmlformats.org/officeDocument/2006/relationships/image"/><Relationship Id="rId9" Target="../media/image7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png" Type="http://schemas.openxmlformats.org/officeDocument/2006/relationships/image"/><Relationship Id="rId12" Target="../media/image92.svg" Type="http://schemas.openxmlformats.org/officeDocument/2006/relationships/image"/><Relationship Id="rId2" Target="../media/image1.jpeg" Type="http://schemas.openxmlformats.org/officeDocument/2006/relationships/image"/><Relationship Id="rId3" Target="../media/image83.jpeg" Type="http://schemas.openxmlformats.org/officeDocument/2006/relationships/image"/><Relationship Id="rId4" Target="../media/image84.jpeg" Type="http://schemas.openxmlformats.org/officeDocument/2006/relationships/image"/><Relationship Id="rId5" Target="../media/image85.jpeg" Type="http://schemas.openxmlformats.org/officeDocument/2006/relationships/image"/><Relationship Id="rId6" Target="../media/image86.jpeg" Type="http://schemas.openxmlformats.org/officeDocument/2006/relationships/image"/><Relationship Id="rId7" Target="../media/image87.jpe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3.jpeg" Type="http://schemas.openxmlformats.org/officeDocument/2006/relationships/image"/><Relationship Id="rId4" Target="../media/image94.jpeg" Type="http://schemas.openxmlformats.org/officeDocument/2006/relationships/image"/><Relationship Id="rId5" Target="../media/image95.jpeg" Type="http://schemas.openxmlformats.org/officeDocument/2006/relationships/image"/><Relationship Id="rId6" Target="../media/image96.jpeg" Type="http://schemas.openxmlformats.org/officeDocument/2006/relationships/image"/><Relationship Id="rId7" Target="../media/image97.png" Type="http://schemas.openxmlformats.org/officeDocument/2006/relationships/image"/><Relationship Id="rId8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8.jpeg" Type="http://schemas.openxmlformats.org/officeDocument/2006/relationships/image"/><Relationship Id="rId4" Target="../media/image99.png" Type="http://schemas.openxmlformats.org/officeDocument/2006/relationships/image"/><Relationship Id="rId5" Target="../media/image100.jpeg" Type="http://schemas.openxmlformats.org/officeDocument/2006/relationships/image"/><Relationship Id="rId6" Target="../media/image10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Relationship Id="rId7" Target="../media/image14.jpe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34249" y="1293867"/>
            <a:ext cx="4816359" cy="7229057"/>
          </a:xfrm>
          <a:custGeom>
            <a:avLst/>
            <a:gdLst/>
            <a:ahLst/>
            <a:cxnLst/>
            <a:rect r="r" b="b" t="t" l="l"/>
            <a:pathLst>
              <a:path h="7229057" w="4816359">
                <a:moveTo>
                  <a:pt x="0" y="0"/>
                </a:moveTo>
                <a:lnTo>
                  <a:pt x="4816360" y="0"/>
                </a:lnTo>
                <a:lnTo>
                  <a:pt x="4816360" y="7229057"/>
                </a:lnTo>
                <a:lnTo>
                  <a:pt x="0" y="722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8208899"/>
            <a:ext cx="7435058" cy="1049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77"/>
              </a:lnSpc>
              <a:spcBef>
                <a:spcPct val="0"/>
              </a:spcBef>
            </a:pPr>
            <a:r>
              <a:rPr lang="en-US" b="true" sz="4100" i="true" spc="-221" u="none">
                <a:solidFill>
                  <a:srgbClr val="041E2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Робота з дітьми старшого дошкільного віку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436742"/>
            <a:ext cx="9758029" cy="906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92"/>
              </a:lnSpc>
              <a:spcBef>
                <a:spcPct val="0"/>
              </a:spcBef>
            </a:pPr>
            <a:r>
              <a:rPr lang="en-US" sz="6900" u="none">
                <a:solidFill>
                  <a:srgbClr val="041E2D"/>
                </a:solidFill>
                <a:latin typeface="Monotype Corsiva"/>
                <a:ea typeface="Monotype Corsiva"/>
                <a:cs typeface="Monotype Corsiva"/>
                <a:sym typeface="Monotype Corsiva"/>
              </a:rPr>
              <a:t>ОСВІТНІЙ ПРОЕКТ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830625"/>
            <a:ext cx="9559017" cy="1108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44"/>
              </a:lnSpc>
              <a:spcBef>
                <a:spcPct val="0"/>
              </a:spcBef>
            </a:pPr>
            <a:r>
              <a:rPr lang="en-US" b="true" sz="8499" i="true" spc="-458">
                <a:solidFill>
                  <a:srgbClr val="041E2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“Дітям про гроші</a:t>
            </a:r>
            <a:r>
              <a:rPr lang="en-US" b="true" sz="8499" i="true" spc="-458" u="none">
                <a:solidFill>
                  <a:srgbClr val="041E2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53341" y="9525297"/>
            <a:ext cx="4282774" cy="37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0"/>
              </a:lnSpc>
              <a:spcBef>
                <a:spcPct val="0"/>
              </a:spcBef>
            </a:pPr>
            <a:r>
              <a:rPr lang="en-US" b="true" sz="2876" i="true" spc="-155">
                <a:solidFill>
                  <a:srgbClr val="041E2D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Гр. " Червона Шапочка"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30202" y="4459648"/>
            <a:ext cx="3970947" cy="2978210"/>
          </a:xfrm>
          <a:custGeom>
            <a:avLst/>
            <a:gdLst/>
            <a:ahLst/>
            <a:cxnLst/>
            <a:rect r="r" b="b" t="t" l="l"/>
            <a:pathLst>
              <a:path h="2978210" w="3970947">
                <a:moveTo>
                  <a:pt x="0" y="0"/>
                </a:moveTo>
                <a:lnTo>
                  <a:pt x="3970947" y="0"/>
                </a:lnTo>
                <a:lnTo>
                  <a:pt x="3970947" y="2978211"/>
                </a:lnTo>
                <a:lnTo>
                  <a:pt x="0" y="2978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142998" y="472684"/>
            <a:ext cx="4116302" cy="3249528"/>
          </a:xfrm>
          <a:custGeom>
            <a:avLst/>
            <a:gdLst/>
            <a:ahLst/>
            <a:cxnLst/>
            <a:rect r="r" b="b" t="t" l="l"/>
            <a:pathLst>
              <a:path h="3249528" w="4116302">
                <a:moveTo>
                  <a:pt x="0" y="0"/>
                </a:moveTo>
                <a:lnTo>
                  <a:pt x="4116302" y="0"/>
                </a:lnTo>
                <a:lnTo>
                  <a:pt x="4116302" y="3249528"/>
                </a:lnTo>
                <a:lnTo>
                  <a:pt x="0" y="3249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092" r="0" b="-43806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891322" y="2548470"/>
            <a:ext cx="3097734" cy="3060507"/>
          </a:xfrm>
          <a:custGeom>
            <a:avLst/>
            <a:gdLst/>
            <a:ahLst/>
            <a:cxnLst/>
            <a:rect r="r" b="b" t="t" l="l"/>
            <a:pathLst>
              <a:path h="3060507" w="3097734">
                <a:moveTo>
                  <a:pt x="0" y="0"/>
                </a:moveTo>
                <a:lnTo>
                  <a:pt x="3097734" y="0"/>
                </a:lnTo>
                <a:lnTo>
                  <a:pt x="3097734" y="3060507"/>
                </a:lnTo>
                <a:lnTo>
                  <a:pt x="0" y="3060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7516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07857" y="6910094"/>
            <a:ext cx="4223551" cy="3175105"/>
          </a:xfrm>
          <a:custGeom>
            <a:avLst/>
            <a:gdLst/>
            <a:ahLst/>
            <a:cxnLst/>
            <a:rect r="r" b="b" t="t" l="l"/>
            <a:pathLst>
              <a:path h="3175105" w="4223551">
                <a:moveTo>
                  <a:pt x="0" y="0"/>
                </a:moveTo>
                <a:lnTo>
                  <a:pt x="4223551" y="0"/>
                </a:lnTo>
                <a:lnTo>
                  <a:pt x="4223551" y="3175105"/>
                </a:lnTo>
                <a:lnTo>
                  <a:pt x="0" y="3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1699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8177595" y="742989"/>
            <a:ext cx="3610962" cy="361096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115" t="0" r="-2115" b="-39205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6364833" y="5948753"/>
            <a:ext cx="4136445" cy="413644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-8401" b="0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2002538"/>
            <a:ext cx="3674083" cy="4702826"/>
            <a:chOff x="0" y="0"/>
            <a:chExt cx="6350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9"/>
              <a:stretch>
                <a:fillRect l="0" t="-3318" r="0" b="-1021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5201149" y="6831973"/>
            <a:ext cx="2452119" cy="3253226"/>
          </a:xfrm>
          <a:custGeom>
            <a:avLst/>
            <a:gdLst/>
            <a:ahLst/>
            <a:cxnLst/>
            <a:rect r="r" b="b" t="t" l="l"/>
            <a:pathLst>
              <a:path h="3253226" w="2452119">
                <a:moveTo>
                  <a:pt x="0" y="0"/>
                </a:moveTo>
                <a:lnTo>
                  <a:pt x="2452119" y="0"/>
                </a:lnTo>
                <a:lnTo>
                  <a:pt x="2452119" y="3253226"/>
                </a:lnTo>
                <a:lnTo>
                  <a:pt x="0" y="3253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-716005" y="106370"/>
            <a:ext cx="11946207" cy="273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19"/>
              </a:lnSpc>
            </a:pPr>
            <a:r>
              <a:rPr lang="en-US" b="true" sz="6356" spc="-34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Мовленнєві заняття</a:t>
            </a:r>
          </a:p>
          <a:p>
            <a:pPr algn="ctr">
              <a:lnSpc>
                <a:spcPts val="7119"/>
              </a:lnSpc>
            </a:pPr>
            <a:r>
              <a:rPr lang="en-US" b="true" sz="6356" spc="-34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"Гроші"  </a:t>
            </a:r>
          </a:p>
          <a:p>
            <a:pPr algn="ctr">
              <a:lnSpc>
                <a:spcPts val="711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795862"/>
            <a:ext cx="3790924" cy="379092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0691" y="0"/>
                  </a:moveTo>
                  <a:lnTo>
                    <a:pt x="762109" y="0"/>
                  </a:lnTo>
                  <a:cubicBezTo>
                    <a:pt x="775553" y="0"/>
                    <a:pt x="788446" y="5341"/>
                    <a:pt x="797953" y="14847"/>
                  </a:cubicBezTo>
                  <a:cubicBezTo>
                    <a:pt x="807459" y="24354"/>
                    <a:pt x="812800" y="37247"/>
                    <a:pt x="812800" y="50691"/>
                  </a:cubicBezTo>
                  <a:lnTo>
                    <a:pt x="812800" y="762109"/>
                  </a:lnTo>
                  <a:cubicBezTo>
                    <a:pt x="812800" y="775553"/>
                    <a:pt x="807459" y="788446"/>
                    <a:pt x="797953" y="797953"/>
                  </a:cubicBezTo>
                  <a:cubicBezTo>
                    <a:pt x="788446" y="807459"/>
                    <a:pt x="775553" y="812800"/>
                    <a:pt x="762109" y="812800"/>
                  </a:cubicBezTo>
                  <a:lnTo>
                    <a:pt x="50691" y="812800"/>
                  </a:lnTo>
                  <a:cubicBezTo>
                    <a:pt x="37247" y="812800"/>
                    <a:pt x="24354" y="807459"/>
                    <a:pt x="14847" y="797953"/>
                  </a:cubicBezTo>
                  <a:cubicBezTo>
                    <a:pt x="5341" y="788446"/>
                    <a:pt x="0" y="775553"/>
                    <a:pt x="0" y="762109"/>
                  </a:cubicBezTo>
                  <a:lnTo>
                    <a:pt x="0" y="50691"/>
                  </a:lnTo>
                  <a:cubicBezTo>
                    <a:pt x="0" y="37247"/>
                    <a:pt x="5341" y="24354"/>
                    <a:pt x="14847" y="14847"/>
                  </a:cubicBezTo>
                  <a:cubicBezTo>
                    <a:pt x="24354" y="5341"/>
                    <a:pt x="37247" y="0"/>
                    <a:pt x="50691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39749" r="0" b="-17421"/>
              </a:stretch>
            </a:blipFill>
            <a:ln w="57150" cap="rnd">
              <a:solidFill>
                <a:srgbClr val="004AAD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3648217" y="461021"/>
            <a:ext cx="3893260" cy="389326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9359" y="0"/>
                  </a:moveTo>
                  <a:lnTo>
                    <a:pt x="763441" y="0"/>
                  </a:lnTo>
                  <a:cubicBezTo>
                    <a:pt x="790701" y="0"/>
                    <a:pt x="812800" y="22099"/>
                    <a:pt x="812800" y="49359"/>
                  </a:cubicBezTo>
                  <a:lnTo>
                    <a:pt x="812800" y="763441"/>
                  </a:lnTo>
                  <a:cubicBezTo>
                    <a:pt x="812800" y="790701"/>
                    <a:pt x="790701" y="812800"/>
                    <a:pt x="763441" y="812800"/>
                  </a:cubicBezTo>
                  <a:lnTo>
                    <a:pt x="49359" y="812800"/>
                  </a:lnTo>
                  <a:cubicBezTo>
                    <a:pt x="22099" y="812800"/>
                    <a:pt x="0" y="790701"/>
                    <a:pt x="0" y="763441"/>
                  </a:cubicBezTo>
                  <a:lnTo>
                    <a:pt x="0" y="49359"/>
                  </a:lnTo>
                  <a:cubicBezTo>
                    <a:pt x="0" y="22099"/>
                    <a:pt x="22099" y="0"/>
                    <a:pt x="49359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6777" r="0" b="-16777"/>
              </a:stretch>
            </a:blipFill>
            <a:ln w="57150" cap="rnd">
              <a:solidFill>
                <a:srgbClr val="004AAD"/>
              </a:solidFill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2527835" y="5586786"/>
            <a:ext cx="4441655" cy="4630298"/>
            <a:chOff x="0" y="0"/>
            <a:chExt cx="779686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79686" cy="812800"/>
            </a:xfrm>
            <a:custGeom>
              <a:avLst/>
              <a:gdLst/>
              <a:ahLst/>
              <a:cxnLst/>
              <a:rect r="r" b="b" t="t" l="l"/>
              <a:pathLst>
                <a:path h="812800" w="779686">
                  <a:moveTo>
                    <a:pt x="389843" y="0"/>
                  </a:moveTo>
                  <a:cubicBezTo>
                    <a:pt x="174539" y="0"/>
                    <a:pt x="0" y="181951"/>
                    <a:pt x="0" y="406400"/>
                  </a:cubicBezTo>
                  <a:cubicBezTo>
                    <a:pt x="0" y="630849"/>
                    <a:pt x="174539" y="812800"/>
                    <a:pt x="389843" y="812800"/>
                  </a:cubicBezTo>
                  <a:cubicBezTo>
                    <a:pt x="605147" y="812800"/>
                    <a:pt x="779686" y="630849"/>
                    <a:pt x="779686" y="406400"/>
                  </a:cubicBezTo>
                  <a:cubicBezTo>
                    <a:pt x="779686" y="181951"/>
                    <a:pt x="605147" y="0"/>
                    <a:pt x="389843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9512" r="0" b="-13027"/>
              </a:stretch>
            </a:blipFill>
            <a:ln w="5715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322462" y="4618275"/>
            <a:ext cx="3919880" cy="5235233"/>
          </a:xfrm>
          <a:custGeom>
            <a:avLst/>
            <a:gdLst/>
            <a:ahLst/>
            <a:cxnLst/>
            <a:rect r="r" b="b" t="t" l="l"/>
            <a:pathLst>
              <a:path h="5235233" w="3919880">
                <a:moveTo>
                  <a:pt x="0" y="0"/>
                </a:moveTo>
                <a:lnTo>
                  <a:pt x="3919881" y="0"/>
                </a:lnTo>
                <a:lnTo>
                  <a:pt x="3919881" y="5235232"/>
                </a:lnTo>
                <a:lnTo>
                  <a:pt x="0" y="5235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6969490" y="1905798"/>
            <a:ext cx="4896965" cy="489696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9242" y="0"/>
                  </a:moveTo>
                  <a:lnTo>
                    <a:pt x="773558" y="0"/>
                  </a:lnTo>
                  <a:cubicBezTo>
                    <a:pt x="795231" y="0"/>
                    <a:pt x="812800" y="17569"/>
                    <a:pt x="812800" y="39242"/>
                  </a:cubicBezTo>
                  <a:lnTo>
                    <a:pt x="812800" y="773558"/>
                  </a:lnTo>
                  <a:cubicBezTo>
                    <a:pt x="812800" y="795231"/>
                    <a:pt x="795231" y="812800"/>
                    <a:pt x="773558" y="812800"/>
                  </a:cubicBezTo>
                  <a:lnTo>
                    <a:pt x="39242" y="812800"/>
                  </a:lnTo>
                  <a:cubicBezTo>
                    <a:pt x="17569" y="812800"/>
                    <a:pt x="0" y="795231"/>
                    <a:pt x="0" y="773558"/>
                  </a:cubicBezTo>
                  <a:lnTo>
                    <a:pt x="0" y="39242"/>
                  </a:lnTo>
                  <a:cubicBezTo>
                    <a:pt x="0" y="17569"/>
                    <a:pt x="17569" y="0"/>
                    <a:pt x="39242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6777" r="0" b="-16777"/>
              </a:stretch>
            </a:blipFill>
            <a:ln w="57150" cap="rnd">
              <a:solidFill>
                <a:srgbClr val="004AAD"/>
              </a:solidFill>
              <a:prstDash val="solid"/>
              <a:round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719991" y="7181327"/>
            <a:ext cx="1926196" cy="2672180"/>
          </a:xfrm>
          <a:custGeom>
            <a:avLst/>
            <a:gdLst/>
            <a:ahLst/>
            <a:cxnLst/>
            <a:rect r="r" b="b" t="t" l="l"/>
            <a:pathLst>
              <a:path h="2672180" w="1926196">
                <a:moveTo>
                  <a:pt x="0" y="0"/>
                </a:moveTo>
                <a:lnTo>
                  <a:pt x="1926196" y="0"/>
                </a:lnTo>
                <a:lnTo>
                  <a:pt x="1926196" y="2672180"/>
                </a:lnTo>
                <a:lnTo>
                  <a:pt x="0" y="2672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20502" y="123220"/>
            <a:ext cx="13097975" cy="1672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b="true" sz="5822" spc="-314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Розмальовки </a:t>
            </a:r>
          </a:p>
          <a:p>
            <a:pPr algn="ctr">
              <a:lnSpc>
                <a:spcPts val="6521"/>
              </a:lnSpc>
            </a:pPr>
            <a:r>
              <a:rPr lang="en-US" b="true" sz="5822" spc="-314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на економічну тематику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09405" y="5143057"/>
            <a:ext cx="3500279" cy="4674830"/>
          </a:xfrm>
          <a:custGeom>
            <a:avLst/>
            <a:gdLst/>
            <a:ahLst/>
            <a:cxnLst/>
            <a:rect r="r" b="b" t="t" l="l"/>
            <a:pathLst>
              <a:path h="4674830" w="3500279">
                <a:moveTo>
                  <a:pt x="0" y="0"/>
                </a:moveTo>
                <a:lnTo>
                  <a:pt x="3500279" y="0"/>
                </a:lnTo>
                <a:lnTo>
                  <a:pt x="3500279" y="4674830"/>
                </a:lnTo>
                <a:lnTo>
                  <a:pt x="0" y="4674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5400000">
            <a:off x="854074" y="2695166"/>
            <a:ext cx="3430217" cy="3563724"/>
          </a:xfrm>
          <a:custGeom>
            <a:avLst/>
            <a:gdLst/>
            <a:ahLst/>
            <a:cxnLst/>
            <a:rect r="r" b="b" t="t" l="l"/>
            <a:pathLst>
              <a:path h="3563724" w="3430217">
                <a:moveTo>
                  <a:pt x="0" y="0"/>
                </a:moveTo>
                <a:lnTo>
                  <a:pt x="3430217" y="0"/>
                </a:lnTo>
                <a:lnTo>
                  <a:pt x="3430217" y="3563724"/>
                </a:lnTo>
                <a:lnTo>
                  <a:pt x="0" y="356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8986" b="0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3465174" y="6192137"/>
            <a:ext cx="3794126" cy="3625750"/>
          </a:xfrm>
          <a:custGeom>
            <a:avLst/>
            <a:gdLst/>
            <a:ahLst/>
            <a:cxnLst/>
            <a:rect r="r" b="b" t="t" l="l"/>
            <a:pathLst>
              <a:path h="3625750" w="3794126">
                <a:moveTo>
                  <a:pt x="0" y="0"/>
                </a:moveTo>
                <a:lnTo>
                  <a:pt x="3794126" y="0"/>
                </a:lnTo>
                <a:lnTo>
                  <a:pt x="3794126" y="3625750"/>
                </a:lnTo>
                <a:lnTo>
                  <a:pt x="0" y="3625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965" r="0" b="-23896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0">
            <a:off x="4351045" y="2412616"/>
            <a:ext cx="4792955" cy="479295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6827" r="0" b="-16827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848217" y="2412616"/>
            <a:ext cx="3711749" cy="371174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4115" y="0"/>
                  </a:moveTo>
                  <a:lnTo>
                    <a:pt x="778685" y="0"/>
                  </a:lnTo>
                  <a:cubicBezTo>
                    <a:pt x="787733" y="0"/>
                    <a:pt x="796410" y="3594"/>
                    <a:pt x="802808" y="9992"/>
                  </a:cubicBezTo>
                  <a:cubicBezTo>
                    <a:pt x="809206" y="16390"/>
                    <a:pt x="812800" y="25067"/>
                    <a:pt x="812800" y="34115"/>
                  </a:cubicBezTo>
                  <a:lnTo>
                    <a:pt x="812800" y="778685"/>
                  </a:lnTo>
                  <a:cubicBezTo>
                    <a:pt x="812800" y="787733"/>
                    <a:pt x="809206" y="796410"/>
                    <a:pt x="802808" y="802808"/>
                  </a:cubicBezTo>
                  <a:cubicBezTo>
                    <a:pt x="796410" y="809206"/>
                    <a:pt x="787733" y="812800"/>
                    <a:pt x="778685" y="812800"/>
                  </a:cubicBezTo>
                  <a:lnTo>
                    <a:pt x="34115" y="812800"/>
                  </a:lnTo>
                  <a:cubicBezTo>
                    <a:pt x="25067" y="812800"/>
                    <a:pt x="16390" y="809206"/>
                    <a:pt x="9992" y="802808"/>
                  </a:cubicBezTo>
                  <a:cubicBezTo>
                    <a:pt x="3594" y="796410"/>
                    <a:pt x="0" y="787733"/>
                    <a:pt x="0" y="778685"/>
                  </a:cubicBezTo>
                  <a:lnTo>
                    <a:pt x="0" y="34115"/>
                  </a:lnTo>
                  <a:cubicBezTo>
                    <a:pt x="0" y="25067"/>
                    <a:pt x="3594" y="16390"/>
                    <a:pt x="9992" y="9992"/>
                  </a:cubicBezTo>
                  <a:cubicBezTo>
                    <a:pt x="16390" y="3594"/>
                    <a:pt x="25067" y="0"/>
                    <a:pt x="34115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6690" r="0" b="-26965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6505198"/>
            <a:ext cx="3322345" cy="3584349"/>
          </a:xfrm>
          <a:custGeom>
            <a:avLst/>
            <a:gdLst/>
            <a:ahLst/>
            <a:cxnLst/>
            <a:rect r="r" b="b" t="t" l="l"/>
            <a:pathLst>
              <a:path h="3584349" w="3322345">
                <a:moveTo>
                  <a:pt x="0" y="0"/>
                </a:moveTo>
                <a:lnTo>
                  <a:pt x="3322345" y="0"/>
                </a:lnTo>
                <a:lnTo>
                  <a:pt x="3322345" y="3584350"/>
                </a:lnTo>
                <a:lnTo>
                  <a:pt x="0" y="3584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17" t="0" r="-171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89633" y="2418576"/>
            <a:ext cx="2128728" cy="2019631"/>
          </a:xfrm>
          <a:custGeom>
            <a:avLst/>
            <a:gdLst/>
            <a:ahLst/>
            <a:cxnLst/>
            <a:rect r="r" b="b" t="t" l="l"/>
            <a:pathLst>
              <a:path h="2019631" w="2128728">
                <a:moveTo>
                  <a:pt x="0" y="0"/>
                </a:moveTo>
                <a:lnTo>
                  <a:pt x="2128728" y="0"/>
                </a:lnTo>
                <a:lnTo>
                  <a:pt x="2128728" y="2019631"/>
                </a:lnTo>
                <a:lnTo>
                  <a:pt x="0" y="20196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0" y="199390"/>
            <a:ext cx="17186388" cy="171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b="true" sz="6099" spc="-329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Дидактична гра</a:t>
            </a:r>
          </a:p>
          <a:p>
            <a:pPr algn="ctr">
              <a:lnSpc>
                <a:spcPts val="6709"/>
              </a:lnSpc>
            </a:pPr>
            <a:r>
              <a:rPr lang="en-US" b="true" sz="6099" spc="-329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 " Продовольчі та Непродовольчі товари"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08260" y="5171023"/>
            <a:ext cx="4535740" cy="4728379"/>
            <a:chOff x="0" y="0"/>
            <a:chExt cx="779686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79686" cy="812800"/>
            </a:xfrm>
            <a:custGeom>
              <a:avLst/>
              <a:gdLst/>
              <a:ahLst/>
              <a:cxnLst/>
              <a:rect r="r" b="b" t="t" l="l"/>
              <a:pathLst>
                <a:path h="812800" w="779686">
                  <a:moveTo>
                    <a:pt x="389843" y="0"/>
                  </a:moveTo>
                  <a:cubicBezTo>
                    <a:pt x="174539" y="0"/>
                    <a:pt x="0" y="181951"/>
                    <a:pt x="0" y="406400"/>
                  </a:cubicBezTo>
                  <a:cubicBezTo>
                    <a:pt x="0" y="630849"/>
                    <a:pt x="174539" y="812800"/>
                    <a:pt x="389843" y="812800"/>
                  </a:cubicBezTo>
                  <a:cubicBezTo>
                    <a:pt x="605147" y="812800"/>
                    <a:pt x="779686" y="630849"/>
                    <a:pt x="779686" y="406400"/>
                  </a:cubicBezTo>
                  <a:cubicBezTo>
                    <a:pt x="779686" y="181951"/>
                    <a:pt x="605147" y="0"/>
                    <a:pt x="389843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3950" r="0" b="-13950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969032" y="5853394"/>
            <a:ext cx="3034506" cy="4046007"/>
          </a:xfrm>
          <a:custGeom>
            <a:avLst/>
            <a:gdLst/>
            <a:ahLst/>
            <a:cxnLst/>
            <a:rect r="r" b="b" t="t" l="l"/>
            <a:pathLst>
              <a:path h="4046007" w="3034506">
                <a:moveTo>
                  <a:pt x="0" y="0"/>
                </a:moveTo>
                <a:lnTo>
                  <a:pt x="3034506" y="0"/>
                </a:lnTo>
                <a:lnTo>
                  <a:pt x="3034506" y="4046008"/>
                </a:lnTo>
                <a:lnTo>
                  <a:pt x="0" y="4046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99477" y="2008224"/>
            <a:ext cx="3267539" cy="4356719"/>
          </a:xfrm>
          <a:custGeom>
            <a:avLst/>
            <a:gdLst/>
            <a:ahLst/>
            <a:cxnLst/>
            <a:rect r="r" b="b" t="t" l="l"/>
            <a:pathLst>
              <a:path h="4356719" w="3267539">
                <a:moveTo>
                  <a:pt x="0" y="0"/>
                </a:moveTo>
                <a:lnTo>
                  <a:pt x="3267539" y="0"/>
                </a:lnTo>
                <a:lnTo>
                  <a:pt x="3267539" y="4356719"/>
                </a:lnTo>
                <a:lnTo>
                  <a:pt x="0" y="4356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13200932" y="752822"/>
            <a:ext cx="4058368" cy="4230732"/>
            <a:chOff x="0" y="0"/>
            <a:chExt cx="779686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79686" cy="812800"/>
            </a:xfrm>
            <a:custGeom>
              <a:avLst/>
              <a:gdLst/>
              <a:ahLst/>
              <a:cxnLst/>
              <a:rect r="r" b="b" t="t" l="l"/>
              <a:pathLst>
                <a:path h="812800" w="779686">
                  <a:moveTo>
                    <a:pt x="389843" y="0"/>
                  </a:moveTo>
                  <a:cubicBezTo>
                    <a:pt x="174539" y="0"/>
                    <a:pt x="0" y="181951"/>
                    <a:pt x="0" y="406400"/>
                  </a:cubicBezTo>
                  <a:cubicBezTo>
                    <a:pt x="0" y="630849"/>
                    <a:pt x="174539" y="812800"/>
                    <a:pt x="389843" y="812800"/>
                  </a:cubicBezTo>
                  <a:cubicBezTo>
                    <a:pt x="605147" y="812800"/>
                    <a:pt x="779686" y="630849"/>
                    <a:pt x="779686" y="406400"/>
                  </a:cubicBezTo>
                  <a:cubicBezTo>
                    <a:pt x="779686" y="181951"/>
                    <a:pt x="605147" y="0"/>
                    <a:pt x="389843" y="0"/>
                  </a:cubicBezTo>
                  <a:close/>
                </a:path>
              </a:pathLst>
            </a:custGeom>
            <a:blipFill>
              <a:blip r:embed="rId6"/>
              <a:stretch>
                <a:fillRect l="-16083" t="0" r="-16083" b="0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205726" y="1028700"/>
            <a:ext cx="3106742" cy="4142323"/>
          </a:xfrm>
          <a:custGeom>
            <a:avLst/>
            <a:gdLst/>
            <a:ahLst/>
            <a:cxnLst/>
            <a:rect r="r" b="b" t="t" l="l"/>
            <a:pathLst>
              <a:path h="4142323" w="3106742">
                <a:moveTo>
                  <a:pt x="0" y="0"/>
                </a:moveTo>
                <a:lnTo>
                  <a:pt x="3106742" y="0"/>
                </a:lnTo>
                <a:lnTo>
                  <a:pt x="3106742" y="4142323"/>
                </a:lnTo>
                <a:lnTo>
                  <a:pt x="0" y="4142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099477" y="7808130"/>
            <a:ext cx="3267539" cy="2087141"/>
          </a:xfrm>
          <a:custGeom>
            <a:avLst/>
            <a:gdLst/>
            <a:ahLst/>
            <a:cxnLst/>
            <a:rect r="r" b="b" t="t" l="l"/>
            <a:pathLst>
              <a:path h="2087141" w="3267539">
                <a:moveTo>
                  <a:pt x="0" y="0"/>
                </a:moveTo>
                <a:lnTo>
                  <a:pt x="3267539" y="0"/>
                </a:lnTo>
                <a:lnTo>
                  <a:pt x="3267539" y="2087141"/>
                </a:lnTo>
                <a:lnTo>
                  <a:pt x="0" y="2087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17148" y="6847644"/>
            <a:ext cx="2260759" cy="2634358"/>
          </a:xfrm>
          <a:custGeom>
            <a:avLst/>
            <a:gdLst/>
            <a:ahLst/>
            <a:cxnLst/>
            <a:rect r="r" b="b" t="t" l="l"/>
            <a:pathLst>
              <a:path h="2634358" w="2260759">
                <a:moveTo>
                  <a:pt x="0" y="0"/>
                </a:moveTo>
                <a:lnTo>
                  <a:pt x="2260759" y="0"/>
                </a:lnTo>
                <a:lnTo>
                  <a:pt x="2260759" y="2634359"/>
                </a:lnTo>
                <a:lnTo>
                  <a:pt x="0" y="2634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2115674" y="38100"/>
            <a:ext cx="13447868" cy="161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1"/>
              </a:lnSpc>
            </a:pPr>
            <a:r>
              <a:rPr lang="en-US" b="true" sz="5626" spc="-30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Дидактична гра </a:t>
            </a:r>
          </a:p>
          <a:p>
            <a:pPr algn="ctr">
              <a:lnSpc>
                <a:spcPts val="6301"/>
              </a:lnSpc>
            </a:pPr>
            <a:r>
              <a:rPr lang="en-US" b="true" sz="5626" spc="-30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" Сортування сміття"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50926" y="2446446"/>
            <a:ext cx="5812014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b="true" sz="4500" i="true" spc="-242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Лепбук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90871" y="268943"/>
            <a:ext cx="3899590" cy="389959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6777" r="0" b="-16777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818503" y="6852878"/>
            <a:ext cx="3071958" cy="307195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3489" y="0"/>
                  </a:moveTo>
                  <a:lnTo>
                    <a:pt x="769311" y="0"/>
                  </a:lnTo>
                  <a:cubicBezTo>
                    <a:pt x="780845" y="0"/>
                    <a:pt x="791907" y="4582"/>
                    <a:pt x="800063" y="12737"/>
                  </a:cubicBezTo>
                  <a:cubicBezTo>
                    <a:pt x="808218" y="20893"/>
                    <a:pt x="812800" y="31955"/>
                    <a:pt x="812800" y="43489"/>
                  </a:cubicBezTo>
                  <a:lnTo>
                    <a:pt x="812800" y="769311"/>
                  </a:lnTo>
                  <a:cubicBezTo>
                    <a:pt x="812800" y="780845"/>
                    <a:pt x="808218" y="791907"/>
                    <a:pt x="800063" y="800063"/>
                  </a:cubicBezTo>
                  <a:cubicBezTo>
                    <a:pt x="791907" y="808218"/>
                    <a:pt x="780845" y="812800"/>
                    <a:pt x="769311" y="812800"/>
                  </a:cubicBezTo>
                  <a:lnTo>
                    <a:pt x="43489" y="812800"/>
                  </a:lnTo>
                  <a:cubicBezTo>
                    <a:pt x="31955" y="812800"/>
                    <a:pt x="20893" y="808218"/>
                    <a:pt x="12737" y="800063"/>
                  </a:cubicBezTo>
                  <a:cubicBezTo>
                    <a:pt x="4582" y="791907"/>
                    <a:pt x="0" y="780845"/>
                    <a:pt x="0" y="769311"/>
                  </a:cubicBezTo>
                  <a:lnTo>
                    <a:pt x="0" y="43489"/>
                  </a:lnTo>
                  <a:cubicBezTo>
                    <a:pt x="0" y="31955"/>
                    <a:pt x="4582" y="20893"/>
                    <a:pt x="12737" y="12737"/>
                  </a:cubicBezTo>
                  <a:cubicBezTo>
                    <a:pt x="20893" y="4582"/>
                    <a:pt x="31955" y="0"/>
                    <a:pt x="43489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4919" r="0" b="-18635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3513401" y="3894723"/>
            <a:ext cx="3015392" cy="301539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120" t="-2679" r="-69547" b="-29379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6528793" y="2745307"/>
            <a:ext cx="3849302" cy="384930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4706" y="0"/>
                  </a:moveTo>
                  <a:lnTo>
                    <a:pt x="778094" y="0"/>
                  </a:lnTo>
                  <a:cubicBezTo>
                    <a:pt x="797261" y="0"/>
                    <a:pt x="812800" y="15539"/>
                    <a:pt x="812800" y="34706"/>
                  </a:cubicBezTo>
                  <a:lnTo>
                    <a:pt x="812800" y="778094"/>
                  </a:lnTo>
                  <a:cubicBezTo>
                    <a:pt x="812800" y="797261"/>
                    <a:pt x="797261" y="812800"/>
                    <a:pt x="778094" y="812800"/>
                  </a:cubicBezTo>
                  <a:lnTo>
                    <a:pt x="34706" y="812800"/>
                  </a:lnTo>
                  <a:cubicBezTo>
                    <a:pt x="15539" y="812800"/>
                    <a:pt x="0" y="797261"/>
                    <a:pt x="0" y="778094"/>
                  </a:cubicBezTo>
                  <a:lnTo>
                    <a:pt x="0" y="34706"/>
                  </a:lnTo>
                  <a:cubicBezTo>
                    <a:pt x="0" y="15539"/>
                    <a:pt x="15539" y="0"/>
                    <a:pt x="34706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6777" r="0" b="-16777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0612828" y="4601017"/>
            <a:ext cx="3987185" cy="398718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506" y="0"/>
                  </a:moveTo>
                  <a:lnTo>
                    <a:pt x="779294" y="0"/>
                  </a:lnTo>
                  <a:cubicBezTo>
                    <a:pt x="788180" y="0"/>
                    <a:pt x="796703" y="3530"/>
                    <a:pt x="802986" y="9814"/>
                  </a:cubicBezTo>
                  <a:cubicBezTo>
                    <a:pt x="809270" y="16097"/>
                    <a:pt x="812800" y="24620"/>
                    <a:pt x="812800" y="33506"/>
                  </a:cubicBezTo>
                  <a:lnTo>
                    <a:pt x="812800" y="779294"/>
                  </a:lnTo>
                  <a:cubicBezTo>
                    <a:pt x="812800" y="788180"/>
                    <a:pt x="809270" y="796703"/>
                    <a:pt x="802986" y="802986"/>
                  </a:cubicBezTo>
                  <a:cubicBezTo>
                    <a:pt x="796703" y="809270"/>
                    <a:pt x="788180" y="812800"/>
                    <a:pt x="779294" y="812800"/>
                  </a:cubicBezTo>
                  <a:lnTo>
                    <a:pt x="33506" y="812800"/>
                  </a:lnTo>
                  <a:cubicBezTo>
                    <a:pt x="24620" y="812800"/>
                    <a:pt x="16097" y="809270"/>
                    <a:pt x="9814" y="802986"/>
                  </a:cubicBezTo>
                  <a:cubicBezTo>
                    <a:pt x="3530" y="796703"/>
                    <a:pt x="0" y="788180"/>
                    <a:pt x="0" y="779294"/>
                  </a:cubicBezTo>
                  <a:lnTo>
                    <a:pt x="0" y="33506"/>
                  </a:lnTo>
                  <a:cubicBezTo>
                    <a:pt x="0" y="24620"/>
                    <a:pt x="3530" y="16097"/>
                    <a:pt x="9814" y="9814"/>
                  </a:cubicBezTo>
                  <a:cubicBezTo>
                    <a:pt x="16097" y="3530"/>
                    <a:pt x="24620" y="0"/>
                    <a:pt x="33506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-33555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683855" y="6202429"/>
            <a:ext cx="3698405" cy="369840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6777" r="0" b="-16777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2218738"/>
            <a:ext cx="3992397" cy="3351970"/>
            <a:chOff x="0" y="0"/>
            <a:chExt cx="8764270" cy="7358380"/>
          </a:xfrm>
        </p:grpSpPr>
        <p:sp>
          <p:nvSpPr>
            <p:cNvPr name="Freeform 16" id="16"/>
            <p:cNvSpPr/>
            <p:nvPr/>
          </p:nvSpPr>
          <p:spPr>
            <a:xfrm flipH="false" flipV="false" rot="5307684">
              <a:off x="2101415" y="-1170857"/>
              <a:ext cx="4561440" cy="7867483"/>
            </a:xfrm>
            <a:custGeom>
              <a:avLst/>
              <a:gdLst/>
              <a:ahLst/>
              <a:cxnLst/>
              <a:rect r="r" b="b" t="t" l="l"/>
              <a:pathLst>
                <a:path h="7867483" w="4561440">
                  <a:moveTo>
                    <a:pt x="0" y="7750555"/>
                  </a:moveTo>
                  <a:lnTo>
                    <a:pt x="208180" y="0"/>
                  </a:lnTo>
                  <a:lnTo>
                    <a:pt x="4561440" y="116929"/>
                  </a:lnTo>
                  <a:lnTo>
                    <a:pt x="4353260" y="7867483"/>
                  </a:lnTo>
                  <a:close/>
                </a:path>
              </a:pathLst>
            </a:custGeom>
            <a:blipFill>
              <a:blip r:embed="rId9"/>
              <a:stretch>
                <a:fillRect l="0" t="-17613" r="0" b="-17613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568116" y="6661029"/>
            <a:ext cx="3575884" cy="3263807"/>
          </a:xfrm>
          <a:custGeom>
            <a:avLst/>
            <a:gdLst/>
            <a:ahLst/>
            <a:cxnLst/>
            <a:rect r="r" b="b" t="t" l="l"/>
            <a:pathLst>
              <a:path h="3263807" w="3575884">
                <a:moveTo>
                  <a:pt x="0" y="0"/>
                </a:moveTo>
                <a:lnTo>
                  <a:pt x="3575884" y="0"/>
                </a:lnTo>
                <a:lnTo>
                  <a:pt x="3575884" y="3263807"/>
                </a:lnTo>
                <a:lnTo>
                  <a:pt x="0" y="32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491520" y="4639395"/>
            <a:ext cx="1725925" cy="1955215"/>
          </a:xfrm>
          <a:custGeom>
            <a:avLst/>
            <a:gdLst/>
            <a:ahLst/>
            <a:cxnLst/>
            <a:rect r="r" b="b" t="t" l="l"/>
            <a:pathLst>
              <a:path h="1955215" w="1725925">
                <a:moveTo>
                  <a:pt x="0" y="0"/>
                </a:moveTo>
                <a:lnTo>
                  <a:pt x="1725925" y="0"/>
                </a:lnTo>
                <a:lnTo>
                  <a:pt x="1725925" y="1955215"/>
                </a:lnTo>
                <a:lnTo>
                  <a:pt x="0" y="1955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-844267" y="308854"/>
            <a:ext cx="11730727" cy="1909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3"/>
              </a:lnSpc>
            </a:pPr>
            <a:r>
              <a:rPr lang="en-US" b="true" sz="5495" spc="-296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Сюжетно - рольова гра </a:t>
            </a:r>
          </a:p>
          <a:p>
            <a:pPr algn="ctr">
              <a:lnSpc>
                <a:spcPts val="7693"/>
              </a:lnSpc>
              <a:spcBef>
                <a:spcPct val="0"/>
              </a:spcBef>
            </a:pPr>
            <a:r>
              <a:rPr lang="en-US" b="true" sz="5495" spc="-296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                     “Магазин” 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0333365" y="268943"/>
            <a:ext cx="3657505" cy="3070799"/>
            <a:chOff x="0" y="0"/>
            <a:chExt cx="8764270" cy="7358380"/>
          </a:xfrm>
        </p:grpSpPr>
        <p:sp>
          <p:nvSpPr>
            <p:cNvPr name="Freeform 21" id="21"/>
            <p:cNvSpPr/>
            <p:nvPr/>
          </p:nvSpPr>
          <p:spPr>
            <a:xfrm flipH="false" flipV="false" rot="5400000">
              <a:off x="2204720" y="-1113790"/>
              <a:ext cx="4354830" cy="7753350"/>
            </a:xfrm>
            <a:custGeom>
              <a:avLst/>
              <a:gdLst/>
              <a:ahLst/>
              <a:cxnLst/>
              <a:rect r="r" b="b" t="t" l="l"/>
              <a:pathLst>
                <a:path h="7753350" w="4354830">
                  <a:moveTo>
                    <a:pt x="0" y="7753350"/>
                  </a:moveTo>
                  <a:lnTo>
                    <a:pt x="0" y="0"/>
                  </a:lnTo>
                  <a:lnTo>
                    <a:pt x="4354830" y="0"/>
                  </a:lnTo>
                  <a:lnTo>
                    <a:pt x="4354830" y="7753350"/>
                  </a:lnTo>
                  <a:close/>
                </a:path>
              </a:pathLst>
            </a:custGeom>
            <a:blipFill>
              <a:blip r:embed="rId13"/>
              <a:stretch>
                <a:fillRect l="0" t="-8660" r="0" b="-8660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85217" y="444173"/>
            <a:ext cx="4013420" cy="401342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23" t="0" r="-223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5987071" y="2034121"/>
            <a:ext cx="5804954" cy="580495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1814" y="0"/>
                  </a:moveTo>
                  <a:lnTo>
                    <a:pt x="790986" y="0"/>
                  </a:lnTo>
                  <a:cubicBezTo>
                    <a:pt x="803034" y="0"/>
                    <a:pt x="812800" y="9766"/>
                    <a:pt x="812800" y="21814"/>
                  </a:cubicBezTo>
                  <a:lnTo>
                    <a:pt x="812800" y="790986"/>
                  </a:lnTo>
                  <a:cubicBezTo>
                    <a:pt x="812800" y="803034"/>
                    <a:pt x="803034" y="812800"/>
                    <a:pt x="790986" y="812800"/>
                  </a:cubicBezTo>
                  <a:lnTo>
                    <a:pt x="21814" y="812800"/>
                  </a:lnTo>
                  <a:cubicBezTo>
                    <a:pt x="9766" y="812800"/>
                    <a:pt x="0" y="803034"/>
                    <a:pt x="0" y="790986"/>
                  </a:cubicBezTo>
                  <a:lnTo>
                    <a:pt x="0" y="21814"/>
                  </a:lnTo>
                  <a:cubicBezTo>
                    <a:pt x="0" y="9766"/>
                    <a:pt x="9766" y="0"/>
                    <a:pt x="21814" y="0"/>
                  </a:cubicBezTo>
                  <a:close/>
                </a:path>
              </a:pathLst>
            </a:custGeom>
            <a:blipFill>
              <a:blip r:embed="rId4"/>
              <a:stretch>
                <a:fillRect l="-1347" t="0" r="-1347" b="0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2384643" y="5143500"/>
            <a:ext cx="4874657" cy="487465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77" y="0"/>
                  </a:moveTo>
                  <a:lnTo>
                    <a:pt x="786823" y="0"/>
                  </a:lnTo>
                  <a:cubicBezTo>
                    <a:pt x="793713" y="0"/>
                    <a:pt x="800320" y="2737"/>
                    <a:pt x="805192" y="7608"/>
                  </a:cubicBezTo>
                  <a:cubicBezTo>
                    <a:pt x="810063" y="12480"/>
                    <a:pt x="812800" y="19087"/>
                    <a:pt x="812800" y="25977"/>
                  </a:cubicBezTo>
                  <a:lnTo>
                    <a:pt x="812800" y="786823"/>
                  </a:lnTo>
                  <a:cubicBezTo>
                    <a:pt x="812800" y="793713"/>
                    <a:pt x="810063" y="800320"/>
                    <a:pt x="805192" y="805192"/>
                  </a:cubicBezTo>
                  <a:cubicBezTo>
                    <a:pt x="800320" y="810063"/>
                    <a:pt x="793713" y="812800"/>
                    <a:pt x="786823" y="812800"/>
                  </a:cubicBezTo>
                  <a:lnTo>
                    <a:pt x="25977" y="812800"/>
                  </a:lnTo>
                  <a:cubicBezTo>
                    <a:pt x="19087" y="812800"/>
                    <a:pt x="12480" y="810063"/>
                    <a:pt x="7608" y="805192"/>
                  </a:cubicBezTo>
                  <a:cubicBezTo>
                    <a:pt x="2737" y="800320"/>
                    <a:pt x="0" y="793713"/>
                    <a:pt x="0" y="786823"/>
                  </a:cubicBezTo>
                  <a:lnTo>
                    <a:pt x="0" y="25977"/>
                  </a:lnTo>
                  <a:cubicBezTo>
                    <a:pt x="0" y="19087"/>
                    <a:pt x="2737" y="12480"/>
                    <a:pt x="7608" y="7608"/>
                  </a:cubicBezTo>
                  <a:cubicBezTo>
                    <a:pt x="12480" y="2737"/>
                    <a:pt x="19087" y="0"/>
                    <a:pt x="25977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6666" r="0" b="-16666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10517" y="4682147"/>
            <a:ext cx="5118616" cy="5336011"/>
            <a:chOff x="0" y="0"/>
            <a:chExt cx="77968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79686" cy="812800"/>
            </a:xfrm>
            <a:custGeom>
              <a:avLst/>
              <a:gdLst/>
              <a:ahLst/>
              <a:cxnLst/>
              <a:rect r="r" b="b" t="t" l="l"/>
              <a:pathLst>
                <a:path h="812800" w="779686">
                  <a:moveTo>
                    <a:pt x="389843" y="0"/>
                  </a:moveTo>
                  <a:cubicBezTo>
                    <a:pt x="174539" y="0"/>
                    <a:pt x="0" y="181951"/>
                    <a:pt x="0" y="406400"/>
                  </a:cubicBezTo>
                  <a:cubicBezTo>
                    <a:pt x="0" y="630849"/>
                    <a:pt x="174539" y="812800"/>
                    <a:pt x="389843" y="812800"/>
                  </a:cubicBezTo>
                  <a:cubicBezTo>
                    <a:pt x="605147" y="812800"/>
                    <a:pt x="779686" y="630849"/>
                    <a:pt x="779686" y="406400"/>
                  </a:cubicBezTo>
                  <a:cubicBezTo>
                    <a:pt x="779686" y="181951"/>
                    <a:pt x="605147" y="0"/>
                    <a:pt x="389843" y="0"/>
                  </a:cubicBezTo>
                  <a:close/>
                </a:path>
              </a:pathLst>
            </a:custGeom>
            <a:blipFill>
              <a:blip r:embed="rId6"/>
              <a:stretch>
                <a:fillRect l="-168" t="0" r="-168" b="0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081437" y="2450883"/>
            <a:ext cx="2686434" cy="1964455"/>
          </a:xfrm>
          <a:custGeom>
            <a:avLst/>
            <a:gdLst/>
            <a:ahLst/>
            <a:cxnLst/>
            <a:rect r="r" b="b" t="t" l="l"/>
            <a:pathLst>
              <a:path h="1964455" w="2686434">
                <a:moveTo>
                  <a:pt x="0" y="0"/>
                </a:moveTo>
                <a:lnTo>
                  <a:pt x="2686434" y="0"/>
                </a:lnTo>
                <a:lnTo>
                  <a:pt x="2686434" y="1964455"/>
                </a:lnTo>
                <a:lnTo>
                  <a:pt x="0" y="1964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2119021" y="273927"/>
            <a:ext cx="15296309" cy="154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b="true" sz="5397" spc="-29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Сюжетно - рольова гра</a:t>
            </a:r>
          </a:p>
          <a:p>
            <a:pPr algn="ctr">
              <a:lnSpc>
                <a:spcPts val="6045"/>
              </a:lnSpc>
            </a:pPr>
            <a:r>
              <a:rPr lang="en-US" b="true" sz="5397" spc="-29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"</a:t>
            </a:r>
            <a:r>
              <a:rPr lang="en-US" b="true" sz="5397" spc="-291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Варенична"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7357" y="5414981"/>
            <a:ext cx="7054594" cy="4469146"/>
          </a:xfrm>
          <a:custGeom>
            <a:avLst/>
            <a:gdLst/>
            <a:ahLst/>
            <a:cxnLst/>
            <a:rect r="r" b="b" t="t" l="l"/>
            <a:pathLst>
              <a:path h="4469146" w="7054594">
                <a:moveTo>
                  <a:pt x="0" y="0"/>
                </a:moveTo>
                <a:lnTo>
                  <a:pt x="7054593" y="0"/>
                </a:lnTo>
                <a:lnTo>
                  <a:pt x="7054593" y="4469145"/>
                </a:lnTo>
                <a:lnTo>
                  <a:pt x="0" y="446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3685" r="0" b="-104316"/>
            </a:stretch>
          </a:blipFill>
          <a:ln w="38100" cap="sq">
            <a:solidFill>
              <a:srgbClr val="FFDE59"/>
            </a:solidFill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2908381" y="5335454"/>
            <a:ext cx="4548672" cy="454867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329" t="0" r="-25329" b="0"/>
              </a:stretch>
            </a:blipFill>
            <a:ln w="38100" cap="sq">
              <a:solidFill>
                <a:srgbClr val="FFDE59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7888675" y="5335454"/>
            <a:ext cx="4548672" cy="454867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7838" y="0"/>
                  </a:moveTo>
                  <a:lnTo>
                    <a:pt x="784962" y="0"/>
                  </a:lnTo>
                  <a:cubicBezTo>
                    <a:pt x="800336" y="0"/>
                    <a:pt x="812800" y="12464"/>
                    <a:pt x="812800" y="27838"/>
                  </a:cubicBezTo>
                  <a:lnTo>
                    <a:pt x="812800" y="784962"/>
                  </a:lnTo>
                  <a:cubicBezTo>
                    <a:pt x="812800" y="800336"/>
                    <a:pt x="800336" y="812800"/>
                    <a:pt x="784962" y="812800"/>
                  </a:cubicBezTo>
                  <a:lnTo>
                    <a:pt x="27838" y="812800"/>
                  </a:lnTo>
                  <a:cubicBezTo>
                    <a:pt x="12464" y="812800"/>
                    <a:pt x="0" y="800336"/>
                    <a:pt x="0" y="784962"/>
                  </a:cubicBezTo>
                  <a:lnTo>
                    <a:pt x="0" y="27838"/>
                  </a:lnTo>
                  <a:cubicBezTo>
                    <a:pt x="0" y="12464"/>
                    <a:pt x="12464" y="0"/>
                    <a:pt x="27838" y="0"/>
                  </a:cubicBezTo>
                  <a:close/>
                </a:path>
              </a:pathLst>
            </a:custGeom>
            <a:blipFill>
              <a:blip r:embed="rId5"/>
              <a:stretch>
                <a:fillRect l="-112" t="0" r="-49700" b="0"/>
              </a:stretch>
            </a:blipFill>
            <a:ln w="38100" cap="sq">
              <a:solidFill>
                <a:srgbClr val="FFDE59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473430"/>
            <a:ext cx="4670070" cy="46700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4349" r="0" b="-24349"/>
              </a:stretch>
            </a:blipFill>
            <a:ln w="38100" cap="sq">
              <a:solidFill>
                <a:srgbClr val="FFDE59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5777031" y="978721"/>
            <a:ext cx="4164779" cy="416477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0404" y="0"/>
                  </a:moveTo>
                  <a:lnTo>
                    <a:pt x="782396" y="0"/>
                  </a:lnTo>
                  <a:cubicBezTo>
                    <a:pt x="790459" y="0"/>
                    <a:pt x="798193" y="3203"/>
                    <a:pt x="803895" y="8905"/>
                  </a:cubicBezTo>
                  <a:cubicBezTo>
                    <a:pt x="809597" y="14607"/>
                    <a:pt x="812800" y="22341"/>
                    <a:pt x="812800" y="30404"/>
                  </a:cubicBezTo>
                  <a:lnTo>
                    <a:pt x="812800" y="782396"/>
                  </a:lnTo>
                  <a:cubicBezTo>
                    <a:pt x="812800" y="790459"/>
                    <a:pt x="809597" y="798193"/>
                    <a:pt x="803895" y="803895"/>
                  </a:cubicBezTo>
                  <a:cubicBezTo>
                    <a:pt x="798193" y="809597"/>
                    <a:pt x="790459" y="812800"/>
                    <a:pt x="782396" y="812800"/>
                  </a:cubicBezTo>
                  <a:lnTo>
                    <a:pt x="30404" y="812800"/>
                  </a:lnTo>
                  <a:cubicBezTo>
                    <a:pt x="22341" y="812800"/>
                    <a:pt x="14607" y="809597"/>
                    <a:pt x="8905" y="803895"/>
                  </a:cubicBezTo>
                  <a:cubicBezTo>
                    <a:pt x="3203" y="798193"/>
                    <a:pt x="0" y="790459"/>
                    <a:pt x="0" y="782396"/>
                  </a:cubicBezTo>
                  <a:lnTo>
                    <a:pt x="0" y="30404"/>
                  </a:lnTo>
                  <a:cubicBezTo>
                    <a:pt x="0" y="22341"/>
                    <a:pt x="3203" y="14607"/>
                    <a:pt x="8905" y="8905"/>
                  </a:cubicBezTo>
                  <a:cubicBezTo>
                    <a:pt x="14607" y="3203"/>
                    <a:pt x="22341" y="0"/>
                    <a:pt x="30404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t="0" r="-16666" b="0"/>
              </a:stretch>
            </a:blipFill>
            <a:ln w="38100" cap="sq">
              <a:solidFill>
                <a:srgbClr val="FFDE59"/>
              </a:solidFill>
              <a:prstDash val="solid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545096" y="1773684"/>
            <a:ext cx="3637621" cy="2996491"/>
          </a:xfrm>
          <a:custGeom>
            <a:avLst/>
            <a:gdLst/>
            <a:ahLst/>
            <a:cxnLst/>
            <a:rect r="r" b="b" t="t" l="l"/>
            <a:pathLst>
              <a:path h="2996491" w="3637621">
                <a:moveTo>
                  <a:pt x="0" y="0"/>
                </a:moveTo>
                <a:lnTo>
                  <a:pt x="3637622" y="0"/>
                </a:lnTo>
                <a:lnTo>
                  <a:pt x="3637622" y="2996490"/>
                </a:lnTo>
                <a:lnTo>
                  <a:pt x="0" y="299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437348" y="325499"/>
            <a:ext cx="4440746" cy="975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6"/>
              </a:lnSpc>
              <a:spcBef>
                <a:spcPct val="0"/>
              </a:spcBef>
            </a:pPr>
            <a:r>
              <a:rPr lang="en-US" b="true" sz="5711" spc="-308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Ярмарок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90945" y="696378"/>
            <a:ext cx="5968355" cy="2841320"/>
          </a:xfrm>
          <a:custGeom>
            <a:avLst/>
            <a:gdLst/>
            <a:ahLst/>
            <a:cxnLst/>
            <a:rect r="r" b="b" t="t" l="l"/>
            <a:pathLst>
              <a:path h="2841320" w="5968355">
                <a:moveTo>
                  <a:pt x="0" y="0"/>
                </a:moveTo>
                <a:lnTo>
                  <a:pt x="5968355" y="0"/>
                </a:lnTo>
                <a:lnTo>
                  <a:pt x="5968355" y="2841320"/>
                </a:lnTo>
                <a:lnTo>
                  <a:pt x="0" y="2841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778" r="0" b="-26763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489370" y="7387632"/>
            <a:ext cx="4769930" cy="2439872"/>
          </a:xfrm>
          <a:custGeom>
            <a:avLst/>
            <a:gdLst/>
            <a:ahLst/>
            <a:cxnLst/>
            <a:rect r="r" b="b" t="t" l="l"/>
            <a:pathLst>
              <a:path h="2439872" w="4769930">
                <a:moveTo>
                  <a:pt x="0" y="0"/>
                </a:moveTo>
                <a:lnTo>
                  <a:pt x="4769930" y="0"/>
                </a:lnTo>
                <a:lnTo>
                  <a:pt x="4769930" y="2439872"/>
                </a:lnTo>
                <a:lnTo>
                  <a:pt x="0" y="243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24" t="-45302" r="-10864" b="-58487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1950149" y="4307614"/>
            <a:ext cx="5524452" cy="2609897"/>
          </a:xfrm>
          <a:custGeom>
            <a:avLst/>
            <a:gdLst/>
            <a:ahLst/>
            <a:cxnLst/>
            <a:rect r="r" b="b" t="t" l="l"/>
            <a:pathLst>
              <a:path h="2609897" w="5524452">
                <a:moveTo>
                  <a:pt x="0" y="0"/>
                </a:moveTo>
                <a:lnTo>
                  <a:pt x="5524451" y="0"/>
                </a:lnTo>
                <a:lnTo>
                  <a:pt x="5524451" y="2609897"/>
                </a:lnTo>
                <a:lnTo>
                  <a:pt x="0" y="2609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088" r="-6979" b="-34747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597834" y="2368132"/>
            <a:ext cx="5603199" cy="2775368"/>
          </a:xfrm>
          <a:custGeom>
            <a:avLst/>
            <a:gdLst/>
            <a:ahLst/>
            <a:cxnLst/>
            <a:rect r="r" b="b" t="t" l="l"/>
            <a:pathLst>
              <a:path h="2775368" w="5603199">
                <a:moveTo>
                  <a:pt x="0" y="0"/>
                </a:moveTo>
                <a:lnTo>
                  <a:pt x="5603199" y="0"/>
                </a:lnTo>
                <a:lnTo>
                  <a:pt x="5603199" y="2775368"/>
                </a:lnTo>
                <a:lnTo>
                  <a:pt x="0" y="277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278" t="-39190" r="-7976" b="-45924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779281" y="6594831"/>
            <a:ext cx="1511665" cy="2786478"/>
          </a:xfrm>
          <a:custGeom>
            <a:avLst/>
            <a:gdLst/>
            <a:ahLst/>
            <a:cxnLst/>
            <a:rect r="r" b="b" t="t" l="l"/>
            <a:pathLst>
              <a:path h="2786478" w="1511665">
                <a:moveTo>
                  <a:pt x="0" y="0"/>
                </a:moveTo>
                <a:lnTo>
                  <a:pt x="1511664" y="0"/>
                </a:lnTo>
                <a:lnTo>
                  <a:pt x="1511664" y="2786478"/>
                </a:lnTo>
                <a:lnTo>
                  <a:pt x="0" y="2786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43336" y="2613349"/>
            <a:ext cx="2530151" cy="253015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1588" r="0" b="-11588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590551" y="5566041"/>
            <a:ext cx="2422029" cy="242202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20822" r="0" b="-20822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2836691" y="7301299"/>
            <a:ext cx="2612539" cy="261253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2759" r="0" b="-12759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932376" y="4307614"/>
            <a:ext cx="2516854" cy="251685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23514" r="0" b="-23514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6058830" y="6917511"/>
            <a:ext cx="2909994" cy="290999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9654" r="0" b="-9654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590551" y="7988070"/>
            <a:ext cx="1632961" cy="1979346"/>
          </a:xfrm>
          <a:custGeom>
            <a:avLst/>
            <a:gdLst/>
            <a:ahLst/>
            <a:cxnLst/>
            <a:rect r="r" b="b" t="t" l="l"/>
            <a:pathLst>
              <a:path h="1979346" w="1632961">
                <a:moveTo>
                  <a:pt x="0" y="0"/>
                </a:moveTo>
                <a:lnTo>
                  <a:pt x="1632961" y="0"/>
                </a:lnTo>
                <a:lnTo>
                  <a:pt x="1632961" y="1979346"/>
                </a:lnTo>
                <a:lnTo>
                  <a:pt x="0" y="1979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-53765" y="499820"/>
            <a:ext cx="12003914" cy="830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b="true" sz="5799" spc="-313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Театралізована діяльність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07031" y="1463623"/>
            <a:ext cx="8381606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b="true" sz="4500" i="true" spc="-242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" Як з'явилися гроші"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04890" y="2334608"/>
            <a:ext cx="3878220" cy="4964121"/>
            <a:chOff x="0" y="0"/>
            <a:chExt cx="6350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3"/>
              <a:stretch>
                <a:fillRect l="0" t="-2083" r="0" b="-2083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574994" y="1028700"/>
            <a:ext cx="3640251" cy="4659521"/>
            <a:chOff x="0" y="0"/>
            <a:chExt cx="6350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4"/>
              <a:stretch>
                <a:fillRect l="0" t="-2083" r="0" b="-2083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349085" y="1018593"/>
            <a:ext cx="3648147" cy="4669629"/>
            <a:chOff x="0" y="0"/>
            <a:chExt cx="6350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5"/>
              <a:stretch>
                <a:fillRect l="0" t="-11881" r="0" b="-11881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3935204" y="5143500"/>
            <a:ext cx="3575431" cy="4576551"/>
            <a:chOff x="0" y="0"/>
            <a:chExt cx="6350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4166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0773654" y="5143500"/>
            <a:ext cx="3575431" cy="4576551"/>
            <a:chOff x="0" y="0"/>
            <a:chExt cx="6350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7"/>
              <a:stretch>
                <a:fillRect l="0" t="-2083" r="0" b="-2083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126980" y="6634000"/>
            <a:ext cx="2360549" cy="2100888"/>
          </a:xfrm>
          <a:custGeom>
            <a:avLst/>
            <a:gdLst/>
            <a:ahLst/>
            <a:cxnLst/>
            <a:rect r="r" b="b" t="t" l="l"/>
            <a:pathLst>
              <a:path h="2100888" w="2360549">
                <a:moveTo>
                  <a:pt x="0" y="0"/>
                </a:moveTo>
                <a:lnTo>
                  <a:pt x="2360549" y="0"/>
                </a:lnTo>
                <a:lnTo>
                  <a:pt x="2360549" y="2100889"/>
                </a:lnTo>
                <a:lnTo>
                  <a:pt x="0" y="2100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574072" y="6634000"/>
            <a:ext cx="1917170" cy="2127234"/>
          </a:xfrm>
          <a:custGeom>
            <a:avLst/>
            <a:gdLst/>
            <a:ahLst/>
            <a:cxnLst/>
            <a:rect r="r" b="b" t="t" l="l"/>
            <a:pathLst>
              <a:path h="2127234" w="1917170">
                <a:moveTo>
                  <a:pt x="0" y="0"/>
                </a:moveTo>
                <a:lnTo>
                  <a:pt x="1917169" y="0"/>
                </a:lnTo>
                <a:lnTo>
                  <a:pt x="1917169" y="2127234"/>
                </a:lnTo>
                <a:lnTo>
                  <a:pt x="0" y="2127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62062" y="7431776"/>
            <a:ext cx="2360165" cy="2615142"/>
          </a:xfrm>
          <a:custGeom>
            <a:avLst/>
            <a:gdLst/>
            <a:ahLst/>
            <a:cxnLst/>
            <a:rect r="r" b="b" t="t" l="l"/>
            <a:pathLst>
              <a:path h="2615142" w="2360165">
                <a:moveTo>
                  <a:pt x="0" y="0"/>
                </a:moveTo>
                <a:lnTo>
                  <a:pt x="2360165" y="0"/>
                </a:lnTo>
                <a:lnTo>
                  <a:pt x="2360165" y="2615141"/>
                </a:lnTo>
                <a:lnTo>
                  <a:pt x="0" y="2615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40272" y="330443"/>
            <a:ext cx="14691683" cy="1442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25"/>
              </a:lnSpc>
            </a:pPr>
            <a:r>
              <a:rPr lang="en-US" b="true" sz="5306" spc="-286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Робота з батьками  </a:t>
            </a:r>
          </a:p>
          <a:p>
            <a:pPr algn="ctr">
              <a:lnSpc>
                <a:spcPts val="5625"/>
              </a:lnSpc>
            </a:pPr>
            <a:r>
              <a:rPr lang="en-US" b="true" sz="5306" spc="-286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“Дитячі скарбнички”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419993"/>
            <a:ext cx="4586097" cy="6421790"/>
          </a:xfrm>
          <a:custGeom>
            <a:avLst/>
            <a:gdLst/>
            <a:ahLst/>
            <a:cxnLst/>
            <a:rect r="r" b="b" t="t" l="l"/>
            <a:pathLst>
              <a:path h="6421790" w="4586097">
                <a:moveTo>
                  <a:pt x="0" y="0"/>
                </a:moveTo>
                <a:lnTo>
                  <a:pt x="4586097" y="0"/>
                </a:lnTo>
                <a:lnTo>
                  <a:pt x="4586097" y="6421789"/>
                </a:lnTo>
                <a:lnTo>
                  <a:pt x="0" y="642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494" r="0" b="-3494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2821444" y="1433180"/>
            <a:ext cx="4891742" cy="489174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890" t="0" r="-890" b="0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4473536" y="2393607"/>
            <a:ext cx="4296708" cy="5499786"/>
            <a:chOff x="0" y="0"/>
            <a:chExt cx="6350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5"/>
              <a:stretch>
                <a:fillRect l="0" t="-8520" r="0" b="-8520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470688" y="5314482"/>
            <a:ext cx="4541606" cy="454160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7882" y="0"/>
                  </a:moveTo>
                  <a:lnTo>
                    <a:pt x="784918" y="0"/>
                  </a:lnTo>
                  <a:cubicBezTo>
                    <a:pt x="800317" y="0"/>
                    <a:pt x="812800" y="12483"/>
                    <a:pt x="812800" y="27882"/>
                  </a:cubicBezTo>
                  <a:lnTo>
                    <a:pt x="812800" y="784918"/>
                  </a:lnTo>
                  <a:cubicBezTo>
                    <a:pt x="812800" y="800317"/>
                    <a:pt x="800317" y="812800"/>
                    <a:pt x="784918" y="812800"/>
                  </a:cubicBezTo>
                  <a:lnTo>
                    <a:pt x="27882" y="812800"/>
                  </a:lnTo>
                  <a:cubicBezTo>
                    <a:pt x="12483" y="812800"/>
                    <a:pt x="0" y="800317"/>
                    <a:pt x="0" y="784918"/>
                  </a:cubicBezTo>
                  <a:lnTo>
                    <a:pt x="0" y="27882"/>
                  </a:lnTo>
                  <a:cubicBezTo>
                    <a:pt x="0" y="12483"/>
                    <a:pt x="12483" y="0"/>
                    <a:pt x="27882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4906" r="0" b="-24906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094376" y="7585285"/>
            <a:ext cx="3618810" cy="2270803"/>
          </a:xfrm>
          <a:custGeom>
            <a:avLst/>
            <a:gdLst/>
            <a:ahLst/>
            <a:cxnLst/>
            <a:rect r="r" b="b" t="t" l="l"/>
            <a:pathLst>
              <a:path h="2270803" w="3618810">
                <a:moveTo>
                  <a:pt x="0" y="0"/>
                </a:moveTo>
                <a:lnTo>
                  <a:pt x="3618809" y="0"/>
                </a:lnTo>
                <a:lnTo>
                  <a:pt x="3618809" y="2270803"/>
                </a:lnTo>
                <a:lnTo>
                  <a:pt x="0" y="2270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68076" y="2459980"/>
            <a:ext cx="2833985" cy="1920025"/>
          </a:xfrm>
          <a:custGeom>
            <a:avLst/>
            <a:gdLst/>
            <a:ahLst/>
            <a:cxnLst/>
            <a:rect r="r" b="b" t="t" l="l"/>
            <a:pathLst>
              <a:path h="1920025" w="2833985">
                <a:moveTo>
                  <a:pt x="0" y="0"/>
                </a:moveTo>
                <a:lnTo>
                  <a:pt x="2833985" y="0"/>
                </a:lnTo>
                <a:lnTo>
                  <a:pt x="2833985" y="1920025"/>
                </a:lnTo>
                <a:lnTo>
                  <a:pt x="0" y="1920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1614432" y="197290"/>
            <a:ext cx="18288000" cy="1710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2"/>
              </a:lnSpc>
            </a:pPr>
            <a:r>
              <a:rPr lang="en-US" b="true" sz="5984" spc="-323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Робота з батьками </a:t>
            </a:r>
          </a:p>
          <a:p>
            <a:pPr algn="ctr">
              <a:lnSpc>
                <a:spcPts val="6702"/>
              </a:lnSpc>
            </a:pPr>
            <a:r>
              <a:rPr lang="en-US" b="true" sz="5984" spc="-323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“ Спільні покупки у супермаркеті”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871703"/>
            <a:ext cx="16057025" cy="6670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spc="-15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Насправді - ТАК!   </a:t>
            </a:r>
          </a:p>
          <a:p>
            <a:pPr algn="just">
              <a:lnSpc>
                <a:spcPts val="4060"/>
              </a:lnSpc>
            </a:pPr>
          </a:p>
          <a:p>
            <a:pPr algn="just">
              <a:lnSpc>
                <a:spcPts val="4060"/>
              </a:lnSpc>
            </a:pPr>
            <a:r>
              <a:rPr lang="en-US" sz="2900" spc="-15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r>
              <a:rPr lang="en-US" sz="2900" spc="-15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Малюк рано включається в економічне життя сім’ї, стикається з грошима, рекламою, ходить з батьками в магазин, бере участь в купівлі - продажу та іншими явищами, опановуючи таким чином економічну інформацію на життєвому, часто спотвореному рівні.</a:t>
            </a:r>
          </a:p>
          <a:p>
            <a:pPr algn="just">
              <a:lnSpc>
                <a:spcPts val="4060"/>
              </a:lnSpc>
            </a:pPr>
            <a:r>
              <a:rPr lang="en-US" sz="2900" spc="-15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Невірно і небезпечно покладатися на стихійне засвоєння знань про навколишнє життя, наприклад, дуже вразливі з етичної сторони поняття: гроші, багатство, бідність, реклама, кредит, борги та інше. Досвід показує, що в них закладений величезний моральний потенціал, що позначається таким етичним змістом як: чесність, доброта, працьовитість, мистецтво користуватися цими знаннями. </a:t>
            </a:r>
          </a:p>
          <a:p>
            <a:pPr algn="just">
              <a:lnSpc>
                <a:spcPts val="4060"/>
              </a:lnSpc>
            </a:pPr>
            <a:r>
              <a:rPr lang="en-US" sz="2900" spc="-156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 В даний час педагоги орієнтуються на формування у дітей вже до 6, 7 років елементарних знань про економіку, однак, на практиці дорослі часто не мають конкретних методичних рекомендацій, літератури, які допомагали б їм у вихованні людини, яка вміє економічно мислити.</a:t>
            </a:r>
          </a:p>
          <a:p>
            <a:pPr algn="just">
              <a:lnSpc>
                <a:spcPts val="406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450142" y="7905544"/>
            <a:ext cx="3515064" cy="2381456"/>
          </a:xfrm>
          <a:custGeom>
            <a:avLst/>
            <a:gdLst/>
            <a:ahLst/>
            <a:cxnLst/>
            <a:rect r="r" b="b" t="t" l="l"/>
            <a:pathLst>
              <a:path h="2381456" w="3515064">
                <a:moveTo>
                  <a:pt x="0" y="0"/>
                </a:moveTo>
                <a:lnTo>
                  <a:pt x="3515064" y="0"/>
                </a:lnTo>
                <a:lnTo>
                  <a:pt x="3515064" y="2381456"/>
                </a:lnTo>
                <a:lnTo>
                  <a:pt x="0" y="238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496378"/>
            <a:ext cx="16057025" cy="1556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6"/>
              </a:lnSpc>
            </a:pPr>
            <a:r>
              <a:rPr lang="en-US" b="true" sz="4490" spc="-24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Чи  потрібне дошкільнику</a:t>
            </a:r>
          </a:p>
          <a:p>
            <a:pPr algn="ctr">
              <a:lnSpc>
                <a:spcPts val="6286"/>
              </a:lnSpc>
            </a:pPr>
            <a:r>
              <a:rPr lang="en-US" b="true" sz="4490" spc="-24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                                </a:t>
            </a:r>
            <a:r>
              <a:rPr lang="en-US" b="true" sz="4490" spc="-242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 економічне виховання 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91114" y="2206844"/>
            <a:ext cx="4243007" cy="5657343"/>
          </a:xfrm>
          <a:custGeom>
            <a:avLst/>
            <a:gdLst/>
            <a:ahLst/>
            <a:cxnLst/>
            <a:rect r="r" b="b" t="t" l="l"/>
            <a:pathLst>
              <a:path h="5657343" w="4243007">
                <a:moveTo>
                  <a:pt x="0" y="0"/>
                </a:moveTo>
                <a:lnTo>
                  <a:pt x="4243007" y="0"/>
                </a:lnTo>
                <a:lnTo>
                  <a:pt x="4243007" y="5657342"/>
                </a:lnTo>
                <a:lnTo>
                  <a:pt x="0" y="5657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206844"/>
            <a:ext cx="1761672" cy="2425710"/>
          </a:xfrm>
          <a:custGeom>
            <a:avLst/>
            <a:gdLst/>
            <a:ahLst/>
            <a:cxnLst/>
            <a:rect r="r" b="b" t="t" l="l"/>
            <a:pathLst>
              <a:path h="2425710" w="1761672">
                <a:moveTo>
                  <a:pt x="0" y="0"/>
                </a:moveTo>
                <a:lnTo>
                  <a:pt x="1761672" y="0"/>
                </a:lnTo>
                <a:lnTo>
                  <a:pt x="1761672" y="2425709"/>
                </a:lnTo>
                <a:lnTo>
                  <a:pt x="0" y="242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909536" y="4813528"/>
            <a:ext cx="3707897" cy="4746108"/>
            <a:chOff x="0" y="0"/>
            <a:chExt cx="6350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5"/>
              <a:stretch>
                <a:fillRect l="0" t="-2083" r="0" b="-2083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2631235" y="608512"/>
            <a:ext cx="5119084" cy="511908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-33333"/>
              </a:stretch>
            </a:blipFill>
            <a:ln w="3810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5617433" y="8762047"/>
            <a:ext cx="12496215" cy="8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100" i="true" spc="-275">
                <a:solidFill>
                  <a:srgbClr val="177E8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За кишенькові гроші Емілі купує булочку.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1612055" y="409791"/>
            <a:ext cx="16006338" cy="1616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4"/>
              </a:lnSpc>
            </a:pPr>
            <a:r>
              <a:rPr lang="en-US" b="true" sz="6121" spc="-330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Робота з батьками </a:t>
            </a:r>
          </a:p>
          <a:p>
            <a:pPr algn="ctr">
              <a:lnSpc>
                <a:spcPts val="6244"/>
              </a:lnSpc>
            </a:pPr>
            <a:r>
              <a:rPr lang="en-US" b="true" sz="6121" spc="-330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“Заощадження дітей”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4287" y="1209301"/>
            <a:ext cx="15639427" cy="7940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Результатом реалізації основних завдань освітнього проєкту сформованість у дітей певних економічних уявлень та вмінь, а саме: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Знання основних економічних понять (гроші, товар, ціна, бюджет, бізнес, виробництво та ін.).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Здатність до зіставляння своїх потреб і можливостей.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</a:t>
            </a: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рояв поважного ставлення до праці людей, розуміння того, що багато предметів, речей навколишнього світу створюються руками людей, а тому є цінними.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</a:t>
            </a: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озуміння того, що гроші треба заробляти для задоволення своїх життевих потреб — купувати товари, сплачувати за житло, витрачати на відпочинок.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Усвідомлення, що витрати сімї не мають бути марнотратними і дитина може будучи ощадливою, їх зменшити.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Розуміння того, що реклама допомагає, якщо вона правдива, і навпаки шкодить, якщо інформація недостовірна.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Усвідомлення своєї значущості для сім'ї та суспільства.</a:t>
            </a:r>
          </a:p>
          <a:p>
            <a:pPr algn="just" marL="518160" indent="-259080" lvl="1">
              <a:lnSpc>
                <a:spcPts val="3359"/>
              </a:lnSpc>
              <a:buAutoNum type="arabicPeriod" startAt="1"/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Р</a:t>
            </a: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озуміння відповідальності за власні вчинки, які можуть позитивно або негативно позначитися на економічному становищі сім'ї та самої дитини.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Ці знання та вміння є основою компетентності старших дошкільників для формування економічної компетентності старших дошкільників.</a:t>
            </a:r>
          </a:p>
          <a:p>
            <a:pPr algn="just">
              <a:lnSpc>
                <a:spcPts val="3359"/>
              </a:lnSpc>
            </a:pP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Особисто  хочемо зауважити, що дітям та батькам було цікаво взяти участь в освітньому процесі. Це, насамперед,  </a:t>
            </a:r>
            <a:r>
              <a:rPr lang="en-US" sz="2400" spc="-12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колосальний потенціал у розвитку дитини, щоб допомогти їй вирости особистістю, здатною приймати самостійні рішення  і брати на себе відповідальність у сучасному ринковому суспільстві.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67524" y="9149341"/>
            <a:ext cx="1287308" cy="1137659"/>
          </a:xfrm>
          <a:custGeom>
            <a:avLst/>
            <a:gdLst/>
            <a:ahLst/>
            <a:cxnLst/>
            <a:rect r="r" b="b" t="t" l="l"/>
            <a:pathLst>
              <a:path h="1137659" w="1287308">
                <a:moveTo>
                  <a:pt x="0" y="0"/>
                </a:moveTo>
                <a:lnTo>
                  <a:pt x="1287308" y="0"/>
                </a:lnTo>
                <a:lnTo>
                  <a:pt x="1287308" y="1137659"/>
                </a:lnTo>
                <a:lnTo>
                  <a:pt x="0" y="113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3582" y="329013"/>
            <a:ext cx="8805917" cy="559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b="true" sz="3300" i="true" spc="-178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ПІДСУМОК ОСВІТНЬОГО ПРОЕКТУ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4287" y="2459528"/>
            <a:ext cx="15639427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1. " Як розповісти Дітям про гроші"  С. Біденко/ самоосвіта 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2. Онлайн-садочок Нумо усе npo гроші, готівкову та безготівкову гривню та різні способи оплати  https://youtu.be/Ffib-rnLrgU?si=a9LocSY3sEVC3PlM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3.  Перше знайомство з гривнею https://youtu.be/Skyms5zltxA?si=ofkGLGoZZWX9fsJp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4. Наша гривня https://youtu.be/CsO4DbZdLfI?si=RolUWrMLzAuqMWXr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5. Збірка казок з економічного виховання  https://cutt.ly/Bw4EQ9wC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6. Парціальна програма " Мої перші гроші" </a:t>
            </a:r>
          </a:p>
          <a:p>
            <a:pPr algn="just">
              <a:lnSpc>
                <a:spcPts val="4200"/>
              </a:lnSpc>
            </a:pPr>
            <a:r>
              <a:rPr lang="en-US" sz="3000" spc="-162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7. Програма розвитку дитини дошкільного віку "Українське дошкілля"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967524" y="9149341"/>
            <a:ext cx="1287308" cy="1137659"/>
          </a:xfrm>
          <a:custGeom>
            <a:avLst/>
            <a:gdLst/>
            <a:ahLst/>
            <a:cxnLst/>
            <a:rect r="r" b="b" t="t" l="l"/>
            <a:pathLst>
              <a:path h="1137659" w="1287308">
                <a:moveTo>
                  <a:pt x="0" y="0"/>
                </a:moveTo>
                <a:lnTo>
                  <a:pt x="1287308" y="0"/>
                </a:lnTo>
                <a:lnTo>
                  <a:pt x="1287308" y="1137659"/>
                </a:lnTo>
                <a:lnTo>
                  <a:pt x="0" y="113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3582" y="300438"/>
            <a:ext cx="15160132" cy="160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b="true" sz="4599" i="true" spc="-248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Використана література та відео - аудіо матеріали для роботи з дітьми на заняттях: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71761" y="7198457"/>
            <a:ext cx="2409096" cy="2569703"/>
          </a:xfrm>
          <a:custGeom>
            <a:avLst/>
            <a:gdLst/>
            <a:ahLst/>
            <a:cxnLst/>
            <a:rect r="r" b="b" t="t" l="l"/>
            <a:pathLst>
              <a:path h="2569703" w="2409096">
                <a:moveTo>
                  <a:pt x="0" y="0"/>
                </a:moveTo>
                <a:lnTo>
                  <a:pt x="2409096" y="0"/>
                </a:lnTo>
                <a:lnTo>
                  <a:pt x="2409096" y="2569702"/>
                </a:lnTo>
                <a:lnTo>
                  <a:pt x="0" y="25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531332" y="8943119"/>
            <a:ext cx="5797768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13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довгостроковий ( протягом З місяців)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45761" y="4918075"/>
            <a:ext cx="3259336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13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Вихователі, діти, батьки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797689"/>
            <a:ext cx="5385773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Учасники проєкту: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210615" y="5461264"/>
            <a:ext cx="8909431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Очікувані результати: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96779" y="6233257"/>
            <a:ext cx="14946401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13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Поглибити знання дітей про економіку, виховання  розумних потреб та культурної поведінки в побуті, формувати систему економічних знань у дітей старшого дошкільного віку.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77049" y="7219094"/>
            <a:ext cx="7045304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Вид проєкту 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42237" y="7920769"/>
            <a:ext cx="9261832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134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Відкритий (в контакті з сім'єю) груповий, інформаційно - практико- орієнтовании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9084" y="8781194"/>
            <a:ext cx="5469171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Тривалість проєкту 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9084" y="235213"/>
            <a:ext cx="15541791" cy="463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9"/>
              </a:lnSpc>
            </a:pP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сприяти засвоєнню дітьми елементарних економічних понять, набуттю дошкільниками навичок економічно доцільної поведінки і, як наслідок, формуванню первинного економічного досвіду; </a:t>
            </a: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заохочувати до проявів творчості, пошуку найраціональніших способів розв'язання простих економічних ситуацій; </a:t>
            </a: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сприяти духовному зростанню та накопиченню знань дітей про економіку; </a:t>
            </a: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збагачувати словниковий запас; </a:t>
            </a: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розвивати усне зв'язне мовлення; </a:t>
            </a:r>
          </a:p>
          <a:p>
            <a:pPr algn="just" marL="539749" indent="-269875" lvl="1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виховувати бережливе, відповідальне і свідоме ставлення до довкілля, пошану до людей, які працюють і заробляють гроші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579331" y="23101"/>
            <a:ext cx="7791453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Мета проєкту: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40636" y="1165224"/>
            <a:ext cx="15606727" cy="8093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Сприяти духовному зростанню; знайомство з грошовою одиницею України.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уявлень про значення грошей у суспільстві для здійснення платежів і покупок.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навичок і основ поведінки, пов'язаних зі словами зберігати, ділитися, витрачати", та раціонального використання ресурсів.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Ознайомлення з базовими поняттями про гроші та заощадження, планування та управління фінансами,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уявлень про взаємозв'язок між доходами і витратами, про важливість заощаджень та дбайливості; розуміння процесів купівлі-продажу обміну, дарування та позичання.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Знайомство з професіями та спонукання до роздумів щодо власних планів на майбутнє.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Розвиток лідерських та підприємницьких якостей: відповідальності, наполегливості, терплячості, розсудливості ініціативності, щедрості тощо.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уявлень про деякі фінансові послуги на прикладі банків.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Підтримання інтересу до світу фінансів та отримання фінансових знань у майбутньому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Розвивати творчий потенціал дітей.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Активізувати батъків щодо забезпечення оптимальних умов для повноцінного розвитку дитини.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Зацікавити кожну дитину та її батьків тематикою проекту й, упродовж його реалізації, підтримувати стійкий інтерес до цієїтеми.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системи економічних знань у дітей старшого дошкільного віку.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Розвиток спеціальних способів орієнтації - експериментування і моделювання.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Пояснювати на доступному рівні взаємозв'язок понять «праця »: «продукт» - «гроші »i «вартість продукту в залежності від його якості »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уявлень про зміст діяльності людей різних професій.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правильного ставлення до грошей як предмету життєвої необхідності.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Дати уявлення про рекламу, ї призначення , вчити правильно, сприймати рекламу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Виховання розумних потреб культурної поведінки в побуті. </a:t>
            </a:r>
          </a:p>
          <a:p>
            <a:pPr algn="just" marL="431801" indent="-215900" lvl="1">
              <a:lnSpc>
                <a:spcPts val="2800"/>
              </a:lnSpc>
              <a:buAutoNum type="arabicPeriod" startAt="1"/>
            </a:pPr>
            <a:r>
              <a:rPr lang="en-US" sz="2000" spc="-108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Розвиток уміння визначати можливі методи вирішення проблеми за допомогою дорослого, а потім і самостійно.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97299" y="663575"/>
            <a:ext cx="8956879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Завдання  проєкту: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32860" y="2630482"/>
            <a:ext cx="15517675" cy="592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Визначення мети проекту 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Ознайомлення та вивчення “Парціальна програма з розвитку фінансової грамотності ”Мої перші гроші”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Формування фінансових компетентностей у дітей старшого дошкільного віку 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Вивчення методичної, історичної літератури, інтернет-ресурсів, збір інформації. 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Розробка змісту всього навчально- виховного процесу на основі тематики проекту.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Зацікавити і залучити батьків до активної участі в реалізації проекту, індивідуальні бесіди в групі, консультації та анкетування :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Знайомими дошкільників з економікою" 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Економічна культура в сім'ї"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Діти і гроші. Вчимо дитину  розпоряджатися кишеньковими грошима" 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Кишенькові гроші - користь і шкода для дитини" 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Скільки грошей давати дітям на витрати" 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Чи може дитина заробляти?"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Гроші в дарунок - вчимо правильно витрачати"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" Поради, як навчити дітей ощадливості" 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Пам'ятка для батьків " Права дітей"</a:t>
            </a:r>
          </a:p>
          <a:p>
            <a:pPr algn="just" marL="453390" indent="-226695" lvl="1">
              <a:lnSpc>
                <a:spcPts val="2940"/>
              </a:lnSpc>
              <a:buAutoNum type="arabicPeriod" startAt="1"/>
            </a:pPr>
            <a:r>
              <a:rPr lang="en-US" sz="2100" spc="-113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Збір матеріалу разом з батьками та дітьми необхідних для реалізації проекту.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991003" y="6628003"/>
            <a:ext cx="3341035" cy="1930840"/>
          </a:xfrm>
          <a:custGeom>
            <a:avLst/>
            <a:gdLst/>
            <a:ahLst/>
            <a:cxnLst/>
            <a:rect r="r" b="b" t="t" l="l"/>
            <a:pathLst>
              <a:path h="1930840" w="3341035">
                <a:moveTo>
                  <a:pt x="0" y="0"/>
                </a:moveTo>
                <a:lnTo>
                  <a:pt x="3341035" y="0"/>
                </a:lnTo>
                <a:lnTo>
                  <a:pt x="3341035" y="1930839"/>
                </a:lnTo>
                <a:lnTo>
                  <a:pt x="0" y="19308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50510" y="1311824"/>
            <a:ext cx="7373653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b="true" sz="3800" spc="-205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1. Підготовчий етап: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33837" y="499087"/>
            <a:ext cx="10757999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Етапи реалізації проєкту 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555917" y="2061133"/>
          <a:ext cx="10638250" cy="8065833"/>
        </p:xfrm>
        <a:graphic>
          <a:graphicData uri="http://schemas.openxmlformats.org/drawingml/2006/table">
            <a:tbl>
              <a:tblPr/>
              <a:tblGrid>
                <a:gridCol w="6861062"/>
                <a:gridCol w="3777187"/>
              </a:tblGrid>
              <a:tr h="10593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“Для чого людям гроші” </a:t>
                      </a:r>
                      <a:endParaRPr lang="en-US" sz="1100"/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"Навіщо потрібні гроші" </a:t>
                      </a:r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Бесіди за мотивами казки  “Троє поросят”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1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1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Бесіди  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00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Знайомство з гривнею: банкноти монети. </a:t>
                      </a:r>
                      <a:endParaRPr lang="en-US" sz="1100"/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заняття </a:t>
                      </a:r>
                      <a:endParaRPr lang="en-US" sz="1100"/>
                    </a:p>
                    <a:p>
                      <a:pPr algn="ctr">
                        <a:lnSpc>
                          <a:spcPts val="2320"/>
                        </a:lnSpc>
                      </a:pPr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61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Онлайн-садочок Нумо. 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Усе про гроші, готівкову та безготівкову гривню та різні способи оплати.</a:t>
                      </a:r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4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Відео - заняття</a:t>
                      </a:r>
                      <a:endParaRPr lang="en-US" sz="1100"/>
                    </a:p>
                    <a:p>
                      <a:pPr algn="ctr">
                        <a:lnSpc>
                          <a:spcPts val="23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Парц. програма </a:t>
                      </a:r>
                    </a:p>
                    <a:p>
                      <a:pPr algn="ctr">
                        <a:lnSpc>
                          <a:spcPts val="23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Мої перші гроші"  </a:t>
                      </a:r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71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Товари та послуги</a:t>
                      </a:r>
                      <a:endParaRPr lang="en-US" sz="1100"/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Заняття</a:t>
                      </a:r>
                      <a:endParaRPr lang="en-US" sz="1100"/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0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“Копійчині мандри”, О.Конечна</a:t>
                      </a:r>
                      <a:endParaRPr lang="en-US" sz="1100"/>
                    </a:p>
                    <a:p>
                      <a:pPr algn="ctr">
                        <a:lnSpc>
                          <a:spcPts val="242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Казка про Енергозбереження</a:t>
                      </a:r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Економічні казки</a:t>
                      </a:r>
                      <a:endParaRPr lang="en-US" sz="1100"/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893">
                <a:tc>
                  <a:txBody>
                    <a:bodyPr anchor="t" rtlCol="false"/>
                    <a:lstStyle/>
                    <a:p>
                      <a:pPr algn="l" marL="431801" indent="-215900" lvl="1">
                        <a:lnSpc>
                          <a:spcPts val="23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200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“Знайомимо дошкільників з економікою”</a:t>
                      </a:r>
                      <a:endParaRPr lang="en-US" sz="1100"/>
                    </a:p>
                    <a:p>
                      <a:pPr algn="l" marL="431801" indent="-215900" lvl="1">
                        <a:lnSpc>
                          <a:spcPts val="2320"/>
                        </a:lnSpc>
                        <a:buFont typeface="Arial"/>
                        <a:buChar char="•"/>
                      </a:pPr>
                      <a:r>
                        <a:rPr lang="en-US" b="true" sz="200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“Вчимо дитину розпоряджатися кишеньковими коштами”</a:t>
                      </a:r>
                    </a:p>
                    <a:p>
                      <a:pPr algn="l" marL="431801" indent="-215900" lvl="1">
                        <a:lnSpc>
                          <a:spcPts val="2320"/>
                        </a:lnSpc>
                        <a:buFont typeface="Arial"/>
                        <a:buChar char="•"/>
                      </a:pPr>
                      <a:r>
                        <a:rPr lang="en-US" b="true" sz="2000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“Поради для мами і тата”</a:t>
                      </a:r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4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Консультації </a:t>
                      </a:r>
                      <a:endParaRPr lang="en-US" sz="1100"/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Поради </a:t>
                      </a:r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Анкетування</a:t>
                      </a:r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/ батьки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042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0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"Продовольчі та Непродовольчі товари"</a:t>
                      </a:r>
                    </a:p>
                    <a:p>
                      <a:pPr algn="ctr">
                        <a:lnSpc>
                          <a:spcPts val="20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"Що можна купити за гроші" </a:t>
                      </a:r>
                    </a:p>
                    <a:p>
                      <a:pPr algn="ctr">
                        <a:lnSpc>
                          <a:spcPts val="20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Гривня" 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Дидактичні ігри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Магазин" </a:t>
                      </a:r>
                      <a:endParaRPr lang="en-US" sz="1100"/>
                    </a:p>
                  </a:txBody>
                  <a:tcPr marL="18328" marR="18328" marT="18328" marB="18328" anchor="ctr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Сюжетно- рольова гра  </a:t>
                      </a:r>
                    </a:p>
                  </a:txBody>
                  <a:tcPr marL="18328" marR="18328" marT="18328" marB="18328" anchor="t">
                    <a:lnL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562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3398550" y="3201915"/>
            <a:ext cx="3860750" cy="4665559"/>
          </a:xfrm>
          <a:custGeom>
            <a:avLst/>
            <a:gdLst/>
            <a:ahLst/>
            <a:cxnLst/>
            <a:rect r="r" b="b" t="t" l="l"/>
            <a:pathLst>
              <a:path h="4665559" w="3860750">
                <a:moveTo>
                  <a:pt x="0" y="0"/>
                </a:moveTo>
                <a:lnTo>
                  <a:pt x="3860750" y="0"/>
                </a:lnTo>
                <a:lnTo>
                  <a:pt x="3860750" y="4665559"/>
                </a:lnTo>
                <a:lnTo>
                  <a:pt x="0" y="46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98290" y="1179792"/>
            <a:ext cx="12107845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Тематичний блок  “ Що ми знаємо про гроші ”</a:t>
            </a:r>
            <a:r>
              <a:rPr lang="en-US" sz="3800" spc="-20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55917" y="382270"/>
            <a:ext cx="7181742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b="true" sz="3800" spc="-205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2. Практичний етап: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2144086" y="1935594"/>
          <a:ext cx="11165120" cy="7200953"/>
        </p:xfrm>
        <a:graphic>
          <a:graphicData uri="http://schemas.openxmlformats.org/drawingml/2006/table">
            <a:tbl>
              <a:tblPr/>
              <a:tblGrid>
                <a:gridCol w="7002494"/>
                <a:gridCol w="4162626"/>
              </a:tblGrid>
              <a:tr h="106981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"Гроші вдарунок- вчимо правильно витрачати </a:t>
                      </a:r>
                      <a:endParaRPr lang="en-US" sz="1100"/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Ким ти станеш, коли виростеш?" </a:t>
                      </a:r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"Поради, як навчити дітей ощадливості"</a:t>
                      </a:r>
                    </a:p>
                  </a:txBody>
                  <a:tcPr marL="23794" marR="23794" marT="23794" marB="23794" anchor="t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1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Бесіди  </a:t>
                      </a:r>
                      <a:endParaRPr lang="en-US" sz="1100"/>
                    </a:p>
                  </a:txBody>
                  <a:tcPr marL="23794" marR="23794" marT="23794" marB="23794" anchor="t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884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Свинка Скарбничка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Дитячі скарбнички вдома </a:t>
                      </a:r>
                      <a:endParaRPr lang="en-US" sz="1100"/>
                    </a:p>
                    <a:p>
                      <a:pPr algn="ctr">
                        <a:lnSpc>
                          <a:spcPts val="236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 </a:t>
                      </a:r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Ярмарок "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Театр. діяльність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72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«Варенична» 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Сюжетно- рольова  гра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9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Казка про електроенергію</a:t>
                      </a:r>
                      <a:endParaRPr lang="en-US" sz="1100"/>
                    </a:p>
                    <a:p>
                      <a:pPr algn="ctr">
                        <a:lnSpc>
                          <a:spcPts val="242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КАЗКА «ПРИГОДИ МАЛЕНЬКОЇ ЛАМПОЧКИ»</a:t>
                      </a:r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Економічні казки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Схд 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Розмальовки 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6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"Гривня", "Магазин", " Купи - продай" 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Дидактичні ігри</a:t>
                      </a:r>
                      <a:endParaRPr lang="en-US" sz="1100"/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8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Кишенькові гроші - користьі шкода для дитини</a:t>
                      </a:r>
                      <a:endParaRPr lang="en-US" sz="1100"/>
                    </a:p>
                    <a:p>
                      <a:pPr algn="ctr">
                        <a:lnSpc>
                          <a:spcPts val="232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+ " Скільки грошей давати дітям на витрати</a:t>
                      </a:r>
                    </a:p>
                    <a:p>
                      <a:pPr algn="ctr">
                        <a:lnSpc>
                          <a:spcPts val="232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Чи може дитина заробляти?"</a:t>
                      </a:r>
                    </a:p>
                  </a:txBody>
                  <a:tcPr marL="23794" marR="23794" marT="23794" marB="23794" anchor="ctr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4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Взаємодія з батьками: Консультації </a:t>
                      </a:r>
                      <a:endParaRPr lang="en-US" sz="1100"/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Поради </a:t>
                      </a:r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Анкетування</a:t>
                      </a:r>
                    </a:p>
                  </a:txBody>
                  <a:tcPr marL="23794" marR="23794" marT="23794" marB="23794" anchor="t">
                    <a:lnL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288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3637213" y="4261272"/>
            <a:ext cx="3622087" cy="3768100"/>
          </a:xfrm>
          <a:custGeom>
            <a:avLst/>
            <a:gdLst/>
            <a:ahLst/>
            <a:cxnLst/>
            <a:rect r="r" b="b" t="t" l="l"/>
            <a:pathLst>
              <a:path h="3768100" w="3622087">
                <a:moveTo>
                  <a:pt x="0" y="0"/>
                </a:moveTo>
                <a:lnTo>
                  <a:pt x="3622087" y="0"/>
                </a:lnTo>
                <a:lnTo>
                  <a:pt x="3622087" y="3768100"/>
                </a:lnTo>
                <a:lnTo>
                  <a:pt x="0" y="376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309232" y="326390"/>
            <a:ext cx="10131919" cy="132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Тематичний блок </a:t>
            </a:r>
          </a:p>
          <a:p>
            <a:pPr algn="ctr">
              <a:lnSpc>
                <a:spcPts val="5320"/>
              </a:lnSpc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“ Моя скарбничка”</a:t>
            </a:r>
            <a:r>
              <a:rPr lang="en-US" sz="3800" spc="-20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67385"/>
            <a:ext cx="6119935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b="true" sz="3800" spc="-205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2. Практичний етап: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6996727" y="1544457"/>
          <a:ext cx="9474433" cy="7428093"/>
        </p:xfrm>
        <a:graphic>
          <a:graphicData uri="http://schemas.openxmlformats.org/drawingml/2006/table">
            <a:tbl>
              <a:tblPr/>
              <a:tblGrid>
                <a:gridCol w="6478362"/>
                <a:gridCol w="2996072"/>
              </a:tblGrid>
              <a:tr h="13560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“Економно витрачай гроші"</a:t>
                      </a:r>
                      <a:endParaRPr lang="en-US" sz="1100"/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«Що виробляють у нашому місті»</a:t>
                      </a:r>
                    </a:p>
                    <a:p>
                      <a:pPr algn="ctr">
                        <a:lnSpc>
                          <a:spcPts val="2300"/>
                        </a:lnSpc>
                      </a:pPr>
                    </a:p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З якого матеріалу виготовлений предмет"</a:t>
                      </a:r>
                    </a:p>
                  </a:txBody>
                  <a:tcPr marL="22288" marR="22288" marT="22288" marB="22288" anchor="t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1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бесіди  </a:t>
                      </a:r>
                      <a:endParaRPr lang="en-US" sz="1100"/>
                    </a:p>
                  </a:txBody>
                  <a:tcPr marL="22288" marR="22288" marT="22288" marB="22288" anchor="t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57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"Збережемо тепло в наших домівках" 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Заняття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89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Збірка казок 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Парці. програма 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Аудіоказки </a:t>
                      </a:r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22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Подорож гривні  "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Маски для героїв вистави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Сюжетно - рольова гра</a:t>
                      </a:r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89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Як з'явилися гроші" 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Театралізована діяльність  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22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6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 Сортування сміття" </a:t>
                      </a:r>
                      <a:endParaRPr lang="en-US" sz="1100"/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Дидактичні ігри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ЛЕПБУК 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924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2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"Економічна культура в сімт"Грошівдарунок- вчимо правильно витрачати</a:t>
                      </a:r>
                      <a:endParaRPr lang="en-US" sz="1100"/>
                    </a:p>
                    <a:p>
                      <a:pPr algn="ctr">
                        <a:lnSpc>
                          <a:spcPts val="232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+ Пам'ятка для батьків " Права дітей"</a:t>
                      </a:r>
                    </a:p>
                  </a:txBody>
                  <a:tcPr marL="22288" marR="22288" marT="22288" marB="22288" anchor="ctr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4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Взаємодія з батьками: Консультації </a:t>
                      </a:r>
                      <a:endParaRPr lang="en-US" sz="1100"/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Поради </a:t>
                      </a:r>
                    </a:p>
                    <a:p>
                      <a:pPr algn="ctr">
                        <a:lnSpc>
                          <a:spcPts val="2440"/>
                        </a:lnSpc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Анкетування</a:t>
                      </a:r>
                    </a:p>
                  </a:txBody>
                  <a:tcPr marL="22288" marR="22288" marT="22288" marB="22288" anchor="t">
                    <a:lnL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2923024" y="3996445"/>
            <a:ext cx="2199022" cy="4431279"/>
          </a:xfrm>
          <a:custGeom>
            <a:avLst/>
            <a:gdLst/>
            <a:ahLst/>
            <a:cxnLst/>
            <a:rect r="r" b="b" t="t" l="l"/>
            <a:pathLst>
              <a:path h="4431279" w="2199022">
                <a:moveTo>
                  <a:pt x="0" y="0"/>
                </a:moveTo>
                <a:lnTo>
                  <a:pt x="2199022" y="0"/>
                </a:lnTo>
                <a:lnTo>
                  <a:pt x="2199022" y="4431279"/>
                </a:lnTo>
                <a:lnTo>
                  <a:pt x="0" y="4431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468257"/>
            <a:ext cx="7075974" cy="132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Тематичний блок </a:t>
            </a:r>
          </a:p>
          <a:p>
            <a:pPr algn="l">
              <a:lnSpc>
                <a:spcPts val="5320"/>
              </a:lnSpc>
            </a:pPr>
            <a:r>
              <a:rPr lang="en-US" b="true" sz="3800" i="true" spc="-205">
                <a:solidFill>
                  <a:srgbClr val="00000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 " Економія та знання" </a:t>
            </a:r>
            <a:r>
              <a:rPr lang="en-US" sz="3800" spc="-20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67385"/>
            <a:ext cx="6756167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b="true" sz="3800" spc="-205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2. Практичний етап: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6222277"/>
            <a:ext cx="3058002" cy="3749233"/>
          </a:xfrm>
          <a:custGeom>
            <a:avLst/>
            <a:gdLst/>
            <a:ahLst/>
            <a:cxnLst/>
            <a:rect r="r" b="b" t="t" l="l"/>
            <a:pathLst>
              <a:path h="3749233" w="3058002">
                <a:moveTo>
                  <a:pt x="0" y="0"/>
                </a:moveTo>
                <a:lnTo>
                  <a:pt x="3058002" y="0"/>
                </a:lnTo>
                <a:lnTo>
                  <a:pt x="3058002" y="3749233"/>
                </a:lnTo>
                <a:lnTo>
                  <a:pt x="0" y="3749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44" r="0" b="-8584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903267" y="5143500"/>
            <a:ext cx="4022161" cy="4487767"/>
          </a:xfrm>
          <a:custGeom>
            <a:avLst/>
            <a:gdLst/>
            <a:ahLst/>
            <a:cxnLst/>
            <a:rect r="r" b="b" t="t" l="l"/>
            <a:pathLst>
              <a:path h="4487767" w="4022161">
                <a:moveTo>
                  <a:pt x="0" y="0"/>
                </a:moveTo>
                <a:lnTo>
                  <a:pt x="4022162" y="0"/>
                </a:lnTo>
                <a:lnTo>
                  <a:pt x="4022162" y="4487767"/>
                </a:lnTo>
                <a:lnTo>
                  <a:pt x="0" y="4487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9144000" y="4167829"/>
            <a:ext cx="5090471" cy="509047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980" t="0" r="-6980" b="0"/>
              </a:stretch>
            </a:blipFill>
            <a:ln w="38100" cap="sq">
              <a:solidFill>
                <a:srgbClr val="177E80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945542" y="1540728"/>
            <a:ext cx="4151916" cy="3887231"/>
          </a:xfrm>
          <a:custGeom>
            <a:avLst/>
            <a:gdLst/>
            <a:ahLst/>
            <a:cxnLst/>
            <a:rect r="r" b="b" t="t" l="l"/>
            <a:pathLst>
              <a:path h="3887231" w="4151916">
                <a:moveTo>
                  <a:pt x="0" y="0"/>
                </a:moveTo>
                <a:lnTo>
                  <a:pt x="4151916" y="0"/>
                </a:lnTo>
                <a:lnTo>
                  <a:pt x="4151916" y="3887231"/>
                </a:lnTo>
                <a:lnTo>
                  <a:pt x="0" y="388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5293" y="1976055"/>
            <a:ext cx="3624816" cy="3624816"/>
          </a:xfrm>
          <a:custGeom>
            <a:avLst/>
            <a:gdLst/>
            <a:ahLst/>
            <a:cxnLst/>
            <a:rect r="r" b="b" t="t" l="l"/>
            <a:pathLst>
              <a:path h="3624816" w="3624816">
                <a:moveTo>
                  <a:pt x="0" y="0"/>
                </a:moveTo>
                <a:lnTo>
                  <a:pt x="3624816" y="0"/>
                </a:lnTo>
                <a:lnTo>
                  <a:pt x="3624816" y="3624816"/>
                </a:lnTo>
                <a:lnTo>
                  <a:pt x="0" y="3624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177E8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11057" y="7308398"/>
            <a:ext cx="2186401" cy="2322870"/>
          </a:xfrm>
          <a:custGeom>
            <a:avLst/>
            <a:gdLst/>
            <a:ahLst/>
            <a:cxnLst/>
            <a:rect r="r" b="b" t="t" l="l"/>
            <a:pathLst>
              <a:path h="2322870" w="2186401">
                <a:moveTo>
                  <a:pt x="0" y="0"/>
                </a:moveTo>
                <a:lnTo>
                  <a:pt x="2186401" y="0"/>
                </a:lnTo>
                <a:lnTo>
                  <a:pt x="2186401" y="2322869"/>
                </a:lnTo>
                <a:lnTo>
                  <a:pt x="0" y="23228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40812" y="1976055"/>
            <a:ext cx="2333909" cy="1508289"/>
          </a:xfrm>
          <a:custGeom>
            <a:avLst/>
            <a:gdLst/>
            <a:ahLst/>
            <a:cxnLst/>
            <a:rect r="r" b="b" t="t" l="l"/>
            <a:pathLst>
              <a:path h="1508289" w="2333909">
                <a:moveTo>
                  <a:pt x="0" y="0"/>
                </a:moveTo>
                <a:lnTo>
                  <a:pt x="2333910" y="0"/>
                </a:lnTo>
                <a:lnTo>
                  <a:pt x="2333910" y="1508289"/>
                </a:lnTo>
                <a:lnTo>
                  <a:pt x="0" y="15082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12389" y="495542"/>
            <a:ext cx="15324665" cy="961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0"/>
              </a:lnSpc>
              <a:spcBef>
                <a:spcPct val="0"/>
              </a:spcBef>
            </a:pPr>
            <a:r>
              <a:rPr lang="en-US" b="true" sz="5621" spc="-303">
                <a:solidFill>
                  <a:srgbClr val="041E2D"/>
                </a:solidFill>
                <a:latin typeface="Lora Bold"/>
                <a:ea typeface="Lora Bold"/>
                <a:cs typeface="Lora Bold"/>
                <a:sym typeface="Lora Bold"/>
              </a:rPr>
              <a:t>Ознайомлення дітей з грошима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DAGXSAvUOyk</dc:identifier>
  <dcterms:modified xsi:type="dcterms:W3CDTF">2011-08-01T06:04:30Z</dcterms:modified>
  <cp:revision>1</cp:revision>
  <dc:title>Проєкт Червона Шапочка</dc:title>
</cp:coreProperties>
</file>