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69" r:id="rId3"/>
    <p:sldId id="258" r:id="rId4"/>
    <p:sldId id="259" r:id="rId5"/>
    <p:sldId id="260" r:id="rId6"/>
    <p:sldId id="261" r:id="rId7"/>
    <p:sldId id="262" r:id="rId8"/>
    <p:sldId id="263" r:id="rId9"/>
    <p:sldId id="264" r:id="rId10"/>
    <p:sldId id="265" r:id="rId11"/>
    <p:sldId id="266" r:id="rId12"/>
    <p:sldId id="267" r:id="rId13"/>
    <p:sldId id="268" r:id="rId1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153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8221F7-0D9A-40A0-97E3-FD66FADD7DED}" type="datetimeFigureOut">
              <a:rPr lang="ru-RU" smtClean="0"/>
              <a:pPr/>
              <a:t>16.01.2025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43DAD6-D108-409E-B7A3-E573ECA79DE4}" type="slidenum">
              <a:rPr lang="ru-RU" smtClean="0"/>
              <a:pPr/>
              <a:t>‹#›</a:t>
            </a:fld>
            <a:endParaRPr lang="ru-RU"/>
          </a:p>
        </p:txBody>
      </p:sp>
    </p:spTree>
    <p:extLst>
      <p:ext uri="{BB962C8B-B14F-4D97-AF65-F5344CB8AC3E}">
        <p14:creationId xmlns="" xmlns:p14="http://schemas.microsoft.com/office/powerpoint/2010/main" val="369711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243DAD6-D108-409E-B7A3-E573ECA79DE4}" type="slidenum">
              <a:rPr lang="ru-RU" smtClean="0"/>
              <a:pPr/>
              <a:t>1</a:t>
            </a:fld>
            <a:endParaRPr lang="ru-RU"/>
          </a:p>
        </p:txBody>
      </p:sp>
    </p:spTree>
    <p:extLst>
      <p:ext uri="{BB962C8B-B14F-4D97-AF65-F5344CB8AC3E}">
        <p14:creationId xmlns="" xmlns:p14="http://schemas.microsoft.com/office/powerpoint/2010/main" val="1271287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243DAD6-D108-409E-B7A3-E573ECA79DE4}" type="slidenum">
              <a:rPr lang="ru-RU" smtClean="0"/>
              <a:pPr/>
              <a:t>2</a:t>
            </a:fld>
            <a:endParaRPr lang="ru-RU"/>
          </a:p>
        </p:txBody>
      </p:sp>
    </p:spTree>
    <p:extLst>
      <p:ext uri="{BB962C8B-B14F-4D97-AF65-F5344CB8AC3E}">
        <p14:creationId xmlns="" xmlns:p14="http://schemas.microsoft.com/office/powerpoint/2010/main" val="1271287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16.01.2025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16.01.2025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16.01.2025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16.01.2025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16.01.2025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pPr/>
              <a:t>16.01.2025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pPr/>
              <a:t>16.01.2025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pPr/>
              <a:t>16.01.2025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16.01.2025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16.01.2025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16.01.2025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16.01.2025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AppData\Local\Temp\Rar$DRa11620.41387\10089203.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ctrTitle"/>
          </p:nvPr>
        </p:nvSpPr>
        <p:spPr>
          <a:xfrm>
            <a:off x="395536" y="692696"/>
            <a:ext cx="8062664" cy="2478137"/>
          </a:xfrm>
        </p:spPr>
        <p:txBody>
          <a:bodyPr>
            <a:noAutofit/>
          </a:bodyPr>
          <a:lstStyle/>
          <a:p>
            <a:r>
              <a:rPr lang="uk-UA" sz="2000" b="1" dirty="0" smtClean="0">
                <a:solidFill>
                  <a:srgbClr val="002060"/>
                </a:solidFill>
              </a:rPr>
              <a:t>Заклад дошкільної освіти №39 </a:t>
            </a:r>
            <a:r>
              <a:rPr lang="uk-UA" sz="2000" b="1" dirty="0" err="1" smtClean="0">
                <a:solidFill>
                  <a:srgbClr val="002060"/>
                </a:solidFill>
              </a:rPr>
              <a:t>“Журавлик”</a:t>
            </a:r>
            <a:r>
              <a:rPr lang="uk-UA" sz="2000" b="1" dirty="0" smtClean="0">
                <a:solidFill>
                  <a:srgbClr val="002060"/>
                </a:solidFill>
              </a:rPr>
              <a:t> Ужгородської міської ради</a:t>
            </a:r>
            <a:r>
              <a:rPr lang="uk-UA" sz="2800" b="1" dirty="0" smtClean="0">
                <a:solidFill>
                  <a:srgbClr val="002060"/>
                </a:solidFill>
              </a:rPr>
              <a:t/>
            </a:r>
            <a:br>
              <a:rPr lang="uk-UA" sz="2800" b="1" dirty="0" smtClean="0">
                <a:solidFill>
                  <a:srgbClr val="002060"/>
                </a:solidFill>
              </a:rPr>
            </a:br>
            <a:r>
              <a:rPr lang="uk-UA" sz="2800" b="1" dirty="0" smtClean="0">
                <a:solidFill>
                  <a:srgbClr val="002060"/>
                </a:solidFill>
              </a:rPr>
              <a:t/>
            </a:r>
            <a:br>
              <a:rPr lang="uk-UA" sz="2800" b="1" dirty="0" smtClean="0">
                <a:solidFill>
                  <a:srgbClr val="002060"/>
                </a:solidFill>
              </a:rPr>
            </a:br>
            <a:r>
              <a:rPr lang="uk-UA" sz="2800" b="1" dirty="0" smtClean="0">
                <a:solidFill>
                  <a:srgbClr val="002060"/>
                </a:solidFill>
              </a:rPr>
              <a:t>Освітній </a:t>
            </a:r>
            <a:r>
              <a:rPr lang="uk-UA" sz="2800" b="1" dirty="0">
                <a:solidFill>
                  <a:srgbClr val="002060"/>
                </a:solidFill>
              </a:rPr>
              <a:t>проект</a:t>
            </a:r>
            <a:r>
              <a:rPr lang="ru-RU" sz="2800" dirty="0">
                <a:solidFill>
                  <a:srgbClr val="002060"/>
                </a:solidFill>
              </a:rPr>
              <a:t/>
            </a:r>
            <a:br>
              <a:rPr lang="ru-RU" sz="2800" dirty="0">
                <a:solidFill>
                  <a:srgbClr val="002060"/>
                </a:solidFill>
              </a:rPr>
            </a:br>
            <a:r>
              <a:rPr lang="uk-UA" sz="2800" b="1" dirty="0">
                <a:solidFill>
                  <a:srgbClr val="002060"/>
                </a:solidFill>
              </a:rPr>
              <a:t>Робота з дітьми старшого дошкільного віку</a:t>
            </a:r>
            <a:r>
              <a:rPr lang="ru-RU" sz="2800" dirty="0">
                <a:solidFill>
                  <a:srgbClr val="002060"/>
                </a:solidFill>
              </a:rPr>
              <a:t/>
            </a:r>
            <a:br>
              <a:rPr lang="ru-RU" sz="2800" dirty="0">
                <a:solidFill>
                  <a:srgbClr val="002060"/>
                </a:solidFill>
              </a:rPr>
            </a:br>
            <a:r>
              <a:rPr lang="uk-UA" sz="2800" b="1" dirty="0">
                <a:solidFill>
                  <a:srgbClr val="002060"/>
                </a:solidFill>
              </a:rPr>
              <a:t>Тема : </a:t>
            </a:r>
            <a:r>
              <a:rPr lang="uk-UA" sz="2800" b="1" dirty="0" smtClean="0">
                <a:solidFill>
                  <a:srgbClr val="002060"/>
                </a:solidFill>
              </a:rPr>
              <a:t>«Гроші та їх значення для людей»</a:t>
            </a:r>
            <a:r>
              <a:rPr lang="ru-RU" sz="2800" dirty="0">
                <a:solidFill>
                  <a:srgbClr val="002060"/>
                </a:solidFill>
              </a:rPr>
              <a:t/>
            </a:r>
            <a:br>
              <a:rPr lang="ru-RU" sz="2800" dirty="0">
                <a:solidFill>
                  <a:srgbClr val="002060"/>
                </a:solidFill>
              </a:rPr>
            </a:br>
            <a:endParaRPr lang="ru-RU" sz="2800" dirty="0">
              <a:solidFill>
                <a:srgbClr val="002060"/>
              </a:solidFill>
            </a:endParaRPr>
          </a:p>
        </p:txBody>
      </p:sp>
      <p:sp>
        <p:nvSpPr>
          <p:cNvPr id="3" name="Подзаголовок 2"/>
          <p:cNvSpPr>
            <a:spLocks noGrp="1"/>
          </p:cNvSpPr>
          <p:nvPr>
            <p:ph type="subTitle" idx="1"/>
          </p:nvPr>
        </p:nvSpPr>
        <p:spPr>
          <a:xfrm>
            <a:off x="2987824" y="3573016"/>
            <a:ext cx="4784576" cy="1248544"/>
          </a:xfrm>
        </p:spPr>
        <p:txBody>
          <a:bodyPr>
            <a:noAutofit/>
          </a:bodyPr>
          <a:lstStyle/>
          <a:p>
            <a:r>
              <a:rPr lang="ru-RU" sz="2000" b="1" dirty="0" err="1" smtClean="0">
                <a:solidFill>
                  <a:schemeClr val="tx2">
                    <a:lumMod val="75000"/>
                  </a:schemeClr>
                </a:solidFill>
              </a:rPr>
              <a:t>Група</a:t>
            </a:r>
            <a:r>
              <a:rPr lang="ru-RU" sz="2000" b="1" dirty="0" smtClean="0">
                <a:solidFill>
                  <a:schemeClr val="tx2">
                    <a:lumMod val="75000"/>
                  </a:schemeClr>
                </a:solidFill>
              </a:rPr>
              <a:t> « ОЛЕНКА»</a:t>
            </a:r>
          </a:p>
          <a:p>
            <a:r>
              <a:rPr lang="ru-RU" sz="2000" b="1" dirty="0" err="1" smtClean="0">
                <a:solidFill>
                  <a:schemeClr val="tx2">
                    <a:lumMod val="75000"/>
                  </a:schemeClr>
                </a:solidFill>
              </a:rPr>
              <a:t>Вихователі</a:t>
            </a:r>
            <a:r>
              <a:rPr lang="ru-RU" sz="2000" b="1" dirty="0" smtClean="0">
                <a:solidFill>
                  <a:schemeClr val="tx2">
                    <a:lumMod val="75000"/>
                  </a:schemeClr>
                </a:solidFill>
              </a:rPr>
              <a:t>:</a:t>
            </a:r>
          </a:p>
          <a:p>
            <a:r>
              <a:rPr lang="ru-RU" sz="2000" b="1" dirty="0" err="1" smtClean="0">
                <a:solidFill>
                  <a:schemeClr val="tx2">
                    <a:lumMod val="75000"/>
                  </a:schemeClr>
                </a:solidFill>
              </a:rPr>
              <a:t>Шванда</a:t>
            </a:r>
            <a:r>
              <a:rPr lang="ru-RU" sz="2000" b="1" dirty="0" smtClean="0">
                <a:solidFill>
                  <a:schemeClr val="tx2">
                    <a:lumMod val="75000"/>
                  </a:schemeClr>
                </a:solidFill>
              </a:rPr>
              <a:t> Н.І., </a:t>
            </a:r>
            <a:r>
              <a:rPr lang="ru-RU" sz="2000" b="1" dirty="0" err="1" smtClean="0">
                <a:solidFill>
                  <a:schemeClr val="tx2">
                    <a:lumMod val="75000"/>
                  </a:schemeClr>
                </a:solidFill>
              </a:rPr>
              <a:t>Архангельсика</a:t>
            </a:r>
            <a:r>
              <a:rPr lang="ru-RU" sz="2000" b="1" dirty="0" smtClean="0">
                <a:solidFill>
                  <a:schemeClr val="tx2">
                    <a:lumMod val="75000"/>
                  </a:schemeClr>
                </a:solidFill>
              </a:rPr>
              <a:t> М.І.</a:t>
            </a:r>
            <a:endParaRPr lang="ru-RU" sz="2000" b="1" dirty="0">
              <a:solidFill>
                <a:schemeClr val="tx2">
                  <a:lumMod val="75000"/>
                </a:schemeClr>
              </a:solidFill>
            </a:endParaRPr>
          </a:p>
        </p:txBody>
      </p:sp>
    </p:spTree>
    <p:extLst>
      <p:ext uri="{BB962C8B-B14F-4D97-AF65-F5344CB8AC3E}">
        <p14:creationId xmlns="" xmlns:p14="http://schemas.microsoft.com/office/powerpoint/2010/main" val="8395301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Счастливая копилка на таблице цветов на желтом фоне"/>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title"/>
          </p:nvPr>
        </p:nvSpPr>
        <p:spPr>
          <a:xfrm>
            <a:off x="457200" y="836712"/>
            <a:ext cx="8229600" cy="1143000"/>
          </a:xfrm>
        </p:spPr>
        <p:txBody>
          <a:bodyPr>
            <a:noAutofit/>
          </a:bodyPr>
          <a:lstStyle/>
          <a:p>
            <a:r>
              <a:rPr lang="uk-UA" sz="1600" b="1" u="sng" dirty="0"/>
              <a:t>П’ятниця:</a:t>
            </a:r>
            <a:r>
              <a:rPr lang="ru-RU" sz="1600" dirty="0"/>
              <a:t/>
            </a:r>
            <a:br>
              <a:rPr lang="ru-RU" sz="1600" dirty="0"/>
            </a:br>
            <a:r>
              <a:rPr lang="uk-UA" sz="1600" b="1" dirty="0"/>
              <a:t>На що родина витрачає гроші.</a:t>
            </a:r>
            <a:r>
              <a:rPr lang="ru-RU" sz="1600" dirty="0"/>
              <a:t/>
            </a:r>
            <a:br>
              <a:rPr lang="ru-RU" sz="1600" dirty="0"/>
            </a:br>
            <a:r>
              <a:rPr lang="uk-UA" sz="1600" b="1" dirty="0"/>
              <a:t>Мета: Елементарне уявлення про планування бюджету, наприклад знає, що батьки за свою роботу отримують грошові кошти, а потім визначають, що потрібно купити на ці кошти для сім’ї, познайомити дітей з новими економічними поняттями «потреби», «товари», «послуги», спонукати до розуміння  того, що необхідно самій дитині,  навколишнім людям. Формувати розуміння того, що потреби можуть бути першочергові (повітря, їжа, вода) прищеплювати уміння зіставляти свої бажання зі своїми можливостями.</a:t>
            </a:r>
            <a:r>
              <a:rPr lang="ru-RU" sz="1600" dirty="0"/>
              <a:t/>
            </a:r>
            <a:br>
              <a:rPr lang="ru-RU" sz="1600" dirty="0"/>
            </a:br>
            <a:endParaRPr lang="ru-RU" sz="1600" dirty="0"/>
          </a:p>
        </p:txBody>
      </p:sp>
      <p:sp>
        <p:nvSpPr>
          <p:cNvPr id="3" name="Объект 2"/>
          <p:cNvSpPr>
            <a:spLocks noGrp="1"/>
          </p:cNvSpPr>
          <p:nvPr>
            <p:ph idx="1"/>
          </p:nvPr>
        </p:nvSpPr>
        <p:spPr>
          <a:xfrm>
            <a:off x="179512" y="2362057"/>
            <a:ext cx="8229600" cy="4525963"/>
          </a:xfrm>
        </p:spPr>
        <p:txBody>
          <a:bodyPr>
            <a:normAutofit/>
          </a:bodyPr>
          <a:lstStyle/>
          <a:p>
            <a:pPr marL="0" indent="0">
              <a:buNone/>
            </a:pPr>
            <a:r>
              <a:rPr lang="uk-UA" sz="2000" b="1" dirty="0"/>
              <a:t>Дидактичні ігри:</a:t>
            </a:r>
            <a:endParaRPr lang="ru-RU" sz="2000" dirty="0"/>
          </a:p>
          <a:p>
            <a:pPr lvl="0"/>
            <a:r>
              <a:rPr lang="uk-UA" sz="2000" dirty="0"/>
              <a:t>«Товар чи послуга».</a:t>
            </a:r>
            <a:endParaRPr lang="ru-RU" sz="2000" dirty="0"/>
          </a:p>
          <a:p>
            <a:pPr marL="0" indent="0">
              <a:buNone/>
            </a:pPr>
            <a:r>
              <a:rPr lang="uk-UA" sz="2000" b="1" dirty="0"/>
              <a:t>Читання казок:</a:t>
            </a:r>
            <a:endParaRPr lang="ru-RU" sz="2000" dirty="0"/>
          </a:p>
          <a:p>
            <a:pPr lvl="0"/>
            <a:r>
              <a:rPr lang="uk-UA" sz="2000" dirty="0"/>
              <a:t>«Лисичка та її чарівний гаманець».</a:t>
            </a:r>
            <a:endParaRPr lang="ru-RU" sz="2000" dirty="0"/>
          </a:p>
          <a:p>
            <a:pPr marL="0" indent="0">
              <a:buNone/>
            </a:pPr>
            <a:r>
              <a:rPr lang="uk-UA" sz="2000" b="1" dirty="0"/>
              <a:t>Сюжетно-рольова гра:</a:t>
            </a:r>
            <a:endParaRPr lang="ru-RU" sz="2000" dirty="0"/>
          </a:p>
          <a:p>
            <a:pPr lvl="0"/>
            <a:r>
              <a:rPr lang="uk-UA" sz="2000" b="1" dirty="0"/>
              <a:t>«</a:t>
            </a:r>
            <a:r>
              <a:rPr lang="uk-UA" sz="2000" dirty="0"/>
              <a:t>Перукарня»</a:t>
            </a:r>
            <a:endParaRPr lang="ru-RU" sz="2000" dirty="0"/>
          </a:p>
          <a:p>
            <a:pPr lvl="0"/>
            <a:r>
              <a:rPr lang="uk-UA" sz="2000" dirty="0"/>
              <a:t>«</a:t>
            </a:r>
            <a:r>
              <a:rPr lang="uk-UA" sz="2000" dirty="0" err="1"/>
              <a:t>Автомайстерня</a:t>
            </a:r>
            <a:r>
              <a:rPr lang="uk-UA" sz="2000" dirty="0"/>
              <a:t>»</a:t>
            </a:r>
            <a:endParaRPr lang="ru-RU" sz="2000" dirty="0"/>
          </a:p>
          <a:p>
            <a:pPr marL="0" indent="0">
              <a:buNone/>
            </a:pPr>
            <a:r>
              <a:rPr lang="uk-UA" sz="2000" b="1" dirty="0"/>
              <a:t>Робота з батьками:</a:t>
            </a:r>
            <a:endParaRPr lang="ru-RU" sz="2000" dirty="0"/>
          </a:p>
          <a:p>
            <a:pPr lvl="0"/>
            <a:r>
              <a:rPr lang="uk-UA" sz="2000" dirty="0"/>
              <a:t>Похід у магазин.</a:t>
            </a:r>
            <a:endParaRPr lang="ru-RU" sz="2000" dirty="0"/>
          </a:p>
          <a:p>
            <a:endParaRPr lang="ru-RU" sz="1000" dirty="0"/>
          </a:p>
        </p:txBody>
      </p:sp>
      <p:pic>
        <p:nvPicPr>
          <p:cNvPr id="1024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648062" y="2310546"/>
            <a:ext cx="2232248" cy="22969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22564" y="2492896"/>
            <a:ext cx="1882058" cy="34239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7481356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Счастливая копилка с очками на желтом фоне"/>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title"/>
          </p:nvPr>
        </p:nvSpPr>
        <p:spPr/>
        <p:txBody>
          <a:bodyPr>
            <a:normAutofit fontScale="90000"/>
          </a:bodyPr>
          <a:lstStyle/>
          <a:p>
            <a:r>
              <a:rPr lang="uk-UA" dirty="0"/>
              <a:t>Сюжетно-рольова гра</a:t>
            </a:r>
            <a:br>
              <a:rPr lang="uk-UA" dirty="0"/>
            </a:br>
            <a:r>
              <a:rPr lang="uk-UA" dirty="0" smtClean="0"/>
              <a:t>«Перукарня»</a:t>
            </a:r>
            <a:endParaRPr lang="ru-RU" dirty="0"/>
          </a:p>
        </p:txBody>
      </p:sp>
      <p:pic>
        <p:nvPicPr>
          <p:cNvPr id="11269"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3528" y="2216866"/>
            <a:ext cx="1818201" cy="24242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270" name="Picture 6"/>
          <p:cNvPicPr>
            <a:picLocks noGrp="1" noChangeAspect="1" noChangeArrowheads="1"/>
          </p:cNvPicPr>
          <p:nvPr>
            <p:ph idx="1"/>
          </p:nvPr>
        </p:nvPicPr>
        <p:blipFill>
          <a:blip r:embed="rId4" cstate="print">
            <a:extLst>
              <a:ext uri="{28A0092B-C50C-407E-A947-70E740481C1C}">
                <a14:useLocalDpi xmlns="" xmlns:a14="http://schemas.microsoft.com/office/drawing/2010/main" val="0"/>
              </a:ext>
            </a:extLst>
          </a:blip>
          <a:srcRect/>
          <a:stretch>
            <a:fillRect/>
          </a:stretch>
        </p:blipFill>
        <p:spPr bwMode="auto">
          <a:xfrm>
            <a:off x="2699792" y="1412776"/>
            <a:ext cx="1731995" cy="23093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271" name="Picture 7"/>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141729" y="4233088"/>
            <a:ext cx="1872208" cy="24962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272" name="Picture 8"/>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588224" y="1209192"/>
            <a:ext cx="1800200" cy="24002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273" name="Picture 9"/>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572000" y="3080959"/>
            <a:ext cx="1800200" cy="24002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274" name="Picture 10"/>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7092280" y="4233088"/>
            <a:ext cx="1620000" cy="216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8583127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Белое изображение на синем фоне"/>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title"/>
          </p:nvPr>
        </p:nvSpPr>
        <p:spPr/>
        <p:txBody>
          <a:bodyPr/>
          <a:lstStyle/>
          <a:p>
            <a:r>
              <a:rPr lang="uk-UA" dirty="0" smtClean="0"/>
              <a:t>Відвідали різдвяний ярмарок</a:t>
            </a:r>
            <a:endParaRPr lang="ru-RU" dirty="0"/>
          </a:p>
        </p:txBody>
      </p:sp>
      <p:pic>
        <p:nvPicPr>
          <p:cNvPr id="12291" name="Picture 3"/>
          <p:cNvPicPr>
            <a:picLocks noGrp="1" noChangeAspect="1" noChangeArrowheads="1"/>
          </p:cNvPicPr>
          <p:nvPr>
            <p:ph idx="1"/>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11760" y="3933056"/>
            <a:ext cx="2365716" cy="25442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499992" y="1304864"/>
            <a:ext cx="2448272" cy="25202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940152" y="3956991"/>
            <a:ext cx="2304256" cy="23762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294" name="Picture 6"/>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83568" y="1446987"/>
            <a:ext cx="2160240" cy="24002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7602105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dmin\AppData\Local\Temp\Rar$DRa11620.41387\10089203.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Объект 2"/>
          <p:cNvSpPr>
            <a:spLocks noGrp="1"/>
          </p:cNvSpPr>
          <p:nvPr>
            <p:ph idx="1"/>
          </p:nvPr>
        </p:nvSpPr>
        <p:spPr>
          <a:xfrm>
            <a:off x="457200" y="404664"/>
            <a:ext cx="8229600" cy="4525963"/>
          </a:xfrm>
        </p:spPr>
        <p:txBody>
          <a:bodyPr>
            <a:noAutofit/>
          </a:bodyPr>
          <a:lstStyle/>
          <a:p>
            <a:r>
              <a:rPr lang="ru-RU" sz="2000" dirty="0">
                <a:solidFill>
                  <a:schemeClr val="accent6">
                    <a:lumMod val="50000"/>
                  </a:schemeClr>
                </a:solidFill>
              </a:rPr>
              <a:t>Результатом </a:t>
            </a:r>
            <a:r>
              <a:rPr lang="ru-RU" sz="2000" dirty="0" err="1">
                <a:solidFill>
                  <a:schemeClr val="accent6">
                    <a:lumMod val="50000"/>
                  </a:schemeClr>
                </a:solidFill>
              </a:rPr>
              <a:t>реалізації</a:t>
            </a:r>
            <a:r>
              <a:rPr lang="ru-RU" sz="2000" dirty="0">
                <a:solidFill>
                  <a:schemeClr val="accent6">
                    <a:lumMod val="50000"/>
                  </a:schemeClr>
                </a:solidFill>
              </a:rPr>
              <a:t> </a:t>
            </a:r>
            <a:r>
              <a:rPr lang="ru-RU" sz="2000" dirty="0" err="1">
                <a:solidFill>
                  <a:schemeClr val="accent6">
                    <a:lumMod val="50000"/>
                  </a:schemeClr>
                </a:solidFill>
              </a:rPr>
              <a:t>основних</a:t>
            </a:r>
            <a:r>
              <a:rPr lang="ru-RU" sz="2000" dirty="0">
                <a:solidFill>
                  <a:schemeClr val="accent6">
                    <a:lumMod val="50000"/>
                  </a:schemeClr>
                </a:solidFill>
              </a:rPr>
              <a:t> </a:t>
            </a:r>
            <a:r>
              <a:rPr lang="ru-RU" sz="2000" dirty="0" err="1">
                <a:solidFill>
                  <a:schemeClr val="accent6">
                    <a:lumMod val="50000"/>
                  </a:schemeClr>
                </a:solidFill>
              </a:rPr>
              <a:t>завдань</a:t>
            </a:r>
            <a:r>
              <a:rPr lang="ru-RU" sz="2000" dirty="0">
                <a:solidFill>
                  <a:schemeClr val="accent6">
                    <a:lumMod val="50000"/>
                  </a:schemeClr>
                </a:solidFill>
              </a:rPr>
              <a:t> </a:t>
            </a:r>
            <a:r>
              <a:rPr lang="ru-RU" sz="2000" dirty="0" err="1">
                <a:solidFill>
                  <a:schemeClr val="accent6">
                    <a:lumMod val="50000"/>
                  </a:schemeClr>
                </a:solidFill>
              </a:rPr>
              <a:t>освіт­нього</a:t>
            </a:r>
            <a:r>
              <a:rPr lang="ru-RU" sz="2000" dirty="0">
                <a:solidFill>
                  <a:schemeClr val="accent6">
                    <a:lumMod val="50000"/>
                  </a:schemeClr>
                </a:solidFill>
              </a:rPr>
              <a:t> проекту є </a:t>
            </a:r>
            <a:r>
              <a:rPr lang="ru-RU" sz="2000" dirty="0" err="1">
                <a:solidFill>
                  <a:schemeClr val="accent6">
                    <a:lumMod val="50000"/>
                  </a:schemeClr>
                </a:solidFill>
              </a:rPr>
              <a:t>сформованість</a:t>
            </a:r>
            <a:r>
              <a:rPr lang="ru-RU" sz="2000" dirty="0">
                <a:solidFill>
                  <a:schemeClr val="accent6">
                    <a:lumMod val="50000"/>
                  </a:schemeClr>
                </a:solidFill>
              </a:rPr>
              <a:t> у </a:t>
            </a:r>
            <a:r>
              <a:rPr lang="ru-RU" sz="2000" dirty="0" err="1">
                <a:solidFill>
                  <a:schemeClr val="accent6">
                    <a:lumMod val="50000"/>
                  </a:schemeClr>
                </a:solidFill>
              </a:rPr>
              <a:t>дітей</a:t>
            </a:r>
            <a:r>
              <a:rPr lang="ru-RU" sz="2000" dirty="0">
                <a:solidFill>
                  <a:schemeClr val="accent6">
                    <a:lumMod val="50000"/>
                  </a:schemeClr>
                </a:solidFill>
              </a:rPr>
              <a:t> </a:t>
            </a:r>
            <a:r>
              <a:rPr lang="ru-RU" sz="2000" dirty="0" err="1">
                <a:solidFill>
                  <a:schemeClr val="accent6">
                    <a:lumMod val="50000"/>
                  </a:schemeClr>
                </a:solidFill>
              </a:rPr>
              <a:t>певних</a:t>
            </a:r>
            <a:r>
              <a:rPr lang="ru-RU" sz="2000" dirty="0">
                <a:solidFill>
                  <a:schemeClr val="accent6">
                    <a:lumMod val="50000"/>
                  </a:schemeClr>
                </a:solidFill>
              </a:rPr>
              <a:t> </a:t>
            </a:r>
            <a:r>
              <a:rPr lang="ru-RU" sz="2000" dirty="0" err="1">
                <a:solidFill>
                  <a:schemeClr val="accent6">
                    <a:lumMod val="50000"/>
                  </a:schemeClr>
                </a:solidFill>
              </a:rPr>
              <a:t>економічних</a:t>
            </a:r>
            <a:r>
              <a:rPr lang="ru-RU" sz="2000" dirty="0">
                <a:solidFill>
                  <a:schemeClr val="accent6">
                    <a:lumMod val="50000"/>
                  </a:schemeClr>
                </a:solidFill>
              </a:rPr>
              <a:t> </a:t>
            </a:r>
            <a:r>
              <a:rPr lang="ru-RU" sz="2000" dirty="0" err="1">
                <a:solidFill>
                  <a:schemeClr val="accent6">
                    <a:lumMod val="50000"/>
                  </a:schemeClr>
                </a:solidFill>
              </a:rPr>
              <a:t>уявлень</a:t>
            </a:r>
            <a:r>
              <a:rPr lang="ru-RU" sz="2000" dirty="0">
                <a:solidFill>
                  <a:schemeClr val="accent6">
                    <a:lumMod val="50000"/>
                  </a:schemeClr>
                </a:solidFill>
              </a:rPr>
              <a:t> та </a:t>
            </a:r>
            <a:r>
              <a:rPr lang="ru-RU" sz="2000" dirty="0" err="1">
                <a:solidFill>
                  <a:schemeClr val="accent6">
                    <a:lumMod val="50000"/>
                  </a:schemeClr>
                </a:solidFill>
              </a:rPr>
              <a:t>вмінь</a:t>
            </a:r>
            <a:r>
              <a:rPr lang="ru-RU" sz="2000" dirty="0">
                <a:solidFill>
                  <a:schemeClr val="accent6">
                    <a:lumMod val="50000"/>
                  </a:schemeClr>
                </a:solidFill>
              </a:rPr>
              <a:t>, а </a:t>
            </a:r>
            <a:r>
              <a:rPr lang="ru-RU" sz="2000" dirty="0" err="1">
                <a:solidFill>
                  <a:schemeClr val="accent6">
                    <a:lumMod val="50000"/>
                  </a:schemeClr>
                </a:solidFill>
              </a:rPr>
              <a:t>саме</a:t>
            </a:r>
            <a:r>
              <a:rPr lang="ru-RU" sz="2000" dirty="0" smtClean="0">
                <a:solidFill>
                  <a:schemeClr val="accent6">
                    <a:lumMod val="50000"/>
                  </a:schemeClr>
                </a:solidFill>
              </a:rPr>
              <a:t>:</a:t>
            </a:r>
          </a:p>
          <a:p>
            <a:r>
              <a:rPr lang="ru-RU" sz="2000" dirty="0" smtClean="0">
                <a:solidFill>
                  <a:schemeClr val="accent6">
                    <a:lumMod val="50000"/>
                  </a:schemeClr>
                </a:solidFill>
              </a:rPr>
              <a:t>♦ </a:t>
            </a:r>
            <a:r>
              <a:rPr lang="ru-RU" sz="2000" dirty="0" err="1">
                <a:solidFill>
                  <a:schemeClr val="accent6">
                    <a:lumMod val="50000"/>
                  </a:schemeClr>
                </a:solidFill>
              </a:rPr>
              <a:t>знання</a:t>
            </a:r>
            <a:r>
              <a:rPr lang="ru-RU" sz="2000" dirty="0">
                <a:solidFill>
                  <a:schemeClr val="accent6">
                    <a:lumMod val="50000"/>
                  </a:schemeClr>
                </a:solidFill>
              </a:rPr>
              <a:t> </a:t>
            </a:r>
            <a:r>
              <a:rPr lang="ru-RU" sz="2000" dirty="0" err="1">
                <a:solidFill>
                  <a:schemeClr val="accent6">
                    <a:lumMod val="50000"/>
                  </a:schemeClr>
                </a:solidFill>
              </a:rPr>
              <a:t>основних</a:t>
            </a:r>
            <a:r>
              <a:rPr lang="ru-RU" sz="2000" dirty="0">
                <a:solidFill>
                  <a:schemeClr val="accent6">
                    <a:lumMod val="50000"/>
                  </a:schemeClr>
                </a:solidFill>
              </a:rPr>
              <a:t> </a:t>
            </a:r>
            <a:r>
              <a:rPr lang="ru-RU" sz="2000" dirty="0" err="1">
                <a:solidFill>
                  <a:schemeClr val="accent6">
                    <a:lumMod val="50000"/>
                  </a:schemeClr>
                </a:solidFill>
              </a:rPr>
              <a:t>економічних</a:t>
            </a:r>
            <a:r>
              <a:rPr lang="ru-RU" sz="2000" dirty="0">
                <a:solidFill>
                  <a:schemeClr val="accent6">
                    <a:lumMod val="50000"/>
                  </a:schemeClr>
                </a:solidFill>
              </a:rPr>
              <a:t> понять (</a:t>
            </a:r>
            <a:r>
              <a:rPr lang="ru-RU" sz="2000" dirty="0" err="1">
                <a:solidFill>
                  <a:schemeClr val="accent6">
                    <a:lumMod val="50000"/>
                  </a:schemeClr>
                </a:solidFill>
              </a:rPr>
              <a:t>гроші</a:t>
            </a:r>
            <a:r>
              <a:rPr lang="ru-RU" sz="2000" dirty="0">
                <a:solidFill>
                  <a:schemeClr val="accent6">
                    <a:lumMod val="50000"/>
                  </a:schemeClr>
                </a:solidFill>
              </a:rPr>
              <a:t>, то­вар, </a:t>
            </a:r>
            <a:r>
              <a:rPr lang="ru-RU" sz="2000" dirty="0" err="1">
                <a:solidFill>
                  <a:schemeClr val="accent6">
                    <a:lumMod val="50000"/>
                  </a:schemeClr>
                </a:solidFill>
              </a:rPr>
              <a:t>ціна</a:t>
            </a:r>
            <a:r>
              <a:rPr lang="ru-RU" sz="2000" dirty="0">
                <a:solidFill>
                  <a:schemeClr val="accent6">
                    <a:lumMod val="50000"/>
                  </a:schemeClr>
                </a:solidFill>
              </a:rPr>
              <a:t>, бюджет, </a:t>
            </a:r>
            <a:r>
              <a:rPr lang="ru-RU" sz="2000" dirty="0" err="1">
                <a:solidFill>
                  <a:schemeClr val="accent6">
                    <a:lumMod val="50000"/>
                  </a:schemeClr>
                </a:solidFill>
              </a:rPr>
              <a:t>бізнес</a:t>
            </a:r>
            <a:r>
              <a:rPr lang="ru-RU" sz="2000" dirty="0">
                <a:solidFill>
                  <a:schemeClr val="accent6">
                    <a:lumMod val="50000"/>
                  </a:schemeClr>
                </a:solidFill>
              </a:rPr>
              <a:t>, </a:t>
            </a:r>
            <a:r>
              <a:rPr lang="ru-RU" sz="2000" dirty="0" err="1">
                <a:solidFill>
                  <a:schemeClr val="accent6">
                    <a:lumMod val="50000"/>
                  </a:schemeClr>
                </a:solidFill>
              </a:rPr>
              <a:t>виробництво</a:t>
            </a:r>
            <a:r>
              <a:rPr lang="ru-RU" sz="2000" dirty="0">
                <a:solidFill>
                  <a:schemeClr val="accent6">
                    <a:lumMod val="50000"/>
                  </a:schemeClr>
                </a:solidFill>
              </a:rPr>
              <a:t> та </a:t>
            </a:r>
            <a:r>
              <a:rPr lang="ru-RU" sz="2000" dirty="0" err="1">
                <a:solidFill>
                  <a:schemeClr val="accent6">
                    <a:lumMod val="50000"/>
                  </a:schemeClr>
                </a:solidFill>
              </a:rPr>
              <a:t>ін</a:t>
            </a:r>
            <a:r>
              <a:rPr lang="ru-RU" sz="2000" dirty="0" smtClean="0">
                <a:solidFill>
                  <a:schemeClr val="accent6">
                    <a:lumMod val="50000"/>
                  </a:schemeClr>
                </a:solidFill>
              </a:rPr>
              <a:t>.);</a:t>
            </a:r>
          </a:p>
          <a:p>
            <a:r>
              <a:rPr lang="ru-RU" sz="2000" dirty="0" smtClean="0">
                <a:solidFill>
                  <a:schemeClr val="accent6">
                    <a:lumMod val="50000"/>
                  </a:schemeClr>
                </a:solidFill>
              </a:rPr>
              <a:t>♦ </a:t>
            </a:r>
            <a:r>
              <a:rPr lang="ru-RU" sz="2000" dirty="0" err="1">
                <a:solidFill>
                  <a:schemeClr val="accent6">
                    <a:lumMod val="50000"/>
                  </a:schemeClr>
                </a:solidFill>
              </a:rPr>
              <a:t>здатність</a:t>
            </a:r>
            <a:r>
              <a:rPr lang="ru-RU" sz="2000" dirty="0">
                <a:solidFill>
                  <a:schemeClr val="accent6">
                    <a:lumMod val="50000"/>
                  </a:schemeClr>
                </a:solidFill>
              </a:rPr>
              <a:t> до </a:t>
            </a:r>
            <a:r>
              <a:rPr lang="ru-RU" sz="2000" dirty="0" err="1">
                <a:solidFill>
                  <a:schemeClr val="accent6">
                    <a:lumMod val="50000"/>
                  </a:schemeClr>
                </a:solidFill>
              </a:rPr>
              <a:t>зіставляння</a:t>
            </a:r>
            <a:r>
              <a:rPr lang="ru-RU" sz="2000" dirty="0">
                <a:solidFill>
                  <a:schemeClr val="accent6">
                    <a:lumMod val="50000"/>
                  </a:schemeClr>
                </a:solidFill>
              </a:rPr>
              <a:t> </a:t>
            </a:r>
            <a:r>
              <a:rPr lang="ru-RU" sz="2000" dirty="0" err="1">
                <a:solidFill>
                  <a:schemeClr val="accent6">
                    <a:lumMod val="50000"/>
                  </a:schemeClr>
                </a:solidFill>
              </a:rPr>
              <a:t>своїх</a:t>
            </a:r>
            <a:r>
              <a:rPr lang="ru-RU" sz="2000" dirty="0">
                <a:solidFill>
                  <a:schemeClr val="accent6">
                    <a:lumMod val="50000"/>
                  </a:schemeClr>
                </a:solidFill>
              </a:rPr>
              <a:t> потреб і </a:t>
            </a:r>
            <a:r>
              <a:rPr lang="ru-RU" sz="2000" dirty="0" err="1">
                <a:solidFill>
                  <a:schemeClr val="accent6">
                    <a:lumMod val="50000"/>
                  </a:schemeClr>
                </a:solidFill>
              </a:rPr>
              <a:t>можли­востей</a:t>
            </a:r>
            <a:r>
              <a:rPr lang="ru-RU" sz="2000" dirty="0" smtClean="0">
                <a:solidFill>
                  <a:schemeClr val="accent6">
                    <a:lumMod val="50000"/>
                  </a:schemeClr>
                </a:solidFill>
              </a:rPr>
              <a:t>;</a:t>
            </a:r>
          </a:p>
          <a:p>
            <a:r>
              <a:rPr lang="ru-RU" sz="2000" dirty="0" smtClean="0">
                <a:solidFill>
                  <a:schemeClr val="accent6">
                    <a:lumMod val="50000"/>
                  </a:schemeClr>
                </a:solidFill>
              </a:rPr>
              <a:t>♦ </a:t>
            </a:r>
            <a:r>
              <a:rPr lang="ru-RU" sz="2000" dirty="0" err="1">
                <a:solidFill>
                  <a:schemeClr val="accent6">
                    <a:lumMod val="50000"/>
                  </a:schemeClr>
                </a:solidFill>
              </a:rPr>
              <a:t>прояв</a:t>
            </a:r>
            <a:r>
              <a:rPr lang="ru-RU" sz="2000" dirty="0">
                <a:solidFill>
                  <a:schemeClr val="accent6">
                    <a:lumMod val="50000"/>
                  </a:schemeClr>
                </a:solidFill>
              </a:rPr>
              <a:t> </a:t>
            </a:r>
            <a:r>
              <a:rPr lang="ru-RU" sz="2000" dirty="0" err="1">
                <a:solidFill>
                  <a:schemeClr val="accent6">
                    <a:lumMod val="50000"/>
                  </a:schemeClr>
                </a:solidFill>
              </a:rPr>
              <a:t>поважного</a:t>
            </a:r>
            <a:r>
              <a:rPr lang="ru-RU" sz="2000" dirty="0">
                <a:solidFill>
                  <a:schemeClr val="accent6">
                    <a:lumMod val="50000"/>
                  </a:schemeClr>
                </a:solidFill>
              </a:rPr>
              <a:t> </a:t>
            </a:r>
            <a:r>
              <a:rPr lang="ru-RU" sz="2000" dirty="0" err="1">
                <a:solidFill>
                  <a:schemeClr val="accent6">
                    <a:lumMod val="50000"/>
                  </a:schemeClr>
                </a:solidFill>
              </a:rPr>
              <a:t>ставлення</a:t>
            </a:r>
            <a:r>
              <a:rPr lang="ru-RU" sz="2000" dirty="0">
                <a:solidFill>
                  <a:schemeClr val="accent6">
                    <a:lumMod val="50000"/>
                  </a:schemeClr>
                </a:solidFill>
              </a:rPr>
              <a:t> до </a:t>
            </a:r>
            <a:r>
              <a:rPr lang="ru-RU" sz="2000" dirty="0" err="1">
                <a:solidFill>
                  <a:schemeClr val="accent6">
                    <a:lumMod val="50000"/>
                  </a:schemeClr>
                </a:solidFill>
              </a:rPr>
              <a:t>праці</a:t>
            </a:r>
            <a:r>
              <a:rPr lang="ru-RU" sz="2000" dirty="0">
                <a:solidFill>
                  <a:schemeClr val="accent6">
                    <a:lumMod val="50000"/>
                  </a:schemeClr>
                </a:solidFill>
              </a:rPr>
              <a:t> людей, </a:t>
            </a:r>
            <a:r>
              <a:rPr lang="ru-RU" sz="2000" dirty="0" err="1">
                <a:solidFill>
                  <a:schemeClr val="accent6">
                    <a:lumMod val="50000"/>
                  </a:schemeClr>
                </a:solidFill>
              </a:rPr>
              <a:t>розуміння</a:t>
            </a:r>
            <a:r>
              <a:rPr lang="ru-RU" sz="2000" dirty="0">
                <a:solidFill>
                  <a:schemeClr val="accent6">
                    <a:lumMod val="50000"/>
                  </a:schemeClr>
                </a:solidFill>
              </a:rPr>
              <a:t> того, </a:t>
            </a:r>
            <a:r>
              <a:rPr lang="ru-RU" sz="2000" dirty="0" err="1">
                <a:solidFill>
                  <a:schemeClr val="accent6">
                    <a:lumMod val="50000"/>
                  </a:schemeClr>
                </a:solidFill>
              </a:rPr>
              <a:t>що</a:t>
            </a:r>
            <a:r>
              <a:rPr lang="ru-RU" sz="2000" dirty="0">
                <a:solidFill>
                  <a:schemeClr val="accent6">
                    <a:lumMod val="50000"/>
                  </a:schemeClr>
                </a:solidFill>
              </a:rPr>
              <a:t> </a:t>
            </a:r>
            <a:r>
              <a:rPr lang="ru-RU" sz="2000" dirty="0" err="1">
                <a:solidFill>
                  <a:schemeClr val="accent6">
                    <a:lumMod val="50000"/>
                  </a:schemeClr>
                </a:solidFill>
              </a:rPr>
              <a:t>багато</a:t>
            </a:r>
            <a:r>
              <a:rPr lang="ru-RU" sz="2000" dirty="0">
                <a:solidFill>
                  <a:schemeClr val="accent6">
                    <a:lumMod val="50000"/>
                  </a:schemeClr>
                </a:solidFill>
              </a:rPr>
              <a:t> </a:t>
            </a:r>
            <a:r>
              <a:rPr lang="ru-RU" sz="2000" dirty="0" err="1">
                <a:solidFill>
                  <a:schemeClr val="accent6">
                    <a:lumMod val="50000"/>
                  </a:schemeClr>
                </a:solidFill>
              </a:rPr>
              <a:t>предметів</a:t>
            </a:r>
            <a:r>
              <a:rPr lang="ru-RU" sz="2000" dirty="0">
                <a:solidFill>
                  <a:schemeClr val="accent6">
                    <a:lumMod val="50000"/>
                  </a:schemeClr>
                </a:solidFill>
              </a:rPr>
              <a:t>, речей </a:t>
            </a:r>
            <a:r>
              <a:rPr lang="ru-RU" sz="2000" dirty="0" err="1">
                <a:solidFill>
                  <a:schemeClr val="accent6">
                    <a:lumMod val="50000"/>
                  </a:schemeClr>
                </a:solidFill>
              </a:rPr>
              <a:t>навколишнього</a:t>
            </a:r>
            <a:r>
              <a:rPr lang="ru-RU" sz="2000" dirty="0">
                <a:solidFill>
                  <a:schemeClr val="accent6">
                    <a:lumMod val="50000"/>
                  </a:schemeClr>
                </a:solidFill>
              </a:rPr>
              <a:t> </a:t>
            </a:r>
            <a:r>
              <a:rPr lang="ru-RU" sz="2000" dirty="0" err="1">
                <a:solidFill>
                  <a:schemeClr val="accent6">
                    <a:lumMod val="50000"/>
                  </a:schemeClr>
                </a:solidFill>
              </a:rPr>
              <a:t>світу</a:t>
            </a:r>
            <a:r>
              <a:rPr lang="ru-RU" sz="2000" dirty="0">
                <a:solidFill>
                  <a:schemeClr val="accent6">
                    <a:lumMod val="50000"/>
                  </a:schemeClr>
                </a:solidFill>
              </a:rPr>
              <a:t> </a:t>
            </a:r>
            <a:r>
              <a:rPr lang="ru-RU" sz="2000" dirty="0" err="1">
                <a:solidFill>
                  <a:schemeClr val="accent6">
                    <a:lumMod val="50000"/>
                  </a:schemeClr>
                </a:solidFill>
              </a:rPr>
              <a:t>створюються</a:t>
            </a:r>
            <a:r>
              <a:rPr lang="ru-RU" sz="2000" dirty="0">
                <a:solidFill>
                  <a:schemeClr val="accent6">
                    <a:lumMod val="50000"/>
                  </a:schemeClr>
                </a:solidFill>
              </a:rPr>
              <a:t> руками лю­дей, а тому є </a:t>
            </a:r>
            <a:r>
              <a:rPr lang="ru-RU" sz="2000" dirty="0" err="1">
                <a:solidFill>
                  <a:schemeClr val="accent6">
                    <a:lumMod val="50000"/>
                  </a:schemeClr>
                </a:solidFill>
              </a:rPr>
              <a:t>цінними</a:t>
            </a:r>
            <a:r>
              <a:rPr lang="ru-RU" sz="2000" dirty="0" smtClean="0">
                <a:solidFill>
                  <a:schemeClr val="accent6">
                    <a:lumMod val="50000"/>
                  </a:schemeClr>
                </a:solidFill>
              </a:rPr>
              <a:t>;</a:t>
            </a:r>
          </a:p>
          <a:p>
            <a:r>
              <a:rPr lang="ru-RU" sz="2000" dirty="0" smtClean="0">
                <a:solidFill>
                  <a:schemeClr val="accent6">
                    <a:lumMod val="50000"/>
                  </a:schemeClr>
                </a:solidFill>
              </a:rPr>
              <a:t>♦ </a:t>
            </a:r>
            <a:r>
              <a:rPr lang="ru-RU" sz="2000" dirty="0" err="1">
                <a:solidFill>
                  <a:schemeClr val="accent6">
                    <a:lumMod val="50000"/>
                  </a:schemeClr>
                </a:solidFill>
              </a:rPr>
              <a:t>розуміння</a:t>
            </a:r>
            <a:r>
              <a:rPr lang="ru-RU" sz="2000" dirty="0">
                <a:solidFill>
                  <a:schemeClr val="accent6">
                    <a:lumMod val="50000"/>
                  </a:schemeClr>
                </a:solidFill>
              </a:rPr>
              <a:t> того, </a:t>
            </a:r>
            <a:r>
              <a:rPr lang="ru-RU" sz="2000" dirty="0" err="1">
                <a:solidFill>
                  <a:schemeClr val="accent6">
                    <a:lumMod val="50000"/>
                  </a:schemeClr>
                </a:solidFill>
              </a:rPr>
              <a:t>що</a:t>
            </a:r>
            <a:r>
              <a:rPr lang="ru-RU" sz="2000" dirty="0">
                <a:solidFill>
                  <a:schemeClr val="accent6">
                    <a:lumMod val="50000"/>
                  </a:schemeClr>
                </a:solidFill>
              </a:rPr>
              <a:t> </a:t>
            </a:r>
            <a:r>
              <a:rPr lang="ru-RU" sz="2000" dirty="0" err="1">
                <a:solidFill>
                  <a:schemeClr val="accent6">
                    <a:lumMod val="50000"/>
                  </a:schemeClr>
                </a:solidFill>
              </a:rPr>
              <a:t>гроші</a:t>
            </a:r>
            <a:r>
              <a:rPr lang="ru-RU" sz="2000" dirty="0">
                <a:solidFill>
                  <a:schemeClr val="accent6">
                    <a:lumMod val="50000"/>
                  </a:schemeClr>
                </a:solidFill>
              </a:rPr>
              <a:t> треба </a:t>
            </a:r>
            <a:r>
              <a:rPr lang="ru-RU" sz="2000" dirty="0" err="1">
                <a:solidFill>
                  <a:schemeClr val="accent6">
                    <a:lumMod val="50000"/>
                  </a:schemeClr>
                </a:solidFill>
              </a:rPr>
              <a:t>заробляти</a:t>
            </a:r>
            <a:r>
              <a:rPr lang="ru-RU" sz="2000" dirty="0">
                <a:solidFill>
                  <a:schemeClr val="accent6">
                    <a:lumMod val="50000"/>
                  </a:schemeClr>
                </a:solidFill>
              </a:rPr>
              <a:t> для </a:t>
            </a:r>
            <a:r>
              <a:rPr lang="ru-RU" sz="2000" dirty="0" err="1">
                <a:solidFill>
                  <a:schemeClr val="accent6">
                    <a:lumMod val="50000"/>
                  </a:schemeClr>
                </a:solidFill>
              </a:rPr>
              <a:t>задоволення</a:t>
            </a:r>
            <a:r>
              <a:rPr lang="ru-RU" sz="2000" dirty="0">
                <a:solidFill>
                  <a:schemeClr val="accent6">
                    <a:lumMod val="50000"/>
                  </a:schemeClr>
                </a:solidFill>
              </a:rPr>
              <a:t> </a:t>
            </a:r>
            <a:r>
              <a:rPr lang="ru-RU" sz="2000" dirty="0" err="1">
                <a:solidFill>
                  <a:schemeClr val="accent6">
                    <a:lumMod val="50000"/>
                  </a:schemeClr>
                </a:solidFill>
              </a:rPr>
              <a:t>своїх</a:t>
            </a:r>
            <a:r>
              <a:rPr lang="ru-RU" sz="2000" dirty="0">
                <a:solidFill>
                  <a:schemeClr val="accent6">
                    <a:lumMod val="50000"/>
                  </a:schemeClr>
                </a:solidFill>
              </a:rPr>
              <a:t> </a:t>
            </a:r>
            <a:r>
              <a:rPr lang="ru-RU" sz="2000" dirty="0" err="1">
                <a:solidFill>
                  <a:schemeClr val="accent6">
                    <a:lumMod val="50000"/>
                  </a:schemeClr>
                </a:solidFill>
              </a:rPr>
              <a:t>життєвих</a:t>
            </a:r>
            <a:r>
              <a:rPr lang="ru-RU" sz="2000" dirty="0">
                <a:solidFill>
                  <a:schemeClr val="accent6">
                    <a:lumMod val="50000"/>
                  </a:schemeClr>
                </a:solidFill>
              </a:rPr>
              <a:t> потреб — </a:t>
            </a:r>
            <a:r>
              <a:rPr lang="ru-RU" sz="2000" dirty="0" err="1">
                <a:solidFill>
                  <a:schemeClr val="accent6">
                    <a:lumMod val="50000"/>
                  </a:schemeClr>
                </a:solidFill>
              </a:rPr>
              <a:t>купувати</a:t>
            </a:r>
            <a:r>
              <a:rPr lang="ru-RU" sz="2000" dirty="0">
                <a:solidFill>
                  <a:schemeClr val="accent6">
                    <a:lumMod val="50000"/>
                  </a:schemeClr>
                </a:solidFill>
              </a:rPr>
              <a:t> </a:t>
            </a:r>
            <a:r>
              <a:rPr lang="ru-RU" sz="2000" dirty="0" err="1">
                <a:solidFill>
                  <a:schemeClr val="accent6">
                    <a:lumMod val="50000"/>
                  </a:schemeClr>
                </a:solidFill>
              </a:rPr>
              <a:t>товари</a:t>
            </a:r>
            <a:r>
              <a:rPr lang="ru-RU" sz="2000" dirty="0">
                <a:solidFill>
                  <a:schemeClr val="accent6">
                    <a:lumMod val="50000"/>
                  </a:schemeClr>
                </a:solidFill>
              </a:rPr>
              <a:t>, </a:t>
            </a:r>
            <a:r>
              <a:rPr lang="ru-RU" sz="2000" dirty="0" err="1">
                <a:solidFill>
                  <a:schemeClr val="accent6">
                    <a:lumMod val="50000"/>
                  </a:schemeClr>
                </a:solidFill>
              </a:rPr>
              <a:t>сплачувати</a:t>
            </a:r>
            <a:r>
              <a:rPr lang="ru-RU" sz="2000" dirty="0">
                <a:solidFill>
                  <a:schemeClr val="accent6">
                    <a:lumMod val="50000"/>
                  </a:schemeClr>
                </a:solidFill>
              </a:rPr>
              <a:t> за </a:t>
            </a:r>
            <a:r>
              <a:rPr lang="ru-RU" sz="2000" dirty="0" err="1">
                <a:solidFill>
                  <a:schemeClr val="accent6">
                    <a:lumMod val="50000"/>
                  </a:schemeClr>
                </a:solidFill>
              </a:rPr>
              <a:t>житло</a:t>
            </a:r>
            <a:r>
              <a:rPr lang="ru-RU" sz="2000" dirty="0">
                <a:solidFill>
                  <a:schemeClr val="accent6">
                    <a:lumMod val="50000"/>
                  </a:schemeClr>
                </a:solidFill>
              </a:rPr>
              <a:t>, </a:t>
            </a:r>
            <a:r>
              <a:rPr lang="ru-RU" sz="2000" dirty="0" err="1">
                <a:solidFill>
                  <a:schemeClr val="accent6">
                    <a:lumMod val="50000"/>
                  </a:schemeClr>
                </a:solidFill>
              </a:rPr>
              <a:t>витрачати</a:t>
            </a:r>
            <a:r>
              <a:rPr lang="ru-RU" sz="2000" dirty="0">
                <a:solidFill>
                  <a:schemeClr val="accent6">
                    <a:lumMod val="50000"/>
                  </a:schemeClr>
                </a:solidFill>
              </a:rPr>
              <a:t> на </a:t>
            </a:r>
            <a:r>
              <a:rPr lang="ru-RU" sz="2000" dirty="0" err="1">
                <a:solidFill>
                  <a:schemeClr val="accent6">
                    <a:lumMod val="50000"/>
                  </a:schemeClr>
                </a:solidFill>
              </a:rPr>
              <a:t>від­починок</a:t>
            </a:r>
            <a:r>
              <a:rPr lang="ru-RU" sz="2000" dirty="0" smtClean="0">
                <a:solidFill>
                  <a:schemeClr val="accent6">
                    <a:lumMod val="50000"/>
                  </a:schemeClr>
                </a:solidFill>
              </a:rPr>
              <a:t>;</a:t>
            </a:r>
          </a:p>
          <a:p>
            <a:r>
              <a:rPr lang="ru-RU" sz="2000" dirty="0" smtClean="0">
                <a:solidFill>
                  <a:schemeClr val="accent6">
                    <a:lumMod val="50000"/>
                  </a:schemeClr>
                </a:solidFill>
              </a:rPr>
              <a:t>♦ </a:t>
            </a:r>
            <a:r>
              <a:rPr lang="ru-RU" sz="2000" dirty="0" err="1">
                <a:solidFill>
                  <a:schemeClr val="accent6">
                    <a:lumMod val="50000"/>
                  </a:schemeClr>
                </a:solidFill>
              </a:rPr>
              <a:t>усвідомлення</a:t>
            </a:r>
            <a:r>
              <a:rPr lang="ru-RU" sz="2000" dirty="0">
                <a:solidFill>
                  <a:schemeClr val="accent6">
                    <a:lumMod val="50000"/>
                  </a:schemeClr>
                </a:solidFill>
              </a:rPr>
              <a:t>, </a:t>
            </a:r>
            <a:r>
              <a:rPr lang="ru-RU" sz="2000" dirty="0" err="1">
                <a:solidFill>
                  <a:schemeClr val="accent6">
                    <a:lumMod val="50000"/>
                  </a:schemeClr>
                </a:solidFill>
              </a:rPr>
              <a:t>що</a:t>
            </a:r>
            <a:r>
              <a:rPr lang="ru-RU" sz="2000" dirty="0">
                <a:solidFill>
                  <a:schemeClr val="accent6">
                    <a:lumMod val="50000"/>
                  </a:schemeClr>
                </a:solidFill>
              </a:rPr>
              <a:t> </a:t>
            </a:r>
            <a:r>
              <a:rPr lang="ru-RU" sz="2000" dirty="0" err="1">
                <a:solidFill>
                  <a:schemeClr val="accent6">
                    <a:lumMod val="50000"/>
                  </a:schemeClr>
                </a:solidFill>
              </a:rPr>
              <a:t>витрати</a:t>
            </a:r>
            <a:r>
              <a:rPr lang="ru-RU" sz="2000" dirty="0">
                <a:solidFill>
                  <a:schemeClr val="accent6">
                    <a:lumMod val="50000"/>
                  </a:schemeClr>
                </a:solidFill>
              </a:rPr>
              <a:t> </a:t>
            </a:r>
            <a:r>
              <a:rPr lang="ru-RU" sz="2000" dirty="0" err="1">
                <a:solidFill>
                  <a:schemeClr val="accent6">
                    <a:lumMod val="50000"/>
                  </a:schemeClr>
                </a:solidFill>
              </a:rPr>
              <a:t>сім'ї</a:t>
            </a:r>
            <a:r>
              <a:rPr lang="ru-RU" sz="2000" dirty="0">
                <a:solidFill>
                  <a:schemeClr val="accent6">
                    <a:lumMod val="50000"/>
                  </a:schemeClr>
                </a:solidFill>
              </a:rPr>
              <a:t> не </a:t>
            </a:r>
            <a:r>
              <a:rPr lang="ru-RU" sz="2000" dirty="0" err="1">
                <a:solidFill>
                  <a:schemeClr val="accent6">
                    <a:lumMod val="50000"/>
                  </a:schemeClr>
                </a:solidFill>
              </a:rPr>
              <a:t>мають</a:t>
            </a:r>
            <a:r>
              <a:rPr lang="ru-RU" sz="2000" dirty="0">
                <a:solidFill>
                  <a:schemeClr val="accent6">
                    <a:lumMod val="50000"/>
                  </a:schemeClr>
                </a:solidFill>
              </a:rPr>
              <a:t> бути </a:t>
            </a:r>
            <a:r>
              <a:rPr lang="ru-RU" sz="2000" dirty="0" err="1">
                <a:solidFill>
                  <a:schemeClr val="accent6">
                    <a:lumMod val="50000"/>
                  </a:schemeClr>
                </a:solidFill>
              </a:rPr>
              <a:t>марнотратними</a:t>
            </a:r>
            <a:r>
              <a:rPr lang="ru-RU" sz="2000" dirty="0">
                <a:solidFill>
                  <a:schemeClr val="accent6">
                    <a:lumMod val="50000"/>
                  </a:schemeClr>
                </a:solidFill>
              </a:rPr>
              <a:t> і </a:t>
            </a:r>
            <a:r>
              <a:rPr lang="ru-RU" sz="2000" dirty="0" err="1">
                <a:solidFill>
                  <a:schemeClr val="accent6">
                    <a:lumMod val="50000"/>
                  </a:schemeClr>
                </a:solidFill>
              </a:rPr>
              <a:t>дитина</a:t>
            </a:r>
            <a:r>
              <a:rPr lang="ru-RU" sz="2000" dirty="0">
                <a:solidFill>
                  <a:schemeClr val="accent6">
                    <a:lumMod val="50000"/>
                  </a:schemeClr>
                </a:solidFill>
              </a:rPr>
              <a:t> </a:t>
            </a:r>
            <a:r>
              <a:rPr lang="ru-RU" sz="2000" dirty="0" err="1">
                <a:solidFill>
                  <a:schemeClr val="accent6">
                    <a:lumMod val="50000"/>
                  </a:schemeClr>
                </a:solidFill>
              </a:rPr>
              <a:t>може</a:t>
            </a:r>
            <a:r>
              <a:rPr lang="ru-RU" sz="2000" dirty="0">
                <a:solidFill>
                  <a:schemeClr val="accent6">
                    <a:lumMod val="50000"/>
                  </a:schemeClr>
                </a:solidFill>
              </a:rPr>
              <a:t>, будучи </a:t>
            </a:r>
            <a:r>
              <a:rPr lang="ru-RU" sz="2000" dirty="0" err="1">
                <a:solidFill>
                  <a:schemeClr val="accent6">
                    <a:lumMod val="50000"/>
                  </a:schemeClr>
                </a:solidFill>
              </a:rPr>
              <a:t>ощадли­вою</a:t>
            </a:r>
            <a:r>
              <a:rPr lang="ru-RU" sz="2000" dirty="0">
                <a:solidFill>
                  <a:schemeClr val="accent6">
                    <a:lumMod val="50000"/>
                  </a:schemeClr>
                </a:solidFill>
              </a:rPr>
              <a:t>, </a:t>
            </a:r>
            <a:r>
              <a:rPr lang="ru-RU" sz="2000" dirty="0" err="1">
                <a:solidFill>
                  <a:schemeClr val="accent6">
                    <a:lumMod val="50000"/>
                  </a:schemeClr>
                </a:solidFill>
              </a:rPr>
              <a:t>їх</a:t>
            </a:r>
            <a:r>
              <a:rPr lang="ru-RU" sz="2000" dirty="0">
                <a:solidFill>
                  <a:schemeClr val="accent6">
                    <a:lumMod val="50000"/>
                  </a:schemeClr>
                </a:solidFill>
              </a:rPr>
              <a:t> </a:t>
            </a:r>
            <a:r>
              <a:rPr lang="ru-RU" sz="2000" dirty="0" err="1" smtClean="0">
                <a:solidFill>
                  <a:schemeClr val="accent6">
                    <a:lumMod val="50000"/>
                  </a:schemeClr>
                </a:solidFill>
              </a:rPr>
              <a:t>зменшити</a:t>
            </a:r>
            <a:r>
              <a:rPr lang="ru-RU" sz="2000" dirty="0" smtClean="0">
                <a:solidFill>
                  <a:schemeClr val="accent6">
                    <a:lumMod val="50000"/>
                  </a:schemeClr>
                </a:solidFill>
              </a:rPr>
              <a:t>;</a:t>
            </a:r>
          </a:p>
          <a:p>
            <a:r>
              <a:rPr lang="ru-RU" sz="2000" dirty="0" smtClean="0">
                <a:solidFill>
                  <a:schemeClr val="accent6">
                    <a:lumMod val="50000"/>
                  </a:schemeClr>
                </a:solidFill>
              </a:rPr>
              <a:t>♦ </a:t>
            </a:r>
            <a:r>
              <a:rPr lang="ru-RU" sz="2000" dirty="0" err="1">
                <a:solidFill>
                  <a:schemeClr val="accent6">
                    <a:lumMod val="50000"/>
                  </a:schemeClr>
                </a:solidFill>
              </a:rPr>
              <a:t>усвідомлення</a:t>
            </a:r>
            <a:r>
              <a:rPr lang="ru-RU" sz="2000" dirty="0">
                <a:solidFill>
                  <a:schemeClr val="accent6">
                    <a:lumMod val="50000"/>
                  </a:schemeClr>
                </a:solidFill>
              </a:rPr>
              <a:t> </a:t>
            </a:r>
            <a:r>
              <a:rPr lang="ru-RU" sz="2000" dirty="0" err="1">
                <a:solidFill>
                  <a:schemeClr val="accent6">
                    <a:lumMod val="50000"/>
                  </a:schemeClr>
                </a:solidFill>
              </a:rPr>
              <a:t>своєї</a:t>
            </a:r>
            <a:r>
              <a:rPr lang="ru-RU" sz="2000" dirty="0">
                <a:solidFill>
                  <a:schemeClr val="accent6">
                    <a:lumMod val="50000"/>
                  </a:schemeClr>
                </a:solidFill>
              </a:rPr>
              <a:t> </a:t>
            </a:r>
            <a:r>
              <a:rPr lang="ru-RU" sz="2000" dirty="0" err="1">
                <a:solidFill>
                  <a:schemeClr val="accent6">
                    <a:lumMod val="50000"/>
                  </a:schemeClr>
                </a:solidFill>
              </a:rPr>
              <a:t>значущості</a:t>
            </a:r>
            <a:r>
              <a:rPr lang="ru-RU" sz="2000" dirty="0">
                <a:solidFill>
                  <a:schemeClr val="accent6">
                    <a:lumMod val="50000"/>
                  </a:schemeClr>
                </a:solidFill>
              </a:rPr>
              <a:t> для </a:t>
            </a:r>
            <a:r>
              <a:rPr lang="ru-RU" sz="2000" dirty="0" err="1">
                <a:solidFill>
                  <a:schemeClr val="accent6">
                    <a:lumMod val="50000"/>
                  </a:schemeClr>
                </a:solidFill>
              </a:rPr>
              <a:t>сім'ї</a:t>
            </a:r>
            <a:r>
              <a:rPr lang="ru-RU" sz="2000" dirty="0">
                <a:solidFill>
                  <a:schemeClr val="accent6">
                    <a:lumMod val="50000"/>
                  </a:schemeClr>
                </a:solidFill>
              </a:rPr>
              <a:t> і </a:t>
            </a:r>
            <a:r>
              <a:rPr lang="ru-RU" sz="2000" dirty="0" err="1">
                <a:solidFill>
                  <a:schemeClr val="accent6">
                    <a:lumMod val="50000"/>
                  </a:schemeClr>
                </a:solidFill>
              </a:rPr>
              <a:t>сус­пільства</a:t>
            </a:r>
            <a:r>
              <a:rPr lang="ru-RU" sz="2000" dirty="0" smtClean="0">
                <a:solidFill>
                  <a:schemeClr val="accent6">
                    <a:lumMod val="50000"/>
                  </a:schemeClr>
                </a:solidFill>
              </a:rPr>
              <a:t>;</a:t>
            </a:r>
          </a:p>
          <a:p>
            <a:r>
              <a:rPr lang="ru-RU" sz="2000" dirty="0" smtClean="0">
                <a:solidFill>
                  <a:schemeClr val="accent6">
                    <a:lumMod val="50000"/>
                  </a:schemeClr>
                </a:solidFill>
              </a:rPr>
              <a:t>♦ </a:t>
            </a:r>
            <a:r>
              <a:rPr lang="ru-RU" sz="2000" dirty="0" err="1">
                <a:solidFill>
                  <a:schemeClr val="accent6">
                    <a:lumMod val="50000"/>
                  </a:schemeClr>
                </a:solidFill>
              </a:rPr>
              <a:t>розуміння</a:t>
            </a:r>
            <a:r>
              <a:rPr lang="ru-RU" sz="2000" dirty="0">
                <a:solidFill>
                  <a:schemeClr val="accent6">
                    <a:lumMod val="50000"/>
                  </a:schemeClr>
                </a:solidFill>
              </a:rPr>
              <a:t> </a:t>
            </a:r>
            <a:r>
              <a:rPr lang="ru-RU" sz="2000" dirty="0" err="1">
                <a:solidFill>
                  <a:schemeClr val="accent6">
                    <a:lumMod val="50000"/>
                  </a:schemeClr>
                </a:solidFill>
              </a:rPr>
              <a:t>відповідальності</a:t>
            </a:r>
            <a:r>
              <a:rPr lang="ru-RU" sz="2000" dirty="0">
                <a:solidFill>
                  <a:schemeClr val="accent6">
                    <a:lumMod val="50000"/>
                  </a:schemeClr>
                </a:solidFill>
              </a:rPr>
              <a:t> за </a:t>
            </a:r>
            <a:r>
              <a:rPr lang="ru-RU" sz="2000" dirty="0" err="1">
                <a:solidFill>
                  <a:schemeClr val="accent6">
                    <a:lumMod val="50000"/>
                  </a:schemeClr>
                </a:solidFill>
              </a:rPr>
              <a:t>власні</a:t>
            </a:r>
            <a:r>
              <a:rPr lang="ru-RU" sz="2000" dirty="0">
                <a:solidFill>
                  <a:schemeClr val="accent6">
                    <a:lumMod val="50000"/>
                  </a:schemeClr>
                </a:solidFill>
              </a:rPr>
              <a:t> </a:t>
            </a:r>
            <a:r>
              <a:rPr lang="ru-RU" sz="2000" dirty="0" err="1">
                <a:solidFill>
                  <a:schemeClr val="accent6">
                    <a:lumMod val="50000"/>
                  </a:schemeClr>
                </a:solidFill>
              </a:rPr>
              <a:t>вчинки</a:t>
            </a:r>
            <a:r>
              <a:rPr lang="ru-RU" sz="2000" dirty="0">
                <a:solidFill>
                  <a:schemeClr val="accent6">
                    <a:lumMod val="50000"/>
                  </a:schemeClr>
                </a:solidFill>
              </a:rPr>
              <a:t>, </a:t>
            </a:r>
            <a:r>
              <a:rPr lang="ru-RU" sz="2000" dirty="0" err="1">
                <a:solidFill>
                  <a:schemeClr val="accent6">
                    <a:lumMod val="50000"/>
                  </a:schemeClr>
                </a:solidFill>
              </a:rPr>
              <a:t>які</a:t>
            </a:r>
            <a:r>
              <a:rPr lang="ru-RU" sz="2000" dirty="0">
                <a:solidFill>
                  <a:schemeClr val="accent6">
                    <a:lumMod val="50000"/>
                  </a:schemeClr>
                </a:solidFill>
              </a:rPr>
              <a:t> </a:t>
            </a:r>
            <a:r>
              <a:rPr lang="ru-RU" sz="2000" dirty="0" err="1">
                <a:solidFill>
                  <a:schemeClr val="accent6">
                    <a:lumMod val="50000"/>
                  </a:schemeClr>
                </a:solidFill>
              </a:rPr>
              <a:t>можуть</a:t>
            </a:r>
            <a:r>
              <a:rPr lang="ru-RU" sz="2000" dirty="0">
                <a:solidFill>
                  <a:schemeClr val="accent6">
                    <a:lumMod val="50000"/>
                  </a:schemeClr>
                </a:solidFill>
              </a:rPr>
              <a:t> позитивно </a:t>
            </a:r>
            <a:r>
              <a:rPr lang="ru-RU" sz="2000" dirty="0" err="1">
                <a:solidFill>
                  <a:schemeClr val="accent6">
                    <a:lumMod val="50000"/>
                  </a:schemeClr>
                </a:solidFill>
              </a:rPr>
              <a:t>або</a:t>
            </a:r>
            <a:r>
              <a:rPr lang="ru-RU" sz="2000" dirty="0">
                <a:solidFill>
                  <a:schemeClr val="accent6">
                    <a:lumMod val="50000"/>
                  </a:schemeClr>
                </a:solidFill>
              </a:rPr>
              <a:t> негативно </a:t>
            </a:r>
            <a:r>
              <a:rPr lang="ru-RU" sz="2000" dirty="0" err="1">
                <a:solidFill>
                  <a:schemeClr val="accent6">
                    <a:lumMod val="50000"/>
                  </a:schemeClr>
                </a:solidFill>
              </a:rPr>
              <a:t>позначитися</a:t>
            </a:r>
            <a:r>
              <a:rPr lang="ru-RU" sz="2000" dirty="0">
                <a:solidFill>
                  <a:schemeClr val="accent6">
                    <a:lumMod val="50000"/>
                  </a:schemeClr>
                </a:solidFill>
              </a:rPr>
              <a:t> на </a:t>
            </a:r>
            <a:r>
              <a:rPr lang="ru-RU" sz="2000" dirty="0" err="1">
                <a:solidFill>
                  <a:schemeClr val="accent6">
                    <a:lumMod val="50000"/>
                  </a:schemeClr>
                </a:solidFill>
              </a:rPr>
              <a:t>економічному</a:t>
            </a:r>
            <a:r>
              <a:rPr lang="ru-RU" sz="2000" dirty="0">
                <a:solidFill>
                  <a:schemeClr val="accent6">
                    <a:lumMod val="50000"/>
                  </a:schemeClr>
                </a:solidFill>
              </a:rPr>
              <a:t> </a:t>
            </a:r>
            <a:r>
              <a:rPr lang="ru-RU" sz="2000" dirty="0" err="1">
                <a:solidFill>
                  <a:schemeClr val="accent6">
                    <a:lumMod val="50000"/>
                  </a:schemeClr>
                </a:solidFill>
              </a:rPr>
              <a:t>становищі</a:t>
            </a:r>
            <a:r>
              <a:rPr lang="ru-RU" sz="2000" dirty="0">
                <a:solidFill>
                  <a:schemeClr val="accent6">
                    <a:lumMod val="50000"/>
                  </a:schemeClr>
                </a:solidFill>
              </a:rPr>
              <a:t> </a:t>
            </a:r>
            <a:r>
              <a:rPr lang="ru-RU" sz="2000" dirty="0" err="1">
                <a:solidFill>
                  <a:schemeClr val="accent6">
                    <a:lumMod val="50000"/>
                  </a:schemeClr>
                </a:solidFill>
              </a:rPr>
              <a:t>сім'ї</a:t>
            </a:r>
            <a:r>
              <a:rPr lang="ru-RU" sz="2000" dirty="0">
                <a:solidFill>
                  <a:schemeClr val="accent6">
                    <a:lumMod val="50000"/>
                  </a:schemeClr>
                </a:solidFill>
              </a:rPr>
              <a:t> та </a:t>
            </a:r>
            <a:r>
              <a:rPr lang="ru-RU" sz="2000" dirty="0" err="1">
                <a:solidFill>
                  <a:schemeClr val="accent6">
                    <a:lumMod val="50000"/>
                  </a:schemeClr>
                </a:solidFill>
              </a:rPr>
              <a:t>самої</a:t>
            </a:r>
            <a:r>
              <a:rPr lang="ru-RU" sz="2000" dirty="0">
                <a:solidFill>
                  <a:schemeClr val="accent6">
                    <a:lumMod val="50000"/>
                  </a:schemeClr>
                </a:solidFill>
              </a:rPr>
              <a:t> </a:t>
            </a:r>
            <a:r>
              <a:rPr lang="ru-RU" sz="2000" dirty="0" err="1">
                <a:solidFill>
                  <a:schemeClr val="accent6">
                    <a:lumMod val="50000"/>
                  </a:schemeClr>
                </a:solidFill>
              </a:rPr>
              <a:t>дитини.Ці</a:t>
            </a:r>
            <a:r>
              <a:rPr lang="ru-RU" sz="2000" dirty="0">
                <a:solidFill>
                  <a:schemeClr val="accent6">
                    <a:lumMod val="50000"/>
                  </a:schemeClr>
                </a:solidFill>
              </a:rPr>
              <a:t> </a:t>
            </a:r>
            <a:r>
              <a:rPr lang="ru-RU" sz="2000" dirty="0" err="1">
                <a:solidFill>
                  <a:schemeClr val="accent6">
                    <a:lumMod val="50000"/>
                  </a:schemeClr>
                </a:solidFill>
              </a:rPr>
              <a:t>знання</a:t>
            </a:r>
            <a:r>
              <a:rPr lang="ru-RU" sz="2000" dirty="0">
                <a:solidFill>
                  <a:schemeClr val="accent6">
                    <a:lumMod val="50000"/>
                  </a:schemeClr>
                </a:solidFill>
              </a:rPr>
              <a:t> та </a:t>
            </a:r>
            <a:r>
              <a:rPr lang="ru-RU" sz="2000" dirty="0" err="1">
                <a:solidFill>
                  <a:schemeClr val="accent6">
                    <a:lumMod val="50000"/>
                  </a:schemeClr>
                </a:solidFill>
              </a:rPr>
              <a:t>вміння</a:t>
            </a:r>
            <a:r>
              <a:rPr lang="ru-RU" sz="2000" dirty="0">
                <a:solidFill>
                  <a:schemeClr val="accent6">
                    <a:lumMod val="50000"/>
                  </a:schemeClr>
                </a:solidFill>
              </a:rPr>
              <a:t> є основою для </a:t>
            </a:r>
            <a:r>
              <a:rPr lang="ru-RU" sz="2000" dirty="0" err="1">
                <a:solidFill>
                  <a:schemeClr val="accent6">
                    <a:lumMod val="50000"/>
                  </a:schemeClr>
                </a:solidFill>
              </a:rPr>
              <a:t>формування</a:t>
            </a:r>
            <a:r>
              <a:rPr lang="ru-RU" sz="2000" dirty="0">
                <a:solidFill>
                  <a:schemeClr val="accent6">
                    <a:lumMod val="50000"/>
                  </a:schemeClr>
                </a:solidFill>
              </a:rPr>
              <a:t> </a:t>
            </a:r>
            <a:r>
              <a:rPr lang="ru-RU" sz="2000" dirty="0" err="1">
                <a:solidFill>
                  <a:schemeClr val="accent6">
                    <a:lumMod val="50000"/>
                  </a:schemeClr>
                </a:solidFill>
              </a:rPr>
              <a:t>економічної</a:t>
            </a:r>
            <a:r>
              <a:rPr lang="ru-RU" sz="2000" dirty="0">
                <a:solidFill>
                  <a:schemeClr val="accent6">
                    <a:lumMod val="50000"/>
                  </a:schemeClr>
                </a:solidFill>
              </a:rPr>
              <a:t> </a:t>
            </a:r>
            <a:r>
              <a:rPr lang="ru-RU" sz="2000" dirty="0" err="1">
                <a:solidFill>
                  <a:schemeClr val="accent6">
                    <a:lumMod val="50000"/>
                  </a:schemeClr>
                </a:solidFill>
              </a:rPr>
              <a:t>компетентності</a:t>
            </a:r>
            <a:r>
              <a:rPr lang="ru-RU" sz="2000" dirty="0">
                <a:solidFill>
                  <a:schemeClr val="accent6">
                    <a:lumMod val="50000"/>
                  </a:schemeClr>
                </a:solidFill>
              </a:rPr>
              <a:t> старших </a:t>
            </a:r>
            <a:r>
              <a:rPr lang="ru-RU" sz="2000" dirty="0" err="1">
                <a:solidFill>
                  <a:schemeClr val="accent6">
                    <a:lumMod val="50000"/>
                  </a:schemeClr>
                </a:solidFill>
              </a:rPr>
              <a:t>дошкільників</a:t>
            </a:r>
            <a:r>
              <a:rPr lang="ru-RU" sz="2000" dirty="0">
                <a:solidFill>
                  <a:schemeClr val="accent6">
                    <a:lumMod val="50000"/>
                  </a:schemeClr>
                </a:solidFill>
              </a:rPr>
              <a:t>.</a:t>
            </a:r>
          </a:p>
        </p:txBody>
      </p:sp>
    </p:spTree>
    <p:extLst>
      <p:ext uri="{BB962C8B-B14F-4D97-AF65-F5344CB8AC3E}">
        <p14:creationId xmlns="" xmlns:p14="http://schemas.microsoft.com/office/powerpoint/2010/main" val="12151096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AppData\Local\Temp\Rar$DRa11620.41387\10089203.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ctrTitle"/>
          </p:nvPr>
        </p:nvSpPr>
        <p:spPr>
          <a:xfrm>
            <a:off x="395536" y="692696"/>
            <a:ext cx="8062664" cy="2478137"/>
          </a:xfrm>
        </p:spPr>
        <p:txBody>
          <a:bodyPr>
            <a:noAutofit/>
          </a:bodyPr>
          <a:lstStyle/>
          <a:p>
            <a:r>
              <a:rPr lang="ru-RU" sz="2800" dirty="0">
                <a:solidFill>
                  <a:srgbClr val="002060"/>
                </a:solidFill>
              </a:rPr>
              <a:t/>
            </a:r>
            <a:br>
              <a:rPr lang="ru-RU" sz="2800" dirty="0">
                <a:solidFill>
                  <a:srgbClr val="002060"/>
                </a:solidFill>
              </a:rPr>
            </a:br>
            <a:endParaRPr lang="ru-RU" sz="2800" dirty="0">
              <a:solidFill>
                <a:srgbClr val="002060"/>
              </a:solidFill>
            </a:endParaRPr>
          </a:p>
        </p:txBody>
      </p:sp>
      <p:sp>
        <p:nvSpPr>
          <p:cNvPr id="3" name="Подзаголовок 2"/>
          <p:cNvSpPr>
            <a:spLocks noGrp="1"/>
          </p:cNvSpPr>
          <p:nvPr>
            <p:ph type="subTitle" idx="1"/>
          </p:nvPr>
        </p:nvSpPr>
        <p:spPr>
          <a:xfrm>
            <a:off x="1371600" y="1484784"/>
            <a:ext cx="6400800" cy="4320480"/>
          </a:xfrm>
        </p:spPr>
        <p:txBody>
          <a:bodyPr>
            <a:noAutofit/>
          </a:bodyPr>
          <a:lstStyle/>
          <a:p>
            <a:r>
              <a:rPr lang="uk-UA" sz="2000" b="1" dirty="0">
                <a:solidFill>
                  <a:srgbClr val="002060"/>
                </a:solidFill>
              </a:rPr>
              <a:t>Тривалість проекту: </a:t>
            </a:r>
            <a:r>
              <a:rPr lang="uk-UA" sz="2000" dirty="0">
                <a:solidFill>
                  <a:srgbClr val="002060"/>
                </a:solidFill>
              </a:rPr>
              <a:t>Короткотривалий.</a:t>
            </a:r>
            <a:endParaRPr lang="ru-RU" sz="2000" dirty="0">
              <a:solidFill>
                <a:srgbClr val="002060"/>
              </a:solidFill>
            </a:endParaRPr>
          </a:p>
          <a:p>
            <a:r>
              <a:rPr lang="uk-UA" sz="2000" b="1" dirty="0">
                <a:solidFill>
                  <a:srgbClr val="002060"/>
                </a:solidFill>
              </a:rPr>
              <a:t>Учасники проекту</a:t>
            </a:r>
            <a:r>
              <a:rPr lang="uk-UA" sz="2000" dirty="0">
                <a:solidFill>
                  <a:srgbClr val="002060"/>
                </a:solidFill>
              </a:rPr>
              <a:t>: </a:t>
            </a:r>
            <a:r>
              <a:rPr lang="uk-UA" sz="2000" dirty="0" smtClean="0">
                <a:solidFill>
                  <a:srgbClr val="002060"/>
                </a:solidFill>
              </a:rPr>
              <a:t>педагоги, </a:t>
            </a:r>
            <a:r>
              <a:rPr lang="uk-UA" sz="2000" dirty="0">
                <a:solidFill>
                  <a:srgbClr val="002060"/>
                </a:solidFill>
              </a:rPr>
              <a:t>батьки, діти.</a:t>
            </a:r>
            <a:endParaRPr lang="ru-RU" sz="2000" dirty="0">
              <a:solidFill>
                <a:srgbClr val="002060"/>
              </a:solidFill>
            </a:endParaRPr>
          </a:p>
          <a:p>
            <a:r>
              <a:rPr lang="uk-UA" sz="2000" b="1" u="sng" dirty="0">
                <a:solidFill>
                  <a:srgbClr val="002060"/>
                </a:solidFill>
              </a:rPr>
              <a:t>Актуальність:</a:t>
            </a:r>
            <a:endParaRPr lang="ru-RU" sz="2000" dirty="0">
              <a:solidFill>
                <a:srgbClr val="002060"/>
              </a:solidFill>
            </a:endParaRPr>
          </a:p>
          <a:p>
            <a:r>
              <a:rPr lang="uk-UA" sz="2000" dirty="0">
                <a:solidFill>
                  <a:srgbClr val="002060"/>
                </a:solidFill>
              </a:rPr>
              <a:t>Із раннього дитинства малюк чує слова товар, гроші, магазин, праця. Ознайомити дошкільника із світом сучасної економіки можуть перш за все дорослі – батьки й вихователі під час безпосереднього спілкування з дитиною</a:t>
            </a:r>
            <a:r>
              <a:rPr lang="uk-UA" sz="2000" dirty="0"/>
              <a:t>. </a:t>
            </a:r>
            <a:endParaRPr lang="ru-RU" sz="2000" dirty="0"/>
          </a:p>
          <a:p>
            <a:endParaRPr lang="ru-RU" sz="2000" dirty="0"/>
          </a:p>
        </p:txBody>
      </p:sp>
    </p:spTree>
    <p:extLst>
      <p:ext uri="{BB962C8B-B14F-4D97-AF65-F5344CB8AC3E}">
        <p14:creationId xmlns="" xmlns:p14="http://schemas.microsoft.com/office/powerpoint/2010/main" val="8395301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AppData\Local\Temp\Rar$DRa7164.48564\10560729.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title"/>
          </p:nvPr>
        </p:nvSpPr>
        <p:spPr/>
        <p:txBody>
          <a:bodyPr/>
          <a:lstStyle/>
          <a:p>
            <a:r>
              <a:rPr lang="uk-UA" b="1" u="sng" dirty="0"/>
              <a:t>Мета </a:t>
            </a:r>
            <a:r>
              <a:rPr lang="uk-UA" b="1" u="sng" dirty="0" smtClean="0"/>
              <a:t>проекту:</a:t>
            </a:r>
            <a:endParaRPr lang="ru-RU" dirty="0"/>
          </a:p>
        </p:txBody>
      </p:sp>
      <p:sp>
        <p:nvSpPr>
          <p:cNvPr id="3" name="Объект 2"/>
          <p:cNvSpPr>
            <a:spLocks noGrp="1"/>
          </p:cNvSpPr>
          <p:nvPr>
            <p:ph idx="1"/>
          </p:nvPr>
        </p:nvSpPr>
        <p:spPr/>
        <p:txBody>
          <a:bodyPr>
            <a:normAutofit fontScale="47500" lnSpcReduction="20000"/>
          </a:bodyPr>
          <a:lstStyle/>
          <a:p>
            <a:pPr lvl="0"/>
            <a:r>
              <a:rPr lang="uk-UA" sz="4400" dirty="0"/>
              <a:t>Сприяти засвоєнню дітьми елементарних економічних понять, набуттю дошкільниками навичок економічно доцільної поведінки і як наслідок формуванню первинного економічного досвіду.</a:t>
            </a:r>
            <a:endParaRPr lang="ru-RU" sz="4400" dirty="0"/>
          </a:p>
          <a:p>
            <a:pPr lvl="0"/>
            <a:r>
              <a:rPr lang="uk-UA" sz="4400" dirty="0"/>
              <a:t>Виховувати бережливе, відповідальне і свідоме ставлення до довкілля, пошану до людей, які працюють і заробляють гроші.</a:t>
            </a:r>
            <a:endParaRPr lang="ru-RU" sz="4400" dirty="0"/>
          </a:p>
          <a:p>
            <a:pPr lvl="0"/>
            <a:r>
              <a:rPr lang="uk-UA" sz="4400" dirty="0"/>
              <a:t>Заохочувати до проявів творчості, пошуку найраціональніших способів розв’язання простих економічних ситуацій.</a:t>
            </a:r>
            <a:endParaRPr lang="ru-RU" sz="4400" dirty="0"/>
          </a:p>
          <a:p>
            <a:pPr lvl="0"/>
            <a:r>
              <a:rPr lang="uk-UA" sz="4400" dirty="0"/>
              <a:t>Сприяти духовному зростанню та накопиченню знань дітей про економіку.</a:t>
            </a:r>
            <a:endParaRPr lang="ru-RU" sz="4400" dirty="0"/>
          </a:p>
          <a:p>
            <a:pPr lvl="0"/>
            <a:r>
              <a:rPr lang="uk-UA" sz="4400" dirty="0"/>
              <a:t>Збагачувати словниковий запас.</a:t>
            </a:r>
            <a:endParaRPr lang="ru-RU" sz="4400" dirty="0"/>
          </a:p>
          <a:p>
            <a:pPr lvl="0"/>
            <a:r>
              <a:rPr lang="uk-UA" sz="4400" dirty="0"/>
              <a:t>Розвивати усне зв’язне мовлення.</a:t>
            </a:r>
            <a:endParaRPr lang="ru-RU" sz="4400" dirty="0"/>
          </a:p>
          <a:p>
            <a:endParaRPr lang="ru-RU" dirty="0"/>
          </a:p>
        </p:txBody>
      </p:sp>
    </p:spTree>
    <p:extLst>
      <p:ext uri="{BB962C8B-B14F-4D97-AF65-F5344CB8AC3E}">
        <p14:creationId xmlns="" xmlns:p14="http://schemas.microsoft.com/office/powerpoint/2010/main" val="34506453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D:\Закачка\yellow-piggy-bank-with-stack-coins.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99392"/>
            <a:ext cx="9251504" cy="695739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title"/>
          </p:nvPr>
        </p:nvSpPr>
        <p:spPr>
          <a:xfrm>
            <a:off x="457200" y="0"/>
            <a:ext cx="8229600" cy="764704"/>
          </a:xfrm>
        </p:spPr>
        <p:txBody>
          <a:bodyPr>
            <a:normAutofit fontScale="90000"/>
          </a:bodyPr>
          <a:lstStyle/>
          <a:p>
            <a:r>
              <a:rPr lang="uk-UA" b="1" u="sng" dirty="0" smtClean="0"/>
              <a:t/>
            </a:r>
            <a:br>
              <a:rPr lang="uk-UA" b="1" u="sng" dirty="0" smtClean="0"/>
            </a:br>
            <a:r>
              <a:rPr lang="uk-UA" b="1" u="sng" dirty="0" smtClean="0"/>
              <a:t>Завдання </a:t>
            </a:r>
            <a:r>
              <a:rPr lang="uk-UA" b="1" u="sng" dirty="0"/>
              <a:t>проекту:</a:t>
            </a:r>
            <a:r>
              <a:rPr lang="ru-RU" dirty="0"/>
              <a:t/>
            </a:r>
            <a:br>
              <a:rPr lang="ru-RU" dirty="0"/>
            </a:br>
            <a:endParaRPr lang="ru-RU" dirty="0"/>
          </a:p>
        </p:txBody>
      </p:sp>
      <p:sp>
        <p:nvSpPr>
          <p:cNvPr id="3" name="Объект 2"/>
          <p:cNvSpPr>
            <a:spLocks noGrp="1"/>
          </p:cNvSpPr>
          <p:nvPr>
            <p:ph idx="1"/>
          </p:nvPr>
        </p:nvSpPr>
        <p:spPr>
          <a:xfrm>
            <a:off x="827584" y="836712"/>
            <a:ext cx="7704856" cy="4896544"/>
          </a:xfrm>
        </p:spPr>
        <p:txBody>
          <a:bodyPr>
            <a:noAutofit/>
          </a:bodyPr>
          <a:lstStyle/>
          <a:p>
            <a:pPr lvl="0"/>
            <a:r>
              <a:rPr lang="uk-UA" sz="2000" b="1" dirty="0">
                <a:solidFill>
                  <a:schemeClr val="accent1">
                    <a:lumMod val="50000"/>
                  </a:schemeClr>
                </a:solidFill>
              </a:rPr>
              <a:t>Ввести дитину у світ елементарних уявлень про економічні процеси та об’єкти.</a:t>
            </a:r>
            <a:endParaRPr lang="ru-RU" sz="2000" dirty="0">
              <a:solidFill>
                <a:schemeClr val="accent1">
                  <a:lumMod val="50000"/>
                </a:schemeClr>
              </a:solidFill>
            </a:endParaRPr>
          </a:p>
          <a:p>
            <a:pPr lvl="0"/>
            <a:r>
              <a:rPr lang="uk-UA" sz="2000" b="1" dirty="0">
                <a:solidFill>
                  <a:schemeClr val="accent1">
                    <a:lumMod val="50000"/>
                  </a:schemeClr>
                </a:solidFill>
              </a:rPr>
              <a:t>Дати уявлення про різні потреби людини, про ресурси, про виробника та продукт праці, про перетворення його на товар, обмін товарами, про гроші, про зарплату, пенсію, витрати сім’ї.</a:t>
            </a:r>
            <a:endParaRPr lang="ru-RU" sz="2000" dirty="0">
              <a:solidFill>
                <a:schemeClr val="accent1">
                  <a:lumMod val="50000"/>
                </a:schemeClr>
              </a:solidFill>
            </a:endParaRPr>
          </a:p>
          <a:p>
            <a:pPr lvl="0"/>
            <a:r>
              <a:rPr lang="uk-UA" sz="2000" b="1" dirty="0">
                <a:solidFill>
                  <a:schemeClr val="accent1">
                    <a:lumMod val="50000"/>
                  </a:schemeClr>
                </a:solidFill>
              </a:rPr>
              <a:t>Допомогти дитині усвідомити власну значущість для сім’ї й суспільства, відчуття відповідальності за свої вчинки.</a:t>
            </a:r>
            <a:endParaRPr lang="ru-RU" sz="2000" dirty="0">
              <a:solidFill>
                <a:schemeClr val="accent1">
                  <a:lumMod val="50000"/>
                </a:schemeClr>
              </a:solidFill>
            </a:endParaRPr>
          </a:p>
          <a:p>
            <a:pPr lvl="0"/>
            <a:r>
              <a:rPr lang="uk-UA" sz="2000" b="1" dirty="0">
                <a:solidFill>
                  <a:schemeClr val="accent1">
                    <a:lumMod val="50000"/>
                  </a:schemeClr>
                </a:solidFill>
              </a:rPr>
              <a:t>Утримувати економічні значення системно, базуючись на предметно чуттєвому досвіді. Вчити розв’язувати проблемні економічні ситуації обґрунтовувати свої рішення.</a:t>
            </a:r>
            <a:endParaRPr lang="ru-RU" sz="2000" dirty="0">
              <a:solidFill>
                <a:schemeClr val="accent1">
                  <a:lumMod val="50000"/>
                </a:schemeClr>
              </a:solidFill>
            </a:endParaRPr>
          </a:p>
          <a:p>
            <a:pPr lvl="0"/>
            <a:r>
              <a:rPr lang="uk-UA" sz="2000" b="1" dirty="0">
                <a:solidFill>
                  <a:schemeClr val="accent1">
                    <a:lumMod val="50000"/>
                  </a:schemeClr>
                </a:solidFill>
              </a:rPr>
              <a:t>Виховувати інтерес до економічних знань, безпосередньо через усі види дитячої діяльності.</a:t>
            </a:r>
            <a:endParaRPr lang="ru-RU" sz="2000" dirty="0">
              <a:solidFill>
                <a:schemeClr val="accent1">
                  <a:lumMod val="50000"/>
                </a:schemeClr>
              </a:solidFill>
            </a:endParaRPr>
          </a:p>
          <a:p>
            <a:endParaRPr lang="ru-RU" sz="2400" dirty="0"/>
          </a:p>
        </p:txBody>
      </p:sp>
    </p:spTree>
    <p:extLst>
      <p:ext uri="{BB962C8B-B14F-4D97-AF65-F5344CB8AC3E}">
        <p14:creationId xmlns="" xmlns:p14="http://schemas.microsoft.com/office/powerpoint/2010/main" val="27147771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Зеленый фон с золотыми монетами. Место для вашего текста. Вектор."/>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20487"/>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title"/>
          </p:nvPr>
        </p:nvSpPr>
        <p:spPr/>
        <p:txBody>
          <a:bodyPr>
            <a:noAutofit/>
          </a:bodyPr>
          <a:lstStyle/>
          <a:p>
            <a:r>
              <a:rPr lang="uk-UA" sz="1800" b="1" u="sng" dirty="0"/>
              <a:t>Понеділок:</a:t>
            </a:r>
            <a:r>
              <a:rPr lang="ru-RU" sz="1800" dirty="0"/>
              <a:t/>
            </a:r>
            <a:br>
              <a:rPr lang="ru-RU" sz="1800" dirty="0"/>
            </a:br>
            <a:r>
              <a:rPr lang="uk-UA" sz="1800" b="1" dirty="0"/>
              <a:t>Знайомство з грошовою одиницею.</a:t>
            </a:r>
            <a:r>
              <a:rPr lang="ru-RU" sz="1800" dirty="0"/>
              <a:t/>
            </a:r>
            <a:br>
              <a:rPr lang="ru-RU" sz="1800" dirty="0"/>
            </a:br>
            <a:r>
              <a:rPr lang="uk-UA" sz="1800" b="1" dirty="0"/>
              <a:t>Мета: Зацікавити дітей діяльністю економічного спрямування, виявити уявлення про гроші їх значення у житті людини, шляхи надходження, ознайомити з грошовими одиницями України.</a:t>
            </a:r>
            <a:r>
              <a:rPr lang="ru-RU" sz="1800" dirty="0"/>
              <a:t/>
            </a:r>
            <a:br>
              <a:rPr lang="ru-RU" sz="1800" dirty="0"/>
            </a:br>
            <a:endParaRPr lang="ru-RU" sz="1800" dirty="0"/>
          </a:p>
        </p:txBody>
      </p:sp>
      <p:sp>
        <p:nvSpPr>
          <p:cNvPr id="3" name="Объект 2"/>
          <p:cNvSpPr>
            <a:spLocks noGrp="1"/>
          </p:cNvSpPr>
          <p:nvPr>
            <p:ph idx="1"/>
          </p:nvPr>
        </p:nvSpPr>
        <p:spPr/>
        <p:txBody>
          <a:bodyPr>
            <a:normAutofit fontScale="62500" lnSpcReduction="20000"/>
          </a:bodyPr>
          <a:lstStyle/>
          <a:p>
            <a:pPr marL="0" indent="0">
              <a:buNone/>
            </a:pPr>
            <a:r>
              <a:rPr lang="uk-UA" sz="3400" b="1" dirty="0"/>
              <a:t>Дидактичні ігри:</a:t>
            </a:r>
            <a:endParaRPr lang="ru-RU" sz="3400" dirty="0"/>
          </a:p>
          <a:p>
            <a:pPr lvl="0"/>
            <a:r>
              <a:rPr lang="uk-UA" sz="3400" dirty="0"/>
              <a:t>«Світ грошей».</a:t>
            </a:r>
            <a:endParaRPr lang="ru-RU" sz="3400" dirty="0"/>
          </a:p>
          <a:p>
            <a:pPr lvl="0"/>
            <a:r>
              <a:rPr lang="uk-UA" sz="3400" dirty="0"/>
              <a:t>«Знайди гривні».</a:t>
            </a:r>
            <a:endParaRPr lang="ru-RU" sz="3400" dirty="0"/>
          </a:p>
          <a:p>
            <a:pPr marL="0" indent="0">
              <a:buNone/>
            </a:pPr>
            <a:r>
              <a:rPr lang="uk-UA" sz="3400" b="1" dirty="0"/>
              <a:t>Рухливі ігри:</a:t>
            </a:r>
            <a:endParaRPr lang="ru-RU" sz="3400" dirty="0"/>
          </a:p>
          <a:p>
            <a:pPr lvl="0"/>
            <a:r>
              <a:rPr lang="uk-UA" sz="3400" dirty="0"/>
              <a:t>«Заповнити прилавок»</a:t>
            </a:r>
            <a:endParaRPr lang="ru-RU" sz="3400" dirty="0"/>
          </a:p>
          <a:p>
            <a:pPr marL="0" indent="0">
              <a:buNone/>
            </a:pPr>
            <a:r>
              <a:rPr lang="uk-UA" sz="3400" b="1" dirty="0"/>
              <a:t>Сюжетно - рольові ігри:</a:t>
            </a:r>
            <a:endParaRPr lang="ru-RU" sz="3400" dirty="0"/>
          </a:p>
          <a:p>
            <a:pPr lvl="0"/>
            <a:r>
              <a:rPr lang="uk-UA" sz="3400" b="1" dirty="0"/>
              <a:t>«</a:t>
            </a:r>
            <a:r>
              <a:rPr lang="uk-UA" sz="3400" dirty="0"/>
              <a:t>Магазин продуктовий</a:t>
            </a:r>
            <a:r>
              <a:rPr lang="uk-UA" sz="3400" b="1" dirty="0"/>
              <a:t>».</a:t>
            </a:r>
            <a:endParaRPr lang="ru-RU" sz="3400" dirty="0"/>
          </a:p>
          <a:p>
            <a:pPr lvl="0"/>
            <a:r>
              <a:rPr lang="uk-UA" sz="3400" dirty="0"/>
              <a:t>«Супермаркет».</a:t>
            </a:r>
            <a:endParaRPr lang="ru-RU" sz="3400" dirty="0"/>
          </a:p>
          <a:p>
            <a:pPr marL="0" indent="0">
              <a:buNone/>
            </a:pPr>
            <a:r>
              <a:rPr lang="uk-UA" sz="3400" b="1" dirty="0"/>
              <a:t>Бесіди</a:t>
            </a:r>
            <a:r>
              <a:rPr lang="uk-UA" sz="3400" b="1" dirty="0" smtClean="0"/>
              <a:t>:</a:t>
            </a:r>
            <a:endParaRPr lang="ru-RU" sz="3400" dirty="0"/>
          </a:p>
          <a:p>
            <a:pPr lvl="0"/>
            <a:r>
              <a:rPr lang="uk-UA" sz="3400" dirty="0"/>
              <a:t>«Для чого гроші</a:t>
            </a:r>
            <a:r>
              <a:rPr lang="uk-UA" sz="3400" dirty="0" smtClean="0"/>
              <a:t>?»</a:t>
            </a:r>
            <a:endParaRPr lang="ru-RU" sz="3400" dirty="0"/>
          </a:p>
          <a:p>
            <a:pPr marL="0" indent="0">
              <a:buNone/>
            </a:pPr>
            <a:r>
              <a:rPr lang="uk-UA" sz="3400" b="1" dirty="0"/>
              <a:t>Казка</a:t>
            </a:r>
            <a:r>
              <a:rPr lang="uk-UA" sz="3400" b="1" dirty="0" smtClean="0"/>
              <a:t>:</a:t>
            </a:r>
            <a:endParaRPr lang="ru-RU" sz="3400" dirty="0"/>
          </a:p>
          <a:p>
            <a:pPr lvl="0"/>
            <a:r>
              <a:rPr lang="uk-UA" sz="3400" dirty="0"/>
              <a:t>«Колосок».</a:t>
            </a:r>
            <a:endParaRPr lang="ru-RU" sz="3400" dirty="0"/>
          </a:p>
          <a:p>
            <a:pPr lvl="0"/>
            <a:r>
              <a:rPr lang="uk-UA" sz="3400" dirty="0"/>
              <a:t>«Казка про мудрого ведмедика та його друзів».</a:t>
            </a:r>
            <a:endParaRPr lang="ru-RU" sz="3400" dirty="0"/>
          </a:p>
          <a:p>
            <a:endParaRPr lang="ru-RU" dirty="0"/>
          </a:p>
        </p:txBody>
      </p:sp>
      <p:pic>
        <p:nvPicPr>
          <p:cNvPr id="5123" name="Picture 3" descr="D:\Закачка\WhatsApp Image 2024-11-29 at 21.54.43.jpe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779912" y="1484784"/>
            <a:ext cx="2629328" cy="19393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AutoShape 5" descr="blob:https://web.whatsapp.com/9e76ca10-97e5-4464-9af1-8e594c2efbe5"/>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5126" name="Picture 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084168" y="3573016"/>
            <a:ext cx="2568287" cy="19262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3105402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3D смайлик фоновая иллюстрация"/>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785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title"/>
          </p:nvPr>
        </p:nvSpPr>
        <p:spPr/>
        <p:txBody>
          <a:bodyPr>
            <a:noAutofit/>
          </a:bodyPr>
          <a:lstStyle/>
          <a:p>
            <a:r>
              <a:rPr lang="uk-UA" sz="1800" b="1" u="sng" dirty="0"/>
              <a:t>Вівторок:</a:t>
            </a:r>
            <a:r>
              <a:rPr lang="ru-RU" sz="1800" dirty="0"/>
              <a:t/>
            </a:r>
            <a:br>
              <a:rPr lang="ru-RU" sz="1800" dirty="0"/>
            </a:br>
            <a:r>
              <a:rPr lang="uk-UA" sz="1800" b="1" dirty="0"/>
              <a:t>Що можна купити за гроші?</a:t>
            </a:r>
            <a:r>
              <a:rPr lang="ru-RU" sz="1800" dirty="0"/>
              <a:t/>
            </a:r>
            <a:br>
              <a:rPr lang="ru-RU" sz="1800" dirty="0"/>
            </a:br>
            <a:r>
              <a:rPr lang="uk-UA" sz="1800" b="1" dirty="0"/>
              <a:t>Мета: Ознайомлення дітей із поняттям ціни і розширити уявлення дітей про ціни на різні товари і вчити зіставляти ціни; дорого-дешево, розвивати зв’язне мовлення, уяву, мислення, пам’ять. Виховувати інтерес до навколишнього.</a:t>
            </a:r>
            <a:r>
              <a:rPr lang="ru-RU" sz="1800" dirty="0"/>
              <a:t/>
            </a:r>
            <a:br>
              <a:rPr lang="ru-RU" sz="1800" dirty="0"/>
            </a:br>
            <a:endParaRPr lang="ru-RU" sz="1800" dirty="0"/>
          </a:p>
        </p:txBody>
      </p:sp>
      <p:sp>
        <p:nvSpPr>
          <p:cNvPr id="3" name="Объект 2"/>
          <p:cNvSpPr>
            <a:spLocks noGrp="1"/>
          </p:cNvSpPr>
          <p:nvPr>
            <p:ph idx="1"/>
          </p:nvPr>
        </p:nvSpPr>
        <p:spPr/>
        <p:txBody>
          <a:bodyPr>
            <a:normAutofit fontScale="70000" lnSpcReduction="20000"/>
          </a:bodyPr>
          <a:lstStyle/>
          <a:p>
            <a:pPr marL="0" indent="0">
              <a:buNone/>
            </a:pPr>
            <a:r>
              <a:rPr lang="uk-UA" b="1" dirty="0">
                <a:solidFill>
                  <a:schemeClr val="tx2">
                    <a:lumMod val="50000"/>
                  </a:schemeClr>
                </a:solidFill>
              </a:rPr>
              <a:t>Матеріал: </a:t>
            </a:r>
            <a:endParaRPr lang="ru-RU" dirty="0">
              <a:solidFill>
                <a:schemeClr val="tx2">
                  <a:lumMod val="50000"/>
                </a:schemeClr>
              </a:solidFill>
            </a:endParaRPr>
          </a:p>
          <a:p>
            <a:pPr lvl="0"/>
            <a:r>
              <a:rPr lang="uk-UA" dirty="0">
                <a:solidFill>
                  <a:schemeClr val="tx2">
                    <a:lumMod val="50000"/>
                  </a:schemeClr>
                </a:solidFill>
              </a:rPr>
              <a:t>Сюжетні картинки</a:t>
            </a:r>
            <a:r>
              <a:rPr lang="uk-UA" b="1" dirty="0">
                <a:solidFill>
                  <a:schemeClr val="tx2">
                    <a:lumMod val="50000"/>
                  </a:schemeClr>
                </a:solidFill>
              </a:rPr>
              <a:t>.</a:t>
            </a:r>
            <a:endParaRPr lang="ru-RU" dirty="0">
              <a:solidFill>
                <a:schemeClr val="tx2">
                  <a:lumMod val="50000"/>
                </a:schemeClr>
              </a:solidFill>
            </a:endParaRPr>
          </a:p>
          <a:p>
            <a:pPr marL="0" indent="0">
              <a:buNone/>
            </a:pPr>
            <a:r>
              <a:rPr lang="uk-UA" b="1" dirty="0">
                <a:solidFill>
                  <a:schemeClr val="tx2">
                    <a:lumMod val="50000"/>
                  </a:schemeClr>
                </a:solidFill>
              </a:rPr>
              <a:t>Дидактична гра: </a:t>
            </a:r>
            <a:endParaRPr lang="ru-RU" dirty="0">
              <a:solidFill>
                <a:schemeClr val="tx2">
                  <a:lumMod val="50000"/>
                </a:schemeClr>
              </a:solidFill>
            </a:endParaRPr>
          </a:p>
          <a:p>
            <a:pPr lvl="0"/>
            <a:r>
              <a:rPr lang="uk-UA" dirty="0">
                <a:solidFill>
                  <a:schemeClr val="tx2">
                    <a:lumMod val="50000"/>
                  </a:schemeClr>
                </a:solidFill>
              </a:rPr>
              <a:t>«Дешево - дорого».</a:t>
            </a:r>
            <a:endParaRPr lang="ru-RU" dirty="0">
              <a:solidFill>
                <a:schemeClr val="tx2">
                  <a:lumMod val="50000"/>
                </a:schemeClr>
              </a:solidFill>
            </a:endParaRPr>
          </a:p>
          <a:p>
            <a:pPr lvl="0"/>
            <a:r>
              <a:rPr lang="uk-UA" dirty="0">
                <a:solidFill>
                  <a:schemeClr val="tx2">
                    <a:lumMod val="50000"/>
                  </a:schemeClr>
                </a:solidFill>
              </a:rPr>
              <a:t>«Прибути - витратити</a:t>
            </a:r>
            <a:r>
              <a:rPr lang="uk-UA" dirty="0" smtClean="0">
                <a:solidFill>
                  <a:schemeClr val="tx2">
                    <a:lumMod val="50000"/>
                  </a:schemeClr>
                </a:solidFill>
              </a:rPr>
              <a:t>».</a:t>
            </a:r>
            <a:endParaRPr lang="ru-RU" dirty="0">
              <a:solidFill>
                <a:schemeClr val="tx2">
                  <a:lumMod val="50000"/>
                </a:schemeClr>
              </a:solidFill>
            </a:endParaRPr>
          </a:p>
          <a:p>
            <a:pPr lvl="0"/>
            <a:r>
              <a:rPr lang="uk-UA" dirty="0">
                <a:solidFill>
                  <a:schemeClr val="tx2">
                    <a:lumMod val="50000"/>
                  </a:schemeClr>
                </a:solidFill>
              </a:rPr>
              <a:t>«Казковий магазин».</a:t>
            </a:r>
            <a:endParaRPr lang="ru-RU" dirty="0">
              <a:solidFill>
                <a:schemeClr val="tx2">
                  <a:lumMod val="50000"/>
                </a:schemeClr>
              </a:solidFill>
            </a:endParaRPr>
          </a:p>
          <a:p>
            <a:pPr marL="0" indent="0">
              <a:buNone/>
            </a:pPr>
            <a:r>
              <a:rPr lang="uk-UA" b="1" dirty="0">
                <a:solidFill>
                  <a:schemeClr val="tx2">
                    <a:lumMod val="50000"/>
                  </a:schemeClr>
                </a:solidFill>
              </a:rPr>
              <a:t>Сюжетно – рольові ігри:</a:t>
            </a:r>
            <a:endParaRPr lang="ru-RU" dirty="0">
              <a:solidFill>
                <a:schemeClr val="tx2">
                  <a:lumMod val="50000"/>
                </a:schemeClr>
              </a:solidFill>
            </a:endParaRPr>
          </a:p>
          <a:p>
            <a:pPr lvl="0"/>
            <a:r>
              <a:rPr lang="uk-UA" dirty="0">
                <a:solidFill>
                  <a:schemeClr val="tx2">
                    <a:lumMod val="50000"/>
                  </a:schemeClr>
                </a:solidFill>
              </a:rPr>
              <a:t>«Перукарня».</a:t>
            </a:r>
            <a:endParaRPr lang="ru-RU" dirty="0">
              <a:solidFill>
                <a:schemeClr val="tx2">
                  <a:lumMod val="50000"/>
                </a:schemeClr>
              </a:solidFill>
            </a:endParaRPr>
          </a:p>
          <a:p>
            <a:pPr lvl="0"/>
            <a:r>
              <a:rPr lang="uk-UA" dirty="0">
                <a:solidFill>
                  <a:schemeClr val="tx2">
                    <a:lumMod val="50000"/>
                  </a:schemeClr>
                </a:solidFill>
              </a:rPr>
              <a:t>«Магазин овочів».</a:t>
            </a:r>
            <a:endParaRPr lang="ru-RU" dirty="0">
              <a:solidFill>
                <a:schemeClr val="tx2">
                  <a:lumMod val="50000"/>
                </a:schemeClr>
              </a:solidFill>
            </a:endParaRPr>
          </a:p>
          <a:p>
            <a:pPr marL="0" indent="0">
              <a:buNone/>
            </a:pPr>
            <a:r>
              <a:rPr lang="uk-UA" b="1" dirty="0">
                <a:solidFill>
                  <a:schemeClr val="tx2">
                    <a:lumMod val="50000"/>
                  </a:schemeClr>
                </a:solidFill>
              </a:rPr>
              <a:t>Проблемні ситуації:</a:t>
            </a:r>
            <a:endParaRPr lang="ru-RU" dirty="0">
              <a:solidFill>
                <a:schemeClr val="tx2">
                  <a:lumMod val="50000"/>
                </a:schemeClr>
              </a:solidFill>
            </a:endParaRPr>
          </a:p>
          <a:p>
            <a:pPr lvl="0"/>
            <a:r>
              <a:rPr lang="uk-UA" dirty="0">
                <a:solidFill>
                  <a:schemeClr val="tx2">
                    <a:lumMod val="50000"/>
                  </a:schemeClr>
                </a:solidFill>
              </a:rPr>
              <a:t>«Півник і бобове зернятко».</a:t>
            </a:r>
            <a:endParaRPr lang="ru-RU" dirty="0">
              <a:solidFill>
                <a:schemeClr val="tx2">
                  <a:lumMod val="50000"/>
                </a:schemeClr>
              </a:solidFill>
            </a:endParaRPr>
          </a:p>
          <a:p>
            <a:pPr marL="0" indent="0">
              <a:buNone/>
            </a:pPr>
            <a:r>
              <a:rPr lang="uk-UA" b="1" dirty="0">
                <a:solidFill>
                  <a:schemeClr val="tx2">
                    <a:lumMod val="50000"/>
                  </a:schemeClr>
                </a:solidFill>
              </a:rPr>
              <a:t>Бесіда: </a:t>
            </a:r>
            <a:endParaRPr lang="ru-RU" dirty="0">
              <a:solidFill>
                <a:schemeClr val="tx2">
                  <a:lumMod val="50000"/>
                </a:schemeClr>
              </a:solidFill>
            </a:endParaRPr>
          </a:p>
          <a:p>
            <a:pPr lvl="0"/>
            <a:r>
              <a:rPr lang="uk-UA" dirty="0">
                <a:solidFill>
                  <a:schemeClr val="tx2">
                    <a:lumMod val="50000"/>
                  </a:schemeClr>
                </a:solidFill>
              </a:rPr>
              <a:t>«Що ми купуємо в магазинах?».</a:t>
            </a:r>
            <a:endParaRPr lang="ru-RU" dirty="0">
              <a:solidFill>
                <a:schemeClr val="tx2">
                  <a:lumMod val="50000"/>
                </a:schemeClr>
              </a:solidFill>
            </a:endParaRPr>
          </a:p>
          <a:p>
            <a:endParaRPr lang="ru-RU" dirty="0"/>
          </a:p>
        </p:txBody>
      </p:sp>
      <p:pic>
        <p:nvPicPr>
          <p:cNvPr id="614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27984" y="1772816"/>
            <a:ext cx="3600000" cy="360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6549734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3D-рендеринг фона электронной коммерции"/>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426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title"/>
          </p:nvPr>
        </p:nvSpPr>
        <p:spPr>
          <a:xfrm>
            <a:off x="457200" y="404664"/>
            <a:ext cx="8229600" cy="1143000"/>
          </a:xfrm>
        </p:spPr>
        <p:txBody>
          <a:bodyPr>
            <a:noAutofit/>
          </a:bodyPr>
          <a:lstStyle/>
          <a:p>
            <a:r>
              <a:rPr lang="uk-UA" sz="1600" b="1" u="sng" dirty="0"/>
              <a:t>Середа:</a:t>
            </a:r>
            <a:r>
              <a:rPr lang="ru-RU" sz="1600" dirty="0"/>
              <a:t/>
            </a:r>
            <a:br>
              <a:rPr lang="ru-RU" sz="1600" dirty="0"/>
            </a:br>
            <a:r>
              <a:rPr lang="uk-UA" sz="1600" b="1" dirty="0"/>
              <a:t>Ідемо до магазину.</a:t>
            </a:r>
            <a:r>
              <a:rPr lang="ru-RU" sz="1600" dirty="0"/>
              <a:t/>
            </a:r>
            <a:br>
              <a:rPr lang="ru-RU" sz="1600" dirty="0"/>
            </a:br>
            <a:r>
              <a:rPr lang="uk-UA" sz="1600" b="1" dirty="0"/>
              <a:t>Мета: Розширити знання дітей про сімейні доходи та витрати; виправляти  у практичному розподілі сімейного бюджету; продовжували знайомити дітей з різними закладами торгівлі, формувати поняття про обмеженість грошей в бюджеті та можливостей придбання товарів, розвивати логічне мислення, зв’язне мовлення, увагу, уміння відстоювати власну думку, виховувати економічний світогляд, самостійність.</a:t>
            </a:r>
            <a:r>
              <a:rPr lang="ru-RU" sz="1400" dirty="0"/>
              <a:t/>
            </a:r>
            <a:br>
              <a:rPr lang="ru-RU" sz="1400" dirty="0"/>
            </a:br>
            <a:endParaRPr lang="ru-RU" sz="1400" dirty="0"/>
          </a:p>
        </p:txBody>
      </p:sp>
      <p:sp>
        <p:nvSpPr>
          <p:cNvPr id="3" name="Объект 2"/>
          <p:cNvSpPr>
            <a:spLocks noGrp="1"/>
          </p:cNvSpPr>
          <p:nvPr>
            <p:ph idx="1"/>
          </p:nvPr>
        </p:nvSpPr>
        <p:spPr>
          <a:xfrm>
            <a:off x="457200" y="1916832"/>
            <a:ext cx="8229600" cy="4525963"/>
          </a:xfrm>
        </p:spPr>
        <p:txBody>
          <a:bodyPr/>
          <a:lstStyle/>
          <a:p>
            <a:pPr marL="0" indent="0" algn="ctr">
              <a:buNone/>
            </a:pPr>
            <a:r>
              <a:rPr lang="uk-UA" sz="2000" b="1" dirty="0"/>
              <a:t>Дидактичні ігри:</a:t>
            </a:r>
            <a:endParaRPr lang="ru-RU" sz="2000" dirty="0"/>
          </a:p>
          <a:p>
            <a:pPr lvl="0" algn="ctr"/>
            <a:r>
              <a:rPr lang="uk-UA" sz="2000" dirty="0"/>
              <a:t>«Що важливіше?».</a:t>
            </a:r>
            <a:endParaRPr lang="ru-RU" sz="2000" dirty="0"/>
          </a:p>
          <a:p>
            <a:pPr lvl="0" algn="ctr"/>
            <a:r>
              <a:rPr lang="uk-UA" sz="2000" dirty="0"/>
              <a:t>«Вартість товарів».</a:t>
            </a:r>
            <a:endParaRPr lang="ru-RU" sz="2000" dirty="0"/>
          </a:p>
          <a:p>
            <a:pPr marL="0" indent="0" algn="ctr">
              <a:buNone/>
            </a:pPr>
            <a:r>
              <a:rPr lang="uk-UA" sz="2000" b="1" dirty="0"/>
              <a:t>Робота з батьками:</a:t>
            </a:r>
            <a:endParaRPr lang="ru-RU" sz="2000" dirty="0"/>
          </a:p>
          <a:p>
            <a:pPr lvl="0" algn="ctr"/>
            <a:r>
              <a:rPr lang="uk-UA" sz="2000" dirty="0"/>
              <a:t>На що витрачають кошти у їх родинах.</a:t>
            </a:r>
            <a:endParaRPr lang="ru-RU" sz="2000" dirty="0"/>
          </a:p>
          <a:p>
            <a:pPr marL="0" indent="0" algn="ctr">
              <a:buNone/>
            </a:pPr>
            <a:r>
              <a:rPr lang="uk-UA" sz="2000" b="1" dirty="0"/>
              <a:t>Бесіда:</a:t>
            </a:r>
            <a:endParaRPr lang="ru-RU" sz="2000" dirty="0"/>
          </a:p>
          <a:p>
            <a:pPr lvl="0" algn="ctr"/>
            <a:r>
              <a:rPr lang="uk-UA" sz="2000" dirty="0"/>
              <a:t>Які витрати є у вашій родині</a:t>
            </a:r>
            <a:r>
              <a:rPr lang="uk-UA" sz="2400" dirty="0"/>
              <a:t>.</a:t>
            </a:r>
            <a:endParaRPr lang="ru-RU" sz="2400" dirty="0"/>
          </a:p>
          <a:p>
            <a:endParaRPr lang="ru-RU" dirty="0"/>
          </a:p>
        </p:txBody>
      </p:sp>
      <p:pic>
        <p:nvPicPr>
          <p:cNvPr id="717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730539" y="3904659"/>
            <a:ext cx="2161939" cy="21066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635896" y="4482344"/>
            <a:ext cx="2160040" cy="20427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95536" y="3921698"/>
            <a:ext cx="2311971" cy="23119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6622199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3D-рендеринг фона электронной коммерции"/>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title"/>
          </p:nvPr>
        </p:nvSpPr>
        <p:spPr/>
        <p:txBody>
          <a:bodyPr>
            <a:normAutofit fontScale="90000"/>
          </a:bodyPr>
          <a:lstStyle/>
          <a:p>
            <a:r>
              <a:rPr lang="uk-UA" dirty="0" smtClean="0"/>
              <a:t>Сюжетно-рольова гра</a:t>
            </a:r>
            <a:br>
              <a:rPr lang="uk-UA" dirty="0" smtClean="0"/>
            </a:br>
            <a:r>
              <a:rPr lang="uk-UA" dirty="0" smtClean="0"/>
              <a:t>«Магазин»</a:t>
            </a:r>
            <a:endParaRPr lang="ru-RU" dirty="0"/>
          </a:p>
        </p:txBody>
      </p:sp>
      <p:pic>
        <p:nvPicPr>
          <p:cNvPr id="8195" name="Picture 3"/>
          <p:cNvPicPr>
            <a:picLocks noGrp="1" noChangeAspect="1" noChangeArrowheads="1"/>
          </p:cNvPicPr>
          <p:nvPr>
            <p:ph idx="1"/>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7544" y="1196752"/>
            <a:ext cx="1782198" cy="23762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283968" y="1569165"/>
            <a:ext cx="1772918" cy="23638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195736" y="3717032"/>
            <a:ext cx="1872208" cy="24962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200" name="Picture 8"/>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372200" y="3424132"/>
            <a:ext cx="2051928" cy="27359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8568610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Денежная рама с копировальным пространством натюрморт"/>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Заголовок 1"/>
          <p:cNvSpPr>
            <a:spLocks noGrp="1"/>
          </p:cNvSpPr>
          <p:nvPr>
            <p:ph type="title"/>
          </p:nvPr>
        </p:nvSpPr>
        <p:spPr>
          <a:xfrm>
            <a:off x="457200" y="404664"/>
            <a:ext cx="8229600" cy="1143000"/>
          </a:xfrm>
        </p:spPr>
        <p:txBody>
          <a:bodyPr>
            <a:noAutofit/>
          </a:bodyPr>
          <a:lstStyle/>
          <a:p>
            <a:r>
              <a:rPr lang="uk-UA" sz="1600" b="1" u="sng" dirty="0"/>
              <a:t>Четвер:</a:t>
            </a:r>
            <a:r>
              <a:rPr lang="ru-RU" sz="1600" dirty="0"/>
              <a:t/>
            </a:r>
            <a:br>
              <a:rPr lang="ru-RU" sz="1600" dirty="0"/>
            </a:br>
            <a:r>
              <a:rPr lang="uk-UA" sz="1600" b="1" dirty="0"/>
              <a:t>Звідки в родині гроші?</a:t>
            </a:r>
            <a:r>
              <a:rPr lang="ru-RU" sz="1600" dirty="0"/>
              <a:t/>
            </a:r>
            <a:br>
              <a:rPr lang="ru-RU" sz="1600" dirty="0"/>
            </a:br>
            <a:r>
              <a:rPr lang="uk-UA" sz="1600" b="1" dirty="0"/>
              <a:t>Мета: Допомогти дитині навчитися заощаджувати на перші власні грошові фінансові цілі. Також дізнатися звідки беруться гроші в родині, як планувати власні витрати та ухвалювати перші  фінансові рішення, а також про другу фінансову звичку фінансово грамотних людей – складання бюджету, як бути заощадливим, а також як ми можемо допомогти один одному  та основним правилом позичання.</a:t>
            </a:r>
            <a:r>
              <a:rPr lang="ru-RU" sz="1600" dirty="0"/>
              <a:t/>
            </a:r>
            <a:br>
              <a:rPr lang="ru-RU" sz="1600" dirty="0"/>
            </a:br>
            <a:endParaRPr lang="ru-RU" sz="1600" dirty="0"/>
          </a:p>
        </p:txBody>
      </p:sp>
      <p:sp>
        <p:nvSpPr>
          <p:cNvPr id="3" name="Объект 2"/>
          <p:cNvSpPr>
            <a:spLocks noGrp="1"/>
          </p:cNvSpPr>
          <p:nvPr>
            <p:ph idx="1"/>
          </p:nvPr>
        </p:nvSpPr>
        <p:spPr>
          <a:xfrm>
            <a:off x="179512" y="2060848"/>
            <a:ext cx="8229600" cy="4525963"/>
          </a:xfrm>
        </p:spPr>
        <p:txBody>
          <a:bodyPr>
            <a:normAutofit/>
          </a:bodyPr>
          <a:lstStyle/>
          <a:p>
            <a:pPr marL="0" indent="0">
              <a:buNone/>
            </a:pPr>
            <a:r>
              <a:rPr lang="uk-UA" sz="2000" b="1" dirty="0"/>
              <a:t>Дидактичні ігри:</a:t>
            </a:r>
            <a:endParaRPr lang="ru-RU" sz="2000" dirty="0"/>
          </a:p>
          <a:p>
            <a:pPr lvl="0"/>
            <a:r>
              <a:rPr lang="uk-UA" sz="2000" dirty="0"/>
              <a:t>«Прибутки і витрати».</a:t>
            </a:r>
            <a:endParaRPr lang="ru-RU" sz="2000" dirty="0"/>
          </a:p>
          <a:p>
            <a:pPr lvl="0"/>
            <a:r>
              <a:rPr lang="uk-UA" sz="2000" dirty="0"/>
              <a:t>«Що важливіше».</a:t>
            </a:r>
            <a:endParaRPr lang="ru-RU" sz="2000" dirty="0"/>
          </a:p>
          <a:p>
            <a:pPr marL="0" indent="0">
              <a:buNone/>
            </a:pPr>
            <a:r>
              <a:rPr lang="uk-UA" sz="2000" b="1" dirty="0"/>
              <a:t>Бесіда:</a:t>
            </a:r>
            <a:endParaRPr lang="ru-RU" sz="2000" dirty="0"/>
          </a:p>
          <a:p>
            <a:pPr lvl="0"/>
            <a:r>
              <a:rPr lang="uk-UA" sz="2000" dirty="0"/>
              <a:t>Обговорення, життєві ситуації, пов’язані із витратами  родинного бюджету.</a:t>
            </a:r>
            <a:endParaRPr lang="ru-RU" sz="2000" dirty="0"/>
          </a:p>
          <a:p>
            <a:pPr lvl="0"/>
            <a:r>
              <a:rPr lang="uk-UA" sz="2000" dirty="0"/>
              <a:t>На що витрачається бюджет сім’ї.</a:t>
            </a:r>
            <a:endParaRPr lang="ru-RU" sz="2000" dirty="0"/>
          </a:p>
          <a:p>
            <a:pPr lvl="0"/>
            <a:r>
              <a:rPr lang="uk-UA" sz="2000" dirty="0"/>
              <a:t>Хто поновлює бюджет сім’ї.</a:t>
            </a:r>
            <a:endParaRPr lang="ru-RU" sz="2000" dirty="0"/>
          </a:p>
          <a:p>
            <a:pPr lvl="0"/>
            <a:r>
              <a:rPr lang="uk-UA" sz="2000" dirty="0"/>
              <a:t>Що роблять батьки щоб поновити бюджет сім’ї.</a:t>
            </a:r>
            <a:endParaRPr lang="ru-RU" sz="2000" dirty="0"/>
          </a:p>
          <a:p>
            <a:pPr marL="0" indent="0">
              <a:buNone/>
            </a:pPr>
            <a:r>
              <a:rPr lang="uk-UA" sz="2000" b="1" dirty="0"/>
              <a:t>Читання казки:</a:t>
            </a:r>
            <a:endParaRPr lang="ru-RU" sz="2000" dirty="0"/>
          </a:p>
          <a:p>
            <a:r>
              <a:rPr lang="uk-UA" sz="2000" b="1" dirty="0"/>
              <a:t>«</a:t>
            </a:r>
            <a:r>
              <a:rPr lang="uk-UA" sz="2000" dirty="0"/>
              <a:t>Чарівний кущ калини</a:t>
            </a:r>
            <a:r>
              <a:rPr lang="uk-UA" sz="2000" b="1" dirty="0"/>
              <a:t>»</a:t>
            </a:r>
            <a:endParaRPr lang="ru-RU" sz="2000" dirty="0"/>
          </a:p>
        </p:txBody>
      </p:sp>
      <p:pic>
        <p:nvPicPr>
          <p:cNvPr id="921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868144" y="3933056"/>
            <a:ext cx="3096344" cy="2591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015816741"/>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TotalTime>
  <Words>650</Words>
  <Application>Microsoft Office PowerPoint</Application>
  <PresentationFormat>Экран (4:3)</PresentationFormat>
  <Paragraphs>92</Paragraphs>
  <Slides>13</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13</vt:i4>
      </vt:variant>
    </vt:vector>
  </HeadingPairs>
  <TitlesOfParts>
    <vt:vector size="14" baseType="lpstr">
      <vt:lpstr>Тема Office</vt:lpstr>
      <vt:lpstr>Заклад дошкільної освіти №39 “Журавлик” Ужгородської міської ради  Освітній проект Робота з дітьми старшого дошкільного віку Тема : «Гроші та їх значення для людей» </vt:lpstr>
      <vt:lpstr> </vt:lpstr>
      <vt:lpstr>Мета проекту:</vt:lpstr>
      <vt:lpstr> Завдання проекту: </vt:lpstr>
      <vt:lpstr>Понеділок: Знайомство з грошовою одиницею. Мета: Зацікавити дітей діяльністю економічного спрямування, виявити уявлення про гроші їх значення у житті людини, шляхи надходження, ознайомити з грошовими одиницями України. </vt:lpstr>
      <vt:lpstr>Вівторок: Що можна купити за гроші? Мета: Ознайомлення дітей із поняттям ціни і розширити уявлення дітей про ціни на різні товари і вчити зіставляти ціни; дорого-дешево, розвивати зв’язне мовлення, уяву, мислення, пам’ять. Виховувати інтерес до навколишнього. </vt:lpstr>
      <vt:lpstr>Середа: Ідемо до магазину. Мета: Розширити знання дітей про сімейні доходи та витрати; виправляти  у практичному розподілі сімейного бюджету; продовжували знайомити дітей з різними закладами торгівлі, формувати поняття про обмеженість грошей в бюджеті та можливостей придбання товарів, розвивати логічне мислення, зв’язне мовлення, увагу, уміння відстоювати власну думку, виховувати економічний світогляд, самостійність. </vt:lpstr>
      <vt:lpstr>Сюжетно-рольова гра «Магазин»</vt:lpstr>
      <vt:lpstr>Четвер: Звідки в родині гроші? Мета: Допомогти дитині навчитися заощаджувати на перші власні грошові фінансові цілі. Також дізнатися звідки беруться гроші в родині, як планувати власні витрати та ухвалювати перші  фінансові рішення, а також про другу фінансову звичку фінансово грамотних людей – складання бюджету, як бути заощадливим, а також як ми можемо допомогти один одному  та основним правилом позичання. </vt:lpstr>
      <vt:lpstr>П’ятниця: На що родина витрачає гроші. Мета: Елементарне уявлення про планування бюджету, наприклад знає, що батьки за свою роботу отримують грошові кошти, а потім визначають, що потрібно купити на ці кошти для сім’ї, познайомити дітей з новими економічними поняттями «потреби», «товари», «послуги», спонукати до розуміння  того, що необхідно самій дитині,  навколишнім людям. Формувати розуміння того, що потреби можуть бути першочергові (повітря, їжа, вода) прищеплювати уміння зіставляти свої бажання зі своїми можливостями. </vt:lpstr>
      <vt:lpstr>Сюжетно-рольова гра «Перукарня»</vt:lpstr>
      <vt:lpstr>Відвідали різдвяний ярмарок</vt:lpstr>
      <vt:lpstr>Слайд 13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Освітній проект Робота з дітьми старшого дошкільного віку Тема : «Економічне виховання» </dc:title>
  <dc:creator>Admin</dc:creator>
  <cp:lastModifiedBy>USER</cp:lastModifiedBy>
  <cp:revision>14</cp:revision>
  <dcterms:created xsi:type="dcterms:W3CDTF">2024-11-29T19:26:57Z</dcterms:created>
  <dcterms:modified xsi:type="dcterms:W3CDTF">2025-01-16T08:17:41Z</dcterms:modified>
</cp:coreProperties>
</file>