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2" r:id="rId4"/>
    <p:sldId id="261" r:id="rId5"/>
    <p:sldId id="269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59" r:id="rId16"/>
    <p:sldId id="264" r:id="rId17"/>
    <p:sldId id="276" r:id="rId18"/>
    <p:sldId id="277" r:id="rId19"/>
    <p:sldId id="280" r:id="rId20"/>
    <p:sldId id="260" r:id="rId21"/>
    <p:sldId id="278" r:id="rId22"/>
    <p:sldId id="279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EC53E-2B20-466B-91C0-49CA0EDCB278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126FC-4FF6-43C0-9859-E172B07591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6526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26FC-4FF6-43C0-9859-E172B0759108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2589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780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3339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12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2391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3153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3289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203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1776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4338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839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009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E42-AE62-4B62-9379-164815CEDCB3}" type="datetimeFigureOut">
              <a:rPr lang="uk-UA" smtClean="0"/>
              <a:pPr/>
              <a:t>13.11.2024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A6E3-C35D-497E-9CE2-D8FE48C90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829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3996" y="1660124"/>
            <a:ext cx="10262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Monotype Corsiva" panose="03010101010201010101" pitchFamily="66" charset="0"/>
              </a:rPr>
              <a:t>Технологія «Складання описових розповідей за схемами – моделями» </a:t>
            </a:r>
            <a:endParaRPr lang="uk-UA" sz="5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7162" y="5122416"/>
            <a:ext cx="302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atin typeface="Monotype Corsiva" panose="03010101010201010101" pitchFamily="66" charset="0"/>
              </a:rPr>
              <a:t>Підготувала:</a:t>
            </a:r>
          </a:p>
          <a:p>
            <a:pPr algn="r"/>
            <a:r>
              <a:rPr lang="uk-UA" b="1" dirty="0" smtClean="0">
                <a:latin typeface="Monotype Corsiva" panose="03010101010201010101" pitchFamily="66" charset="0"/>
              </a:rPr>
              <a:t>Вихователь вищої категорії</a:t>
            </a:r>
          </a:p>
          <a:p>
            <a:pPr algn="r"/>
            <a:r>
              <a:rPr lang="uk-UA" b="1" dirty="0" err="1">
                <a:latin typeface="Monotype Corsiva" panose="03010101010201010101" pitchFamily="66" charset="0"/>
              </a:rPr>
              <a:t>Бертич</a:t>
            </a:r>
            <a:r>
              <a:rPr lang="uk-UA" b="1" dirty="0">
                <a:latin typeface="Monotype Corsiva" panose="03010101010201010101" pitchFamily="66" charset="0"/>
              </a:rPr>
              <a:t> Т.Й.</a:t>
            </a:r>
          </a:p>
          <a:p>
            <a:pPr algn="r"/>
            <a:r>
              <a:rPr lang="uk-UA" b="1" dirty="0" smtClean="0">
                <a:latin typeface="Monotype Corsiva" panose="03010101010201010101" pitchFamily="66" charset="0"/>
              </a:rPr>
              <a:t> </a:t>
            </a:r>
            <a:r>
              <a:rPr lang="uk-UA" b="1" dirty="0" err="1" smtClean="0">
                <a:latin typeface="Monotype Corsiva" panose="03010101010201010101" pitchFamily="66" charset="0"/>
              </a:rPr>
              <a:t>“вихователь</a:t>
            </a:r>
            <a:r>
              <a:rPr lang="uk-UA" b="1" dirty="0" smtClean="0"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latin typeface="Monotype Corsiva" panose="03010101010201010101" pitchFamily="66" charset="0"/>
              </a:rPr>
              <a:t>– </a:t>
            </a:r>
            <a:r>
              <a:rPr lang="uk-UA" b="1" smtClean="0">
                <a:latin typeface="Monotype Corsiva" panose="03010101010201010101" pitchFamily="66" charset="0"/>
              </a:rPr>
              <a:t>методист”</a:t>
            </a:r>
            <a:endParaRPr lang="uk-UA" b="1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4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6" t="4714" r="4383" b="6380"/>
          <a:stretch/>
        </p:blipFill>
        <p:spPr>
          <a:xfrm>
            <a:off x="88777" y="79899"/>
            <a:ext cx="5927118" cy="3888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2" t="4845" r="4295" b="6118"/>
          <a:stretch/>
        </p:blipFill>
        <p:spPr>
          <a:xfrm>
            <a:off x="6116715" y="2837693"/>
            <a:ext cx="5983549" cy="393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6715" y="79899"/>
            <a:ext cx="59214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ТВАРИН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тварини.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Де живе (у лісі, біля водойми, у морі (дикі); поряд з людиною (свійські).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Розмір, вік (великий, дорослий), маленький (дитинча).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 хутра (білий, коричневий, сірий, рудий).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Довжина хутра (довге, середнє, коротке).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 Структура хутра (гладеньке, хвилясте).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Довжина та форма хвоста (короткий, довгий, кільцем, пухнастий).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Розмір вух (великі, маленькі). Форма вух (круглі, овальні, трикутні).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Чим харчується?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Яку користь приносить людині, природі?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77" y="4143283"/>
            <a:ext cx="5859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РИБ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риби.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Де живе (у річці, в акваріумі).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Розмір (велика, маленька).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Будова (тулуб, хвіст, плавнички).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Форма тулуба (овальна, видовжена, округла)</a:t>
            </a:r>
          </a:p>
          <a:p>
            <a:pPr marL="342900" indent="-342900">
              <a:buAutoNum type="arabicPeriod" startAt="6"/>
            </a:pPr>
            <a:r>
              <a:rPr lang="uk-UA" b="1" dirty="0" smtClean="0">
                <a:latin typeface="Monotype Corsiva" panose="03010101010201010101" pitchFamily="66" charset="0"/>
              </a:rPr>
              <a:t>Розмір луски (велика, маленька).</a:t>
            </a:r>
          </a:p>
          <a:p>
            <a:pPr marL="342900" indent="-342900">
              <a:buAutoNum type="arabicPeriod" startAt="6"/>
            </a:pPr>
            <a:r>
              <a:rPr lang="uk-UA" b="1" dirty="0" smtClean="0">
                <a:latin typeface="Monotype Corsiva" panose="03010101010201010101" pitchFamily="66" charset="0"/>
              </a:rPr>
              <a:t>Чим харчується?</a:t>
            </a:r>
          </a:p>
          <a:p>
            <a:pPr marL="342900" indent="-342900">
              <a:buAutoNum type="arabicPeriod" startAt="6"/>
            </a:pPr>
            <a:r>
              <a:rPr lang="uk-UA" b="1" dirty="0" smtClean="0">
                <a:latin typeface="Monotype Corsiva" panose="03010101010201010101" pitchFamily="66" charset="0"/>
              </a:rPr>
              <a:t>Спосіб приготування (варять або смажать).</a:t>
            </a:r>
          </a:p>
          <a:p>
            <a:pPr marL="342900" indent="-342900">
              <a:buAutoNum type="arabicPeriod"/>
            </a:pP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3" t="4844" r="4295" b="6641"/>
          <a:stretch/>
        </p:blipFill>
        <p:spPr>
          <a:xfrm>
            <a:off x="124287" y="381740"/>
            <a:ext cx="5893353" cy="3231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2" t="4845" r="4472" b="6510"/>
          <a:stretch/>
        </p:blipFill>
        <p:spPr>
          <a:xfrm>
            <a:off x="6117460" y="3222594"/>
            <a:ext cx="5973928" cy="3505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880" y="408373"/>
            <a:ext cx="57172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КВІТІВ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квітки.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Де росте (у лісі, на луках, біля річки, у саду, парку, кімнаті)?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Будова (стеблина, листя, пелюстки).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Якої пори року розквітає (навесні, влітку, восени, взимку)?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Форма квітки: (округла, овальна, трикутна, ромбоподібна).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Форма листя: (округла, ромбоподібна, трикутна, клиноподібна, 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 овальна, видовжена та вузька, колючки).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Значення в житті людини.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Значення в природі. 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287" y="3835153"/>
            <a:ext cx="5823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ГРИБІВ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гриба.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Де росте (під хвойним деревом, під листяним деревом).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Будова (шляпка, ніжка).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 шляпки (коричнева, жовта, оранжева, червона, рожева, біла).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Форма шляпки (округла, трикутна).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Товщина ніжки (тонка, товста). Висота ніжки (довга, коротка).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Який гриб на дотик?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Їстівний чи отруйний?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Спосіб приготування (варять або смажать).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4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8" t="4845" r="4119" b="6379"/>
          <a:stretch/>
        </p:blipFill>
        <p:spPr>
          <a:xfrm>
            <a:off x="6158116" y="3258105"/>
            <a:ext cx="5924392" cy="34889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0" t="4845" r="4120" b="6118"/>
          <a:stretch/>
        </p:blipFill>
        <p:spPr>
          <a:xfrm>
            <a:off x="88775" y="97656"/>
            <a:ext cx="5993679" cy="33912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8116" y="257452"/>
            <a:ext cx="464626" cy="273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6241002" y="257452"/>
            <a:ext cx="57349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ЛЮДИНИ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Ім’я.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Стать (чоловіча, жіноча).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Вік.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Зріст (високий, середній, низький). Будова тіла (товстий, худий).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 очей (блакитні, зелені, сірі, карі).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Одяг.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Смак (улюблена пора року, улюблене свято, улюблений колір, улюблена страва).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Характер (добрий, злий).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Мрія.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309" y="3808520"/>
            <a:ext cx="5663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ГЕРОЇВ КАЗОК, МУЛЬТФІЛЬМІВ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Ім’я персонажа.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З якої казки (мультфільму)?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Автор казки.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Характер (добрий, злий).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Характерні деталі зовнішнього виду (вік (молодий чи старий), зріст, побудова тіла, одяг).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Що ти робитимеш, якщо цей герой прийде до тебе у гості?</a:t>
            </a: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7" t="4844" r="4119" b="6249"/>
          <a:stretch/>
        </p:blipFill>
        <p:spPr>
          <a:xfrm>
            <a:off x="153131" y="275208"/>
            <a:ext cx="6025727" cy="3240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2" t="4844" r="4295" b="6511"/>
          <a:stretch/>
        </p:blipFill>
        <p:spPr>
          <a:xfrm>
            <a:off x="6178858" y="3169328"/>
            <a:ext cx="5877019" cy="345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7634" y="88343"/>
            <a:ext cx="56195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Monotype Corsiva" panose="03010101010201010101" pitchFamily="66" charset="0"/>
              </a:rPr>
              <a:t>ОПИС ПІР РОКУ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Тривалість дня і ночі (день триваліший від ночі, день та ніч однакові за тривалістю, день коротший від ночі).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Характерний вигляд неба (</a:t>
            </a:r>
            <a:r>
              <a:rPr lang="uk-UA" sz="1400" b="1" dirty="0" err="1" smtClean="0">
                <a:latin typeface="Monotype Corsiva" panose="03010101010201010101" pitchFamily="66" charset="0"/>
              </a:rPr>
              <a:t>сонячно</a:t>
            </a:r>
            <a:r>
              <a:rPr lang="uk-UA" sz="1400" b="1" dirty="0" smtClean="0">
                <a:latin typeface="Monotype Corsiva" panose="03010101010201010101" pitchFamily="66" charset="0"/>
              </a:rPr>
              <a:t>, </a:t>
            </a:r>
            <a:r>
              <a:rPr lang="uk-UA" sz="1400" b="1" dirty="0" err="1" smtClean="0">
                <a:latin typeface="Monotype Corsiva" panose="03010101010201010101" pitchFamily="66" charset="0"/>
              </a:rPr>
              <a:t>хмарно</a:t>
            </a:r>
            <a:r>
              <a:rPr lang="uk-UA" sz="1400" b="1" dirty="0" smtClean="0">
                <a:latin typeface="Monotype Corsiva" panose="03010101010201010101" pitchFamily="66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Зміни, які відбуваються у природі (покрив землі (сніг, молода трава, струмки, квіти, опале листя, суха трава); температура (холодно, тепло, мороз, спека).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Зміни, які відбуваються у рослинному світі (дерева сплять, викидають бруньки та квітнуть, плодоносять, скидають листя), </a:t>
            </a:r>
            <a:r>
              <a:rPr lang="uk-UA" sz="1400" b="1" dirty="0">
                <a:latin typeface="Monotype Corsiva" panose="03010101010201010101" pitchFamily="66" charset="0"/>
              </a:rPr>
              <a:t>т</a:t>
            </a:r>
            <a:r>
              <a:rPr lang="uk-UA" sz="1400" b="1" dirty="0" smtClean="0">
                <a:latin typeface="Monotype Corsiva" panose="03010101010201010101" pitchFamily="66" charset="0"/>
              </a:rPr>
              <a:t>рава.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Поведінка тварин (сплять або ні, прокидаються, народжують дитинчат). 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Поведінка птахів (відлітають у вирій або залишаються, повертаються з теплих країв, виводять пташенят).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Який одяг носить людина?</a:t>
            </a:r>
          </a:p>
          <a:p>
            <a:pPr marL="342900" indent="-342900">
              <a:buAutoNum type="arabicPeriod"/>
            </a:pPr>
            <a:r>
              <a:rPr lang="uk-UA" sz="1400" b="1" dirty="0" smtClean="0">
                <a:latin typeface="Monotype Corsiva" panose="03010101010201010101" pitchFamily="66" charset="0"/>
              </a:rPr>
              <a:t>Дитячі ігри та розваги цієї пори року.</a:t>
            </a:r>
            <a:endParaRPr lang="uk-UA" sz="1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819" y="3764132"/>
            <a:ext cx="2485748" cy="292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30819" y="3764132"/>
            <a:ext cx="585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Monotype Corsiva" panose="03010101010201010101" pitchFamily="66" charset="0"/>
              </a:rPr>
              <a:t>ОПИС ОДЯГУ ТА ВЗУТТЯ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Назва предмета одягу, взуття.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Матеріал.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Будова (складові частини).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Призначення (за статевою ознакою людини (чоловіча, жіноча); за віком людини (доросла, дитяча).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Monotype Corsiva" panose="03010101010201010101" pitchFamily="66" charset="0"/>
              </a:rPr>
              <a:t>Для якого сезону (весняна, літня, осіння, зимова).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5" t="4714" r="4207" b="6118"/>
          <a:stretch/>
        </p:blipFill>
        <p:spPr>
          <a:xfrm>
            <a:off x="6125966" y="2840854"/>
            <a:ext cx="6000929" cy="3891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0" t="4714" r="4120" b="6249"/>
          <a:stretch/>
        </p:blipFill>
        <p:spPr>
          <a:xfrm>
            <a:off x="79899" y="79899"/>
            <a:ext cx="5912684" cy="3524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204" y="257452"/>
            <a:ext cx="506027" cy="286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25966" y="257452"/>
            <a:ext cx="5823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ПОСУДУ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посуду.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Форма (трикутна,  квадратна, кругла, овальна, ромбоподібна, трикутна).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Будова (складові частини).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Яка на дотик (з якого матеріалу зроблена)?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Спосіб застосування.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42" y="3751833"/>
            <a:ext cx="5646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ІГРАШОК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іграшки.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Форма (прямокутна, квадратна, кругла, овальна, ромбоподібна, трикутна).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Розмір (велика,  маленька).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Матеріал.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Будова (складові частини).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Яка на дотик?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Спосіб використання.</a:t>
            </a: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6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15" y="541538"/>
            <a:ext cx="5242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Всі моделі умовно поділені на групи: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atin typeface="Monotype Corsiva" panose="03010101010201010101" pitchFamily="66" charset="0"/>
              </a:rPr>
              <a:t>описові;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atin typeface="Monotype Corsiva" panose="03010101010201010101" pitchFamily="66" charset="0"/>
              </a:rPr>
              <a:t>узагальнюючі (класифікаційні);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>
                <a:latin typeface="Monotype Corsiva" panose="03010101010201010101" pitchFamily="66" charset="0"/>
              </a:rPr>
              <a:t>для складання творчих розповідей;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latin typeface="Monotype Corsiva" panose="03010101010201010101" pitchFamily="66" charset="0"/>
              </a:rPr>
              <a:t>м</a:t>
            </a:r>
            <a:r>
              <a:rPr lang="uk-UA" sz="2800" b="1" dirty="0" smtClean="0">
                <a:latin typeface="Monotype Corsiva" panose="03010101010201010101" pitchFamily="66" charset="0"/>
              </a:rPr>
              <a:t>немічні (для заучування віршів).</a:t>
            </a:r>
            <a:endParaRPr lang="uk-UA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3" y="2913263"/>
            <a:ext cx="2124359" cy="1723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6" y="4636277"/>
            <a:ext cx="2299712" cy="1869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2" y="2913263"/>
            <a:ext cx="2105906" cy="1723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20" y="733880"/>
            <a:ext cx="2560471" cy="2054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26" y="2788307"/>
            <a:ext cx="2177730" cy="1802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19" y="719753"/>
            <a:ext cx="2551073" cy="2082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48" y="3255032"/>
            <a:ext cx="1893952" cy="3077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08" y="3933110"/>
            <a:ext cx="1764187" cy="2496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50" y="138326"/>
            <a:ext cx="62904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latin typeface="Monotype Corsiva" panose="03010101010201010101" pitchFamily="66" charset="0"/>
              </a:rPr>
              <a:t>	Роботу за опорними схемами бажано проводити з використанням справжніх предметів, іграшок, а також ігрових посібників – лото зі спеціальним набором малюнків, підібраним відповідно до лексичних тем. Велике значення має вибір теми – вона повинна відповідати віку та інтересам дітей.</a:t>
            </a:r>
          </a:p>
          <a:p>
            <a:pPr algn="just"/>
            <a:r>
              <a:rPr lang="uk-UA" sz="1600" b="1" dirty="0" smtClean="0">
                <a:latin typeface="Monotype Corsiva" panose="03010101010201010101" pitchFamily="66" charset="0"/>
              </a:rPr>
              <a:t>	В основу формування у дітей усвідомлених умінь і навичок побудови зв’язного описового оповідання мають бути покладені методи поступовості.</a:t>
            </a:r>
          </a:p>
          <a:p>
            <a:pPr algn="just"/>
            <a:r>
              <a:rPr lang="uk-UA" sz="1600" b="1" dirty="0" smtClean="0">
                <a:latin typeface="Monotype Corsiva" panose="03010101010201010101" pitchFamily="66" charset="0"/>
              </a:rPr>
              <a:t>	Навчання слід проводити в три етапи.</a:t>
            </a:r>
          </a:p>
          <a:p>
            <a:pPr algn="just"/>
            <a:r>
              <a:rPr lang="uk-UA" sz="1600" b="1" dirty="0" smtClean="0">
                <a:latin typeface="Monotype Corsiva" panose="03010101010201010101" pitchFamily="66" charset="0"/>
              </a:rPr>
              <a:t>На першому етапі роботи вихователь демонструє дітям схему за певною лексичною темою і пояснює зміст умовних позначень. Важливо, щоб діти усвідомили, що категорії кольору, форми, розміру, будови та інше властиві всім предметам певної лексичної групи, а під час опису конкретного предмета серед них потрібно вибрати тільки ті особливості цих категорій, які характеризують саме цей предмет.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63"/>
          <a:stretch/>
        </p:blipFill>
        <p:spPr>
          <a:xfrm rot="277902">
            <a:off x="6835570" y="643258"/>
            <a:ext cx="4968957" cy="322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96" t="25834" r="104"/>
          <a:stretch/>
        </p:blipFill>
        <p:spPr>
          <a:xfrm rot="21392172">
            <a:off x="424649" y="3634740"/>
            <a:ext cx="5021067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87895" y="4427296"/>
            <a:ext cx="5191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Monotype Corsiva" panose="03010101010201010101" pitchFamily="66" charset="0"/>
              </a:rPr>
              <a:t>	На другому етапі роботи вихователь повинен дати дітям зразок описового оповідання за певною лексичною темою.</a:t>
            </a:r>
          </a:p>
          <a:p>
            <a:pPr algn="just"/>
            <a:r>
              <a:rPr lang="uk-UA" b="1" dirty="0" smtClean="0">
                <a:latin typeface="Monotype Corsiva" panose="03010101010201010101" pitchFamily="66" charset="0"/>
              </a:rPr>
              <a:t>	Описуючи предмет, вихователь повинен обов’язково показувати символи.</a:t>
            </a: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8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7895" y="4427296"/>
            <a:ext cx="51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Monotype Corsiva" panose="03010101010201010101" pitchFamily="66" charset="0"/>
              </a:rPr>
              <a:t>	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24" y="228600"/>
            <a:ext cx="4113326" cy="611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44" y="676275"/>
            <a:ext cx="31718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План розповіді: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1.Назва овочу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2.Де росте? (в полі, на городі…)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3.Розмір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4.Колір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5.Форма: </a:t>
            </a:r>
          </a:p>
          <a:p>
            <a:r>
              <a:rPr lang="uk-UA" sz="2000" b="1" dirty="0">
                <a:latin typeface="Monotype Corsiva" panose="03010101010201010101" pitchFamily="66" charset="0"/>
              </a:rPr>
              <a:t> </a:t>
            </a:r>
            <a:r>
              <a:rPr lang="uk-UA" sz="2000" b="1" dirty="0" smtClean="0">
                <a:latin typeface="Monotype Corsiva" panose="03010101010201010101" pitchFamily="66" charset="0"/>
              </a:rPr>
              <a:t>  -кругла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-овальна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-трикутна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6.Зростає: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-на землі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-під землею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7.Яким є на дотик і на смак: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-варять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-смажать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   -вживають сирим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2205" y="831711"/>
            <a:ext cx="31718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Розповідь за схемою: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1.Це морквина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2.Морквина росте на городі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3.Це велика морквина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4.Морква оранжевого кольору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5.Цей овоч трикутної форми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6.Морквина росте під землею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7.На дотик морквина тверда, на смак – солодка і соковита</a:t>
            </a:r>
          </a:p>
          <a:p>
            <a:r>
              <a:rPr lang="uk-UA" sz="2000" b="1" dirty="0" smtClean="0">
                <a:latin typeface="Monotype Corsiva" panose="03010101010201010101" pitchFamily="66" charset="0"/>
              </a:rPr>
              <a:t>8.Моркву їдять сирою, смаженою, вареною. З неї роблять соки. Морква – дуже корисний овоч.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25" y="3429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Третій етап роботи – це самостійне </a:t>
            </a:r>
            <a:r>
              <a:rPr lang="uk-UA" sz="2000" b="1" dirty="0">
                <a:latin typeface="Monotype Corsiva" panose="03010101010201010101" pitchFamily="66" charset="0"/>
              </a:rPr>
              <a:t>складання дитиною описової розповіді за опорною схемою</a:t>
            </a:r>
            <a:r>
              <a:rPr lang="uk-UA" sz="2000" b="1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Вихователь дає дитині або вона обирає самостійно предмет, який належить до певної лексичної теми, уважно розглядає його, а потім складає описову розповідь за відповідною опорною схемою.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Якщо дорослий вважає за доцільне пропустити будь який пункт плану, то клітинку з відповідним символом можна прикрити аркушем паперу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00">
            <a:off x="7239000" y="342901"/>
            <a:ext cx="4317999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300">
            <a:off x="3708400" y="3581401"/>
            <a:ext cx="35306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381">
            <a:off x="714375" y="3384551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63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" t="8889" r="6458" b="2361"/>
          <a:stretch/>
        </p:blipFill>
        <p:spPr>
          <a:xfrm rot="21257977">
            <a:off x="1002872" y="248794"/>
            <a:ext cx="4381500" cy="316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03">
            <a:off x="592735" y="3701679"/>
            <a:ext cx="1865070" cy="308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66"/>
          <a:stretch/>
        </p:blipFill>
        <p:spPr>
          <a:xfrm rot="234744">
            <a:off x="7067578" y="324201"/>
            <a:ext cx="4418787" cy="27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48" y="3105150"/>
            <a:ext cx="2583933" cy="344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22">
            <a:off x="9500889" y="3281959"/>
            <a:ext cx="224125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4" t="5416"/>
          <a:stretch/>
        </p:blipFill>
        <p:spPr>
          <a:xfrm rot="21319457">
            <a:off x="3322382" y="3429464"/>
            <a:ext cx="2383437" cy="325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22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602" y="239697"/>
            <a:ext cx="1103494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Мовленнєвий розвиток дошкільника – складний психологічний процес, який визначається мірою сформованості знань, умінь та навичок дитини і виявляється в соціальній та інтелектуальній активності у колі дорослих та однолітків. Оволодіваючи мовленням, вивчаючи мову, дитина засвоює систему знань, суспільно прийняті норми поведінки – основу її життєвої компетентності.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Проблемою в мовленнєвому розвитку дітей дошкільного віку є збіднена лексика, недосконала граматика та фонетика. Розвиток мовлення та виховання культури мовлення вимагають особливої організації мовленнєвої роботи, спрямованої на збагачення словника, граматичної упорядкованості, зв’язності висловлювань у процесі роботи над текстом, розвиток чутливості до краси й точності художнього слова.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Розвитку зв’язного мовлення та активізації словника сприяють складання описових розповідей. Вчити дітей дошкільного віку складати описові розповіді – дуже важливий аспект їхнього розвитку. Уміння дитини точно, лаконічно й образно описати предмет сприяє удосконаленню його мовлення, мислення, пам’яті.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Процес формування у дітей описувати предмет відбувається дуже повільно, складність полягає в тому, що малюкові важко утримувати постійну увагу, зосереджуватися на внутрішніх якостях і зовнішніх ознаках об’єкта, систематизувати відомості про нього, витримувати послідовність висловлювань.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Одним із прийомів, які значно полегшують дитині складання описового оповідання, є використання наочних опорних схем, за допомогою яких висловлювання дитини стають чіткими, зв’язними і послідовними. 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Основна ідея запропонованої технології – формування діамонологічної компетентності дошкільників шляхом активного застосування методу моделювання. Діамонологічну компетенцію науковці визначають як розуміння зв’язного тексту, вміння відповідати на запитання і звертатися з запитаннями, підтримувати та розпочинати розмову, вести діалог, складати різні види розповідей.</a:t>
            </a:r>
          </a:p>
          <a:p>
            <a:pPr algn="just"/>
            <a:endParaRPr lang="uk-UA" sz="2000" b="1" dirty="0" smtClean="0">
              <a:latin typeface="Monotype Corsiva" panose="03010101010201010101" pitchFamily="66" charset="0"/>
            </a:endParaRPr>
          </a:p>
          <a:p>
            <a:pPr algn="just"/>
            <a:endParaRPr lang="uk-UA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71" y="981815"/>
            <a:ext cx="105444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latin typeface="Monotype Corsiva" panose="03010101010201010101" pitchFamily="66" charset="0"/>
              </a:rPr>
              <a:t>	Під час складання дітьми описових розповідей за опорними схемами дорослому необхідно звертати особливу увагу на:</a:t>
            </a:r>
          </a:p>
          <a:p>
            <a:pPr algn="just"/>
            <a:r>
              <a:rPr lang="uk-UA" sz="3200" b="1" dirty="0" smtClean="0">
                <a:latin typeface="Monotype Corsiva" panose="03010101010201010101" pitchFamily="66" charset="0"/>
              </a:rPr>
              <a:t>	-повноту характеристики зовнішніх ознак і властивостей об’єкта опису;</a:t>
            </a:r>
          </a:p>
          <a:p>
            <a:pPr algn="just"/>
            <a:r>
              <a:rPr lang="uk-UA" sz="3200" b="1" dirty="0" smtClean="0">
                <a:latin typeface="Monotype Corsiva" panose="03010101010201010101" pitchFamily="66" charset="0"/>
              </a:rPr>
              <a:t>	-логіку опису (дотримання структури опису, послідовність);</a:t>
            </a:r>
          </a:p>
          <a:p>
            <a:pPr algn="just"/>
            <a:r>
              <a:rPr lang="uk-UA" sz="3200" b="1" dirty="0" smtClean="0">
                <a:latin typeface="Monotype Corsiva" panose="03010101010201010101" pitchFamily="66" charset="0"/>
              </a:rPr>
              <a:t>	-зв’язність тексту (правильність узгодження слів у реченні);</a:t>
            </a:r>
          </a:p>
          <a:p>
            <a:pPr algn="just"/>
            <a:r>
              <a:rPr lang="uk-UA" sz="3200" b="1" dirty="0" smtClean="0">
                <a:latin typeface="Monotype Corsiva" panose="03010101010201010101" pitchFamily="66" charset="0"/>
              </a:rPr>
              <a:t>	-образність (використання засобів лексичної виразності)</a:t>
            </a:r>
          </a:p>
          <a:p>
            <a:pPr algn="just"/>
            <a:endParaRPr lang="uk-UA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5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696" y="1315190"/>
            <a:ext cx="95257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anose="03010101010201010101" pitchFamily="66" charset="0"/>
              </a:rPr>
              <a:t>	Використання схем-моделей сприяє:</a:t>
            </a:r>
          </a:p>
          <a:p>
            <a:pPr marL="285750" indent="-285750">
              <a:buFontTx/>
              <a:buChar char="-"/>
            </a:pPr>
            <a:r>
              <a:rPr lang="uk-UA" sz="3200" b="1" dirty="0" smtClean="0">
                <a:latin typeface="Monotype Corsiva" panose="03010101010201010101" pitchFamily="66" charset="0"/>
              </a:rPr>
              <a:t>Формуванню у дітей навичок побудови зв’язної цілісної описової розповіді;</a:t>
            </a:r>
          </a:p>
          <a:p>
            <a:pPr marL="285750" indent="-285750">
              <a:buFontTx/>
              <a:buChar char="-"/>
            </a:pPr>
            <a:r>
              <a:rPr lang="uk-UA" sz="3200" b="1" dirty="0" smtClean="0">
                <a:latin typeface="Monotype Corsiva" panose="03010101010201010101" pitchFamily="66" charset="0"/>
              </a:rPr>
              <a:t>Розвитку у дітей логічного, образного мислення, уяви, спостережливості;</a:t>
            </a:r>
          </a:p>
          <a:p>
            <a:pPr marL="285750" indent="-285750">
              <a:buFontTx/>
              <a:buChar char="-"/>
            </a:pPr>
            <a:r>
              <a:rPr lang="uk-UA" sz="3200" b="1" dirty="0" smtClean="0">
                <a:latin typeface="Monotype Corsiva" panose="03010101010201010101" pitchFamily="66" charset="0"/>
              </a:rPr>
              <a:t>Умінню дошкільників оперувати родовими поняттями («тварини», «комахи», «посуд», «овочі», «фрукти» та ін.);</a:t>
            </a:r>
          </a:p>
          <a:p>
            <a:pPr marL="285750" indent="-285750">
              <a:buFontTx/>
              <a:buChar char="-"/>
            </a:pPr>
            <a:r>
              <a:rPr lang="uk-UA" sz="3200" b="1" dirty="0" smtClean="0">
                <a:latin typeface="Monotype Corsiva" panose="03010101010201010101" pitchFamily="66" charset="0"/>
              </a:rPr>
              <a:t>Поглибленню знань дітей про навколишній світ;</a:t>
            </a:r>
          </a:p>
          <a:p>
            <a:pPr marL="285750" indent="-285750">
              <a:buFontTx/>
              <a:buChar char="-"/>
            </a:pPr>
            <a:r>
              <a:rPr lang="uk-UA" sz="3200" b="1" dirty="0" smtClean="0">
                <a:latin typeface="Monotype Corsiva" panose="03010101010201010101" pitchFamily="66" charset="0"/>
              </a:rPr>
              <a:t>Покращенню комунікативних навичок дітей.</a:t>
            </a:r>
            <a:endParaRPr lang="uk-UA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725" y="207194"/>
            <a:ext cx="93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Monotype Corsiva" panose="03010101010201010101" pitchFamily="66" charset="0"/>
              </a:rPr>
              <a:t>Висновки:</a:t>
            </a:r>
            <a:endParaRPr lang="uk-UA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1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2178869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atin typeface="Monotype Corsiva" panose="03010101010201010101" pitchFamily="66" charset="0"/>
              </a:rPr>
              <a:t>Дякую за увагу!</a:t>
            </a:r>
            <a:endParaRPr lang="uk-UA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3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84" y="899079"/>
            <a:ext cx="11088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Monotype Corsiva" panose="03010101010201010101" pitchFamily="66" charset="0"/>
              </a:rPr>
              <a:t>	</a:t>
            </a:r>
            <a:r>
              <a:rPr lang="uk-UA" sz="2400" b="1" dirty="0" smtClean="0">
                <a:latin typeface="Monotype Corsiva" panose="03010101010201010101" pitchFamily="66" charset="0"/>
              </a:rPr>
              <a:t>Навчати дітей дошкільного віку складанню описових розповідей є дуже важливим для їх розвитку. Вміння дитини точно, лаконічно й образно описувати предмет сприяє вдосконаленню її мови, мислення, полегшує процес обміну інформацією.  </a:t>
            </a:r>
          </a:p>
          <a:p>
            <a:pPr algn="just"/>
            <a:r>
              <a:rPr lang="uk-UA" sz="2400" b="1" dirty="0">
                <a:latin typeface="Monotype Corsiva" panose="03010101010201010101" pitchFamily="66" charset="0"/>
              </a:rPr>
              <a:t>	</a:t>
            </a:r>
            <a:r>
              <a:rPr lang="uk-UA" sz="2400" b="1" dirty="0" smtClean="0">
                <a:latin typeface="Monotype Corsiva" panose="03010101010201010101" pitchFamily="66" charset="0"/>
              </a:rPr>
              <a:t>Навчаючи наших дошкільнят складанню описових розповідей, </a:t>
            </a:r>
            <a:r>
              <a:rPr lang="uk-UA" sz="2400" b="1" dirty="0">
                <a:latin typeface="Monotype Corsiva" panose="03010101010201010101" pitchFamily="66" charset="0"/>
              </a:rPr>
              <a:t>я</a:t>
            </a:r>
            <a:r>
              <a:rPr lang="uk-UA" sz="2400" b="1" dirty="0" smtClean="0">
                <a:latin typeface="Monotype Corsiva" panose="03010101010201010101" pitchFamily="66" charset="0"/>
              </a:rPr>
              <a:t> використовую наочні опорні схеми. Вони помітно спрощують завдання, роблять висловлювання чіткими, зв’язними та послідовними.</a:t>
            </a:r>
            <a:endParaRPr lang="uk-UA" sz="24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37" b="4785"/>
          <a:stretch/>
        </p:blipFill>
        <p:spPr>
          <a:xfrm>
            <a:off x="4239226" y="3114676"/>
            <a:ext cx="4114524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0"/>
          <a:stretch/>
        </p:blipFill>
        <p:spPr>
          <a:xfrm rot="21308503">
            <a:off x="523784" y="3677911"/>
            <a:ext cx="3197649" cy="293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0" t="24861" r="19629"/>
          <a:stretch/>
        </p:blipFill>
        <p:spPr>
          <a:xfrm rot="249436">
            <a:off x="9065703" y="2933701"/>
            <a:ext cx="2126172" cy="352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401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337351"/>
            <a:ext cx="408373" cy="403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44966" y="1225117"/>
            <a:ext cx="71206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</a:t>
            </a:r>
            <a:r>
              <a:rPr lang="uk-UA" sz="2000" b="1" dirty="0">
                <a:latin typeface="Monotype Corsiva" panose="03010101010201010101" pitchFamily="66" charset="0"/>
              </a:rPr>
              <a:t> </a:t>
            </a:r>
            <a:r>
              <a:rPr lang="uk-UA" sz="2000" b="1" dirty="0" smtClean="0">
                <a:latin typeface="Monotype Corsiva" panose="03010101010201010101" pitchFamily="66" charset="0"/>
              </a:rPr>
              <a:t>Для </a:t>
            </a:r>
            <a:r>
              <a:rPr lang="uk-UA" sz="2000" b="1" dirty="0">
                <a:latin typeface="Monotype Corsiva" panose="03010101010201010101" pitchFamily="66" charset="0"/>
              </a:rPr>
              <a:t>навчання дітей описовим розповідям </a:t>
            </a:r>
            <a:r>
              <a:rPr lang="uk-UA" sz="2000" b="1" dirty="0" smtClean="0">
                <a:latin typeface="Monotype Corsiva" panose="03010101010201010101" pitchFamily="66" charset="0"/>
              </a:rPr>
              <a:t>у своїй роботі використовую схеми-моделі, які запропонувала Людмила Миколаївна Чала.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За цією методикою для роботи використовується аркуш картону 45х30 см, поділений на шість – дев’ять квадратів (за кількістю характерних ознак предмета або об’єктів чи пір року, про які потрібно розповісти).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За допомогою цієї методики, навчаю дітей знаходити головні суттєві ознаки предмета, відрізняти їх від другорядних. Діти вибудовують розповідь з дотриманням послідовності та параметрів, закладених у схемах: колір, форма, величина, матеріал, частини, дії. </a:t>
            </a:r>
          </a:p>
          <a:p>
            <a:pPr algn="just"/>
            <a:r>
              <a:rPr lang="uk-UA" sz="2000" b="1" dirty="0" smtClean="0">
                <a:latin typeface="Monotype Corsiva" panose="03010101010201010101" pitchFamily="66" charset="0"/>
              </a:rPr>
              <a:t>	Використання схем при складанні описових розповідей допомагає дітям засвоїти порівняння предметів не в загальній формі – чим подібні, або чим відрізняються предмети, а диференціювати, порівнюючи предмети за формою, величиною, кольором тощо.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72" y="1225117"/>
            <a:ext cx="3334098" cy="4367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6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812800"/>
            <a:ext cx="11811000" cy="527219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Monotype Corsiva" panose="03010101010201010101" pitchFamily="66" charset="0"/>
              </a:rPr>
              <a:t>До комплекту опорних схем для складання описових розповідей за Чалою Л.М. входять 16 схем.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	 На кожній схемі намальовані символи, з яких і складений розгорнутий план описової розповіді. Основу описової розповіді складають конкретні уявлення, які накопичуються в процесі дослідження об’єкта. Елементами моделі розповіді стають символи – заступники якісних характеристик об’єкта: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належність до родового поняття;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середовище проживання або зростання (для представників тваринного і рослинного світу);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розмір;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колір;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форма;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будова або складові частини;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якість поверхні;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матеріал, з якого виготовлений об’єкт;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спосіб використання (або яку користь приносить);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- суб’єктивна оцінка (шкідливий/корисний, поганий/хороший та ін.).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	Діапазон те, що увійшли в комплект опорних схем для складання </a:t>
            </a:r>
            <a:r>
              <a:rPr lang="uk-UA" sz="2400" b="1" dirty="0">
                <a:latin typeface="Monotype Corsiva" panose="03010101010201010101" pitchFamily="66" charset="0"/>
              </a:rPr>
              <a:t>о</a:t>
            </a:r>
            <a:r>
              <a:rPr lang="uk-UA" sz="2400" b="1" dirty="0" smtClean="0">
                <a:latin typeface="Monotype Corsiva" panose="03010101010201010101" pitchFamily="66" charset="0"/>
              </a:rPr>
              <a:t>писових розповідей досить широкий. Запропоновані теми опорних схем і методика їх використання розраховані на роботу вихователів дошкільних навчальних закладів з дітьми середнього та старшого дошкільного віку.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endParaRPr lang="uk-UA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136" y="130761"/>
            <a:ext cx="112486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anose="03010101010201010101" pitchFamily="66" charset="0"/>
              </a:rPr>
              <a:t>Схема ознайомлення дітей із предметами наступна: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Monotype Corsiva" panose="03010101010201010101" pitchFamily="66" charset="0"/>
              </a:rPr>
              <a:t>Первинне ознайомлення з предметом та його назвою.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Monotype Corsiva" panose="03010101010201010101" pitchFamily="66" charset="0"/>
              </a:rPr>
              <a:t>Дослідження властивостей предметів: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колір, відтінки;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форма, розмір;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звуки, шуми;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співвідношення у просторі;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маса;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властивості поверхні;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 ритм;</a:t>
            </a:r>
            <a:br>
              <a:rPr lang="uk-UA" sz="2400" b="1" dirty="0" smtClean="0">
                <a:latin typeface="Monotype Corsiva" panose="03010101010201010101" pitchFamily="66" charset="0"/>
              </a:rPr>
            </a:br>
            <a:r>
              <a:rPr lang="uk-UA" sz="2400" b="1" dirty="0" smtClean="0">
                <a:latin typeface="Monotype Corsiva" panose="03010101010201010101" pitchFamily="66" charset="0"/>
              </a:rPr>
              <a:t>        рух предмета;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  назва деталей предмета.</a:t>
            </a:r>
          </a:p>
          <a:p>
            <a:pPr marL="342900" indent="-342900">
              <a:buAutoNum type="arabicPeriod" startAt="3"/>
            </a:pPr>
            <a:r>
              <a:rPr lang="uk-UA" sz="2400" b="1" dirty="0" smtClean="0">
                <a:latin typeface="Monotype Corsiva" panose="03010101010201010101" pitchFamily="66" charset="0"/>
              </a:rPr>
              <a:t>Групування, узагальнення і найпростіша класифікація 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предметів, формування родових і видових понять.</a:t>
            </a:r>
          </a:p>
          <a:p>
            <a:r>
              <a:rPr lang="uk-UA" sz="2400" b="1" dirty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      Диференціація родових понять.</a:t>
            </a:r>
          </a:p>
          <a:p>
            <a:pPr marL="342900" indent="-342900">
              <a:buAutoNum type="arabicPeriod" startAt="4"/>
            </a:pPr>
            <a:r>
              <a:rPr lang="uk-UA" sz="2400" b="1" dirty="0" smtClean="0">
                <a:latin typeface="Monotype Corsiva" panose="03010101010201010101" pitchFamily="66" charset="0"/>
              </a:rPr>
              <a:t>Розвиток елементів логічного мислення через складання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       разом з дітьми моделей, схем, коректурних таблиць.</a:t>
            </a:r>
          </a:p>
        </p:txBody>
      </p:sp>
    </p:spTree>
    <p:extLst>
      <p:ext uri="{BB962C8B-B14F-4D97-AF65-F5344CB8AC3E}">
        <p14:creationId xmlns="" xmlns:p14="http://schemas.microsoft.com/office/powerpoint/2010/main" val="1500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337351"/>
            <a:ext cx="408373" cy="403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4569" r="4324" b="6452"/>
          <a:stretch/>
        </p:blipFill>
        <p:spPr>
          <a:xfrm>
            <a:off x="150920" y="159799"/>
            <a:ext cx="5882006" cy="3764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9" t="4808" r="4506" b="6971"/>
          <a:stretch/>
        </p:blipFill>
        <p:spPr>
          <a:xfrm>
            <a:off x="6175667" y="2782615"/>
            <a:ext cx="5866929" cy="383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9648" y="228070"/>
            <a:ext cx="5220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ЛИСТЯ.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Це листочок.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 якій рослині росте(на дереві, а кущі, на квітці).</a:t>
            </a:r>
          </a:p>
          <a:p>
            <a:pPr marL="342900" indent="-342900">
              <a:buAutoNum type="arabicPeriod"/>
            </a:pPr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Розмір (великий, маленький).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Побудова (листова пластинка, ніжка, прожилки).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Форма (кругла, ромбоподібна, трикутна, клиноподібна, овальна, видовжена та вузька, </a:t>
            </a:r>
            <a:r>
              <a:rPr lang="uk-UA" sz="1600" b="1" dirty="0" err="1" smtClean="0">
                <a:latin typeface="Monotype Corsiva" panose="03010101010201010101" pitchFamily="66" charset="0"/>
              </a:rPr>
              <a:t>колючкоподібна</a:t>
            </a:r>
            <a:r>
              <a:rPr lang="uk-UA" sz="1600" b="1" dirty="0" smtClean="0">
                <a:latin typeface="Monotype Corsiva" panose="03010101010201010101" pitchFamily="66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Сезонні зміни кольору.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Значення у житті людини та рослини, до якої належить.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222" y="3875371"/>
            <a:ext cx="6504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ДЕРЕВА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дерева, його вигляд (хвойне, листяне, плодове).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Де росте (у саду, у парку, біля води).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Будова (корені, стовбур, гілки).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Товщина стовбура (товстий, середній, тонкий).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 Висота дерева (високе, середнє, низьке).</a:t>
            </a:r>
          </a:p>
          <a:p>
            <a:pPr marL="342900" indent="-342900">
              <a:buAutoNum type="arabicPeriod" startAt="5"/>
            </a:pPr>
            <a:r>
              <a:rPr lang="uk-UA" sz="1600" b="1" dirty="0" smtClean="0">
                <a:latin typeface="Monotype Corsiva" panose="03010101010201010101" pitchFamily="66" charset="0"/>
              </a:rPr>
              <a:t>Форма листя (кругла, ромбоподібна, трикутна, клиноподібна, 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 овальна, подовжена і вузька, голкоподібна).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 листя (зелений, жовтий, червоний, коричневий, оранжевий).</a:t>
            </a:r>
          </a:p>
          <a:p>
            <a:pPr marL="342900" indent="-342900">
              <a:buAutoNum type="arabicPeriod" startAt="6"/>
            </a:pPr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Які зміни відбуваються з деревом в різні пори року?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плода.</a:t>
            </a:r>
          </a:p>
          <a:p>
            <a:pPr marL="342900" indent="-342900">
              <a:buAutoNum type="arabicPeriod" startAt="6"/>
            </a:pPr>
            <a:r>
              <a:rPr lang="uk-UA" sz="1600" b="1" dirty="0" smtClean="0">
                <a:latin typeface="Monotype Corsiva" panose="03010101010201010101" pitchFamily="66" charset="0"/>
              </a:rPr>
              <a:t>Яке значення </a:t>
            </a:r>
            <a:r>
              <a:rPr lang="uk-UA" sz="1600" b="1" dirty="0">
                <a:latin typeface="Monotype Corsiva" panose="03010101010201010101" pitchFamily="66" charset="0"/>
              </a:rPr>
              <a:t>м</a:t>
            </a:r>
            <a:r>
              <a:rPr lang="uk-UA" sz="1600" b="1" dirty="0" smtClean="0">
                <a:latin typeface="Monotype Corsiva" panose="03010101010201010101" pitchFamily="66" charset="0"/>
              </a:rPr>
              <a:t>ає в житті людини, в природі?</a:t>
            </a:r>
          </a:p>
        </p:txBody>
      </p:sp>
    </p:spTree>
    <p:extLst>
      <p:ext uri="{BB962C8B-B14F-4D97-AF65-F5344CB8AC3E}">
        <p14:creationId xmlns="" xmlns:p14="http://schemas.microsoft.com/office/powerpoint/2010/main" val="32248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337351"/>
            <a:ext cx="408373" cy="403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t="4358" r="3973" b="6295"/>
          <a:stretch/>
        </p:blipFill>
        <p:spPr>
          <a:xfrm>
            <a:off x="73234" y="106531"/>
            <a:ext cx="5922201" cy="3888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9" t="4485" r="3980" b="6278"/>
          <a:stretch/>
        </p:blipFill>
        <p:spPr>
          <a:xfrm>
            <a:off x="6090083" y="2815128"/>
            <a:ext cx="6010182" cy="3940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0083" y="224256"/>
            <a:ext cx="5912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ФРУКТІВ ТА ЯГІД.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фрукта або ягоди.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Де росте (на дереві, на кущі, у траві).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Розмір плоду (великий, маленький).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Форма плоду (круглий, овальний, трикутний).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Кількість плодів на стеблині (черешку) (багато, один).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Яким виявляється на дотик та на смак?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Спосіб вживання (варять, вживають сирим).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20" y="4287915"/>
            <a:ext cx="1562470" cy="234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13064" y="4208016"/>
            <a:ext cx="5530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ОВОЧІВ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овочу.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Де росте?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Розмір.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Форма (кругла, овальна, трикутна).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Де росте (на землі, під землею).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Який виявляється на дотик та смак?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Спосіб вживання (варять або жарять, вживають сирим)</a:t>
            </a: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6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337351"/>
            <a:ext cx="408373" cy="403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9" t="4845" r="4383" b="6904"/>
          <a:stretch/>
        </p:blipFill>
        <p:spPr>
          <a:xfrm>
            <a:off x="150920" y="79899"/>
            <a:ext cx="5771474" cy="3773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9" t="4583" r="4295" b="6511"/>
          <a:stretch/>
        </p:blipFill>
        <p:spPr>
          <a:xfrm>
            <a:off x="6081204" y="2791589"/>
            <a:ext cx="6038790" cy="3973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1204" y="213064"/>
            <a:ext cx="5761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Monotype Corsiva" panose="03010101010201010101" pitchFamily="66" charset="0"/>
              </a:rPr>
              <a:t>ОПИС ПТАХІВ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Назва птаха.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Де живе (у лісі, біля річки (дикі); поряд з людиною (свійські).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Розмір (великий, маленький).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Колір пір’я.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Довжина та форма хвоста (довгий, середній, короткий, пишний).</a:t>
            </a:r>
          </a:p>
          <a:p>
            <a:pPr marL="342900" indent="-342900">
              <a:buAutoNum type="arabicPeriod"/>
            </a:pPr>
            <a:r>
              <a:rPr lang="uk-UA" sz="1600" b="1" dirty="0" smtClean="0">
                <a:latin typeface="Monotype Corsiva" panose="03010101010201010101" pitchFamily="66" charset="0"/>
              </a:rPr>
              <a:t>Розмір дзьоба (великий, середній, маленький).</a:t>
            </a:r>
          </a:p>
          <a:p>
            <a:r>
              <a:rPr lang="uk-UA" sz="1600" b="1" dirty="0">
                <a:latin typeface="Monotype Corsiva" panose="03010101010201010101" pitchFamily="66" charset="0"/>
              </a:rPr>
              <a:t> </a:t>
            </a:r>
            <a:r>
              <a:rPr lang="uk-UA" sz="1600" b="1" dirty="0" smtClean="0">
                <a:latin typeface="Monotype Corsiva" panose="03010101010201010101" pitchFamily="66" charset="0"/>
              </a:rPr>
              <a:t>        Форма дзьоба (прямий, зігнутий).</a:t>
            </a:r>
          </a:p>
          <a:p>
            <a:pPr marL="342900" indent="-342900">
              <a:buAutoNum type="arabicPeriod" startAt="7"/>
            </a:pPr>
            <a:r>
              <a:rPr lang="uk-UA" sz="1600" b="1" dirty="0" smtClean="0">
                <a:latin typeface="Monotype Corsiva" panose="03010101010201010101" pitchFamily="66" charset="0"/>
              </a:rPr>
              <a:t>Чим харчується?</a:t>
            </a:r>
          </a:p>
          <a:p>
            <a:pPr marL="342900" indent="-342900">
              <a:buAutoNum type="arabicPeriod" startAt="7"/>
            </a:pPr>
            <a:r>
              <a:rPr lang="uk-UA" sz="1600" b="1" dirty="0" smtClean="0">
                <a:latin typeface="Monotype Corsiva" panose="03010101010201010101" pitchFamily="66" charset="0"/>
              </a:rPr>
              <a:t>Значення в житті людини, у природі.</a:t>
            </a:r>
            <a:endParaRPr lang="uk-UA" sz="16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717" y="4128117"/>
            <a:ext cx="5490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ОПИС КОМАХ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Назва комахи.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latin typeface="Monotype Corsiva" panose="03010101010201010101" pitchFamily="66" charset="0"/>
              </a:rPr>
              <a:t>Де живе? (у лісі, на луках, біля води; поряд з людиною (на</a:t>
            </a:r>
          </a:p>
          <a:p>
            <a:r>
              <a:rPr lang="uk-UA" b="1" dirty="0"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latin typeface="Monotype Corsiva" panose="03010101010201010101" pitchFamily="66" charset="0"/>
              </a:rPr>
              <a:t>        пасіці, на городі)</a:t>
            </a:r>
          </a:p>
          <a:p>
            <a:pPr marL="342900" indent="-342900">
              <a:buAutoNum type="arabicPeriod" startAt="3"/>
            </a:pPr>
            <a:r>
              <a:rPr lang="uk-UA" b="1" dirty="0" smtClean="0">
                <a:latin typeface="Monotype Corsiva" panose="03010101010201010101" pitchFamily="66" charset="0"/>
              </a:rPr>
              <a:t>Розмір (великий, маленький).</a:t>
            </a:r>
          </a:p>
          <a:p>
            <a:pPr marL="342900" indent="-342900">
              <a:buAutoNum type="arabicPeriod" startAt="3"/>
            </a:pPr>
            <a:r>
              <a:rPr lang="uk-UA" b="1" dirty="0" smtClean="0">
                <a:latin typeface="Monotype Corsiva" panose="03010101010201010101" pitchFamily="66" charset="0"/>
              </a:rPr>
              <a:t>Колір.</a:t>
            </a:r>
          </a:p>
          <a:p>
            <a:pPr marL="342900" indent="-342900">
              <a:buAutoNum type="arabicPeriod" startAt="3"/>
            </a:pPr>
            <a:r>
              <a:rPr lang="uk-UA" b="1" dirty="0" smtClean="0">
                <a:latin typeface="Monotype Corsiva" panose="03010101010201010101" pitchFamily="66" charset="0"/>
              </a:rPr>
              <a:t>Чим харчується?</a:t>
            </a:r>
          </a:p>
          <a:p>
            <a:pPr marL="342900" indent="-342900">
              <a:buAutoNum type="arabicPeriod" startAt="3"/>
            </a:pPr>
            <a:r>
              <a:rPr lang="uk-UA" b="1" dirty="0" smtClean="0">
                <a:latin typeface="Monotype Corsiva" panose="03010101010201010101" pitchFamily="66" charset="0"/>
              </a:rPr>
              <a:t>Корисне чи шкідливе?</a:t>
            </a: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1340</Words>
  <Application>Microsoft Office PowerPoint</Application>
  <PresentationFormat>Произвольный</PresentationFormat>
  <Paragraphs>235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До комплекту опорних схем для складання описових розповідей за Чалою Л.М. входять 16 схем.   На кожній схемі намальовані символи, з яких і складений розгорнутий план описової розповіді. Основу описової розповіді складають конкретні уявлення, які накопичуються в процесі дослідження об’єкта. Елементами моделі розповіді стають символи – заступники якісних характеристик об’єкта: - належність до родового поняття; - середовище проживання або зростання (для представників тваринного і рослинного світу); - розмір; - колір; - форма; - будова або складові частини; - якість поверхні; - матеріал, з якого виготовлений об’єкт; - спосіб використання (або яку користь приносить); - суб’єктивна оцінка (шкідливий/корисний, поганий/хороший та ін.).  Діапазон те, що увійшли в комплект опорних схем для складання описових розповідей досить широкий. Запропоновані теми опорних схем і методика їх використання розраховані на роботу вихователів дошкільних навчальних закладів з дітьми середнього та старшого дошкільного віку.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Олександра Фоміна</dc:creator>
  <cp:lastModifiedBy>USER</cp:lastModifiedBy>
  <cp:revision>100</cp:revision>
  <dcterms:created xsi:type="dcterms:W3CDTF">2023-04-03T17:21:39Z</dcterms:created>
  <dcterms:modified xsi:type="dcterms:W3CDTF">2024-11-13T12:06:20Z</dcterms:modified>
</cp:coreProperties>
</file>