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8" r:id="rId4"/>
    <p:sldId id="259" r:id="rId5"/>
    <p:sldId id="262" r:id="rId6"/>
    <p:sldId id="261" r:id="rId7"/>
    <p:sldId id="276" r:id="rId8"/>
    <p:sldId id="278" r:id="rId9"/>
    <p:sldId id="275" r:id="rId10"/>
    <p:sldId id="260" r:id="rId11"/>
    <p:sldId id="269" r:id="rId12"/>
    <p:sldId id="268" r:id="rId13"/>
    <p:sldId id="267" r:id="rId14"/>
    <p:sldId id="266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70356E2-7B2E-443B-BECD-031FFEF0B27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F5693A-0B9E-4FCD-A3CC-50980E006C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-891480"/>
            <a:ext cx="8748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altLang="ru-RU" sz="4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uk-UA" altLang="ru-RU" sz="40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uk-UA" altLang="ru-RU" sz="4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uk-UA" alt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«Кільця </a:t>
            </a:r>
            <a:r>
              <a:rPr lang="uk-UA" altLang="ru-RU" sz="4000" b="1" dirty="0" err="1" smtClean="0">
                <a:solidFill>
                  <a:srgbClr val="FF0000"/>
                </a:solidFill>
                <a:latin typeface="Bookman Old Style" pitchFamily="18" charset="0"/>
              </a:rPr>
              <a:t>Луллія</a:t>
            </a:r>
            <a:r>
              <a:rPr lang="uk-UA" alt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  <a:r>
              <a:rPr lang="uk-UA" altLang="ru-RU" sz="4000" dirty="0">
                <a:solidFill>
                  <a:srgbClr val="FF0000"/>
                </a:solidFill>
                <a:latin typeface="Bookman Old Style" pitchFamily="18" charset="0"/>
              </a:rPr>
              <a:t>,</a:t>
            </a:r>
            <a:endParaRPr lang="uk-UA" altLang="ru-RU" sz="40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uk-UA" alt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як засіб розвитку мовлення</a:t>
            </a:r>
          </a:p>
          <a:p>
            <a:pPr algn="ctr"/>
            <a:r>
              <a:rPr lang="uk-UA" alt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 у дошкільників.</a:t>
            </a:r>
            <a:endParaRPr lang="ru-RU" sz="4000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8590" y="6488668"/>
            <a:ext cx="7723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b="1" i="1" dirty="0" smtClean="0">
                <a:latin typeface="Bookman Old Style" pitchFamily="18" charset="0"/>
              </a:rPr>
              <a:t>Підготувала:  </a:t>
            </a:r>
            <a:r>
              <a:rPr lang="uk-UA" altLang="ru-RU" b="1" i="1" dirty="0" smtClean="0">
                <a:latin typeface="Bookman Old Style" pitchFamily="18" charset="0"/>
              </a:rPr>
              <a:t>вихователь </a:t>
            </a:r>
            <a:r>
              <a:rPr lang="uk-UA" altLang="ru-RU" b="1" i="1" smtClean="0">
                <a:latin typeface="Bookman Old Style" pitchFamily="18" charset="0"/>
              </a:rPr>
              <a:t>другої категорії  </a:t>
            </a:r>
            <a:r>
              <a:rPr lang="uk-UA" altLang="ru-RU" b="1" i="1" dirty="0" err="1" smtClean="0">
                <a:latin typeface="Bookman Old Style" pitchFamily="18" charset="0"/>
              </a:rPr>
              <a:t>Ортутай</a:t>
            </a:r>
            <a:r>
              <a:rPr lang="uk-UA" altLang="ru-RU" b="1" i="1" dirty="0" smtClean="0">
                <a:latin typeface="Bookman Old Style" pitchFamily="18" charset="0"/>
              </a:rPr>
              <a:t> З.Ю</a:t>
            </a:r>
            <a:r>
              <a:rPr lang="uk-UA" altLang="ru-RU" b="1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altLang="ru-RU" b="1" i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362" name="Picture 2" descr="Коло Луллія “Свійські тварини та що вони їдять” • Кола Луллі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780928"/>
            <a:ext cx="3744416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7" y="188640"/>
            <a:ext cx="66967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Bookman Old Style" pitchFamily="18" charset="0"/>
              </a:rPr>
              <a:t>Найчастіше використовують 4 типи завдань:</a:t>
            </a:r>
          </a:p>
          <a:p>
            <a:r>
              <a:rPr lang="uk-UA" sz="2000" b="1" dirty="0" smtClean="0">
                <a:latin typeface="Bookman Old Style" pitchFamily="18" charset="0"/>
              </a:rPr>
              <a:t>1 тип : знайди реальне поєднання. При об’єднанні картинок </a:t>
            </a:r>
          </a:p>
          <a:p>
            <a:r>
              <a:rPr lang="uk-UA" sz="2000" b="1" dirty="0" smtClean="0">
                <a:latin typeface="Bookman Old Style" pitchFamily="18" charset="0"/>
              </a:rPr>
              <a:t>під стрілкою формується реальна картина світу</a:t>
            </a:r>
          </a:p>
          <a:p>
            <a:r>
              <a:rPr lang="uk-UA" sz="2000" b="1" dirty="0" smtClean="0">
                <a:latin typeface="Bookman Old Style" pitchFamily="18" charset="0"/>
              </a:rPr>
              <a:t>2 тип : поясни незвичайне поєднання. При розкрученні кіл розглядається випадкове з’єднання об'єктів і як можна більш достовірно пояснюється незвичайність їх взаємодії.</a:t>
            </a:r>
          </a:p>
          <a:p>
            <a:endParaRPr lang="uk-UA" sz="2000" dirty="0" smtClean="0">
              <a:latin typeface="Bookman Old Style" pitchFamily="18" charset="0"/>
            </a:endParaRPr>
          </a:p>
          <a:p>
            <a:endParaRPr lang="uk-UA" sz="2000" dirty="0" smtClean="0">
              <a:latin typeface="Bookman Old Style" pitchFamily="18" charset="0"/>
            </a:endParaRPr>
          </a:p>
          <a:p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84984"/>
            <a:ext cx="295232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147576"/>
            <a:ext cx="2736304" cy="371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6606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Bookman Old Style" pitchFamily="18" charset="0"/>
              </a:rPr>
              <a:t>3 тип : придумай фантастичну історію або казку. При розкручуванні кіл розглядається випадковий збіг об'єктів, яке служить основою для фантазування </a:t>
            </a:r>
          </a:p>
          <a:p>
            <a:r>
              <a:rPr lang="uk-UA" sz="2000" b="1" dirty="0" smtClean="0">
                <a:latin typeface="Bookman Old Style" pitchFamily="18" charset="0"/>
              </a:rPr>
              <a:t>4 тип : виріши проблему. У фантастичних казках з героями відбувається різні історії, необхідно формулювати проблеми, пропонується висувати ідеї щодо їх вирішення.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996952"/>
            <a:ext cx="4248472" cy="386104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772366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Bookman Old Style" pitchFamily="18" charset="0"/>
              </a:rPr>
              <a:t>Плюси цієї методики:</a:t>
            </a:r>
          </a:p>
          <a:p>
            <a:r>
              <a:rPr lang="uk-UA" sz="2000" b="1" dirty="0" smtClean="0">
                <a:latin typeface="Bookman Old Style" pitchFamily="18" charset="0"/>
              </a:rPr>
              <a:t>- універсальна – застосовуючи лише кілька кіл, можна отримати різні варіанти гри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Bookman Old Style" pitchFamily="18" charset="0"/>
              </a:rPr>
              <a:t> сприяє зацікавленої, невимушеної атмосфери, знімає психологічну,та фізичну напругу забезпечує сприйняття нового матеріалу</a:t>
            </a:r>
          </a:p>
          <a:p>
            <a:r>
              <a:rPr lang="uk-UA" sz="2000" b="1" dirty="0" smtClean="0">
                <a:latin typeface="Bookman Old Style" pitchFamily="18" charset="0"/>
              </a:rPr>
              <a:t>Недоліки:</a:t>
            </a:r>
          </a:p>
          <a:p>
            <a:r>
              <a:rPr lang="uk-UA" sz="2000" b="1" dirty="0" smtClean="0">
                <a:latin typeface="Bookman Old Style" pitchFamily="18" charset="0"/>
              </a:rPr>
              <a:t>- складно підібрати та виготувати підходящий матеріал та зручний стержень для кіл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Bookman Old Style" pitchFamily="18" charset="0"/>
              </a:rPr>
              <a:t> розкручування і поєднання кіл іноді важко для малюків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Bookman Old Style" pitchFamily="18" charset="0"/>
              </a:rPr>
              <a:t> всі картинки знаходяться перед очима, що відволікає увагу дошкільника.</a:t>
            </a:r>
          </a:p>
          <a:p>
            <a:endParaRPr lang="uk-UA" dirty="0" smtClean="0">
              <a:latin typeface="Bookman Old Style" pitchFamily="18" charset="0"/>
            </a:endParaRPr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784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Участь вихователя у процесі ігор з кільцями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Луллія</a:t>
            </a:r>
            <a:r>
              <a:rPr lang="uk-UA" sz="2000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  <a:p>
            <a:pPr marL="457200" indent="-457200">
              <a:buAutoNum type="arabicParenR"/>
            </a:pPr>
            <a:r>
              <a:rPr lang="uk-UA" sz="2000" b="1" dirty="0" smtClean="0">
                <a:latin typeface="Bookman Old Style" pitchFamily="18" charset="0"/>
              </a:rPr>
              <a:t>Бере участь в грі, він позначає мету і правила, допомагає розподілити ролі і при необхідності розвиває гру;</a:t>
            </a:r>
          </a:p>
          <a:p>
            <a:pPr marL="457200" indent="-457200">
              <a:buAutoNum type="arabicParenR"/>
            </a:pPr>
            <a:r>
              <a:rPr lang="uk-UA" sz="2000" b="1" dirty="0" smtClean="0">
                <a:latin typeface="Bookman Old Style" pitchFamily="18" charset="0"/>
              </a:rPr>
              <a:t>Приймає другорядну участь в розвитку гри, він тільки побічно впливає на поведінку і мову дітей, а дошкільнята самостійно розподіляють ролі, вибирають ведучого і здійснюють мовне оформлення гри;</a:t>
            </a:r>
          </a:p>
          <a:p>
            <a:pPr marL="457200" indent="-457200">
              <a:buAutoNum type="arabicParenR"/>
            </a:pPr>
            <a:r>
              <a:rPr lang="uk-UA" sz="2000" b="1" dirty="0" smtClean="0">
                <a:latin typeface="Bookman Old Style" pitchFamily="18" charset="0"/>
              </a:rPr>
              <a:t>Виступає в ролі спостерігача, контролює хід ігрової діяльності, діти самостійно розвивають гру, використовуючи мовні вміння і навички.</a:t>
            </a:r>
          </a:p>
          <a:p>
            <a:pPr marL="457200" indent="-457200">
              <a:buAutoNum type="arabicParenR"/>
            </a:pPr>
            <a:endParaRPr lang="ru-RU" sz="2000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476672"/>
            <a:ext cx="66404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Висновок:</a:t>
            </a:r>
          </a:p>
          <a:p>
            <a:r>
              <a:rPr lang="uk-UA" sz="2200" b="1" dirty="0" smtClean="0">
                <a:latin typeface="Bookman Old Style" pitchFamily="18" charset="0"/>
              </a:rPr>
              <a:t>Методика </a:t>
            </a:r>
            <a:r>
              <a:rPr lang="uk-UA" sz="2200" b="1" dirty="0" err="1" smtClean="0">
                <a:latin typeface="Bookman Old Style" pitchFamily="18" charset="0"/>
              </a:rPr>
              <a:t>“Кільця</a:t>
            </a:r>
            <a:r>
              <a:rPr lang="uk-UA" sz="2200" b="1" dirty="0" smtClean="0">
                <a:latin typeface="Bookman Old Style" pitchFamily="18" charset="0"/>
              </a:rPr>
              <a:t> </a:t>
            </a:r>
            <a:r>
              <a:rPr lang="uk-UA" sz="2200" b="1" dirty="0" err="1" smtClean="0">
                <a:latin typeface="Bookman Old Style" pitchFamily="18" charset="0"/>
              </a:rPr>
              <a:t>Луллія”</a:t>
            </a:r>
            <a:r>
              <a:rPr lang="uk-UA" sz="2200" b="1" dirty="0" smtClean="0">
                <a:latin typeface="Bookman Old Style" pitchFamily="18" charset="0"/>
              </a:rPr>
              <a:t> відповідає </a:t>
            </a:r>
          </a:p>
          <a:p>
            <a:r>
              <a:rPr lang="uk-UA" sz="2200" b="1" dirty="0" smtClean="0">
                <a:latin typeface="Bookman Old Style" pitchFamily="18" charset="0"/>
              </a:rPr>
              <a:t>стандарту дошкільної освіти та цілком успішно може застосовуватись в дитячому садку, роблячи процес навчання захоплюючим і цікавим для наших дітей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1412776"/>
            <a:ext cx="5166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0000"/>
                </a:solidFill>
                <a:latin typeface="Bookman Old Style" pitchFamily="18" charset="0"/>
              </a:rPr>
              <a:t>Дякую за </a:t>
            </a:r>
          </a:p>
          <a:p>
            <a:pPr algn="ctr"/>
            <a:r>
              <a:rPr lang="uk-UA" sz="5400" b="1" i="1" dirty="0" smtClean="0">
                <a:solidFill>
                  <a:srgbClr val="FF0000"/>
                </a:solidFill>
                <a:latin typeface="Bookman Old Style" pitchFamily="18" charset="0"/>
              </a:rPr>
              <a:t>увагу!</a:t>
            </a:r>
            <a:endParaRPr lang="ru-RU" sz="54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64624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сучасній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дошкільній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освіті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відбувається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постійний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пошук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інноваційних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технологій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Діти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легко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опановують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сучасні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інформаційно-комунікативні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засоби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тож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традиційними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наочними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засобами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їх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складно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здивувати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. Тому педагог 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повинен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шукати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цікаві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дітям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той же час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нескладні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способи</a:t>
            </a:r>
            <a:endParaRPr lang="ru-RU" sz="2400" b="1" dirty="0" smtClean="0">
              <a:solidFill>
                <a:schemeClr val="accent5">
                  <a:lumMod val="1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розвитку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дитини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Picture 2" descr="Розвиток дошкільної освіти в Україні - Мукачево.tod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9" r="9519"/>
          <a:stretch/>
        </p:blipFill>
        <p:spPr bwMode="auto">
          <a:xfrm>
            <a:off x="5652120" y="4342101"/>
            <a:ext cx="3491880" cy="251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існує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безліч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, методик,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, за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зв’язне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 у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96752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Одним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цікавих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є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найдавніша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логічна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машина, яку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автори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назвали ТРВЗ (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теорія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винахідницьких</a:t>
            </a:r>
            <a:endParaRPr lang="ru-RU" sz="2400" b="1" dirty="0" smtClean="0">
              <a:solidFill>
                <a:schemeClr val="accent5">
                  <a:lumMod val="1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застосували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дошкільній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освіті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2400" b="1" dirty="0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Один із них</a:t>
            </a:r>
            <a:endParaRPr lang="ru-RU" sz="2400" b="1" dirty="0" smtClean="0">
              <a:solidFill>
                <a:srgbClr val="2A0032"/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 «Круги </a:t>
            </a:r>
            <a:r>
              <a:rPr lang="ru-RU" sz="2400" b="1" dirty="0" err="1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Луллія</a:t>
            </a:r>
            <a:r>
              <a:rPr lang="ru-RU" sz="2400" b="1" dirty="0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b="1" dirty="0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 (кола, </a:t>
            </a:r>
            <a:r>
              <a:rPr lang="ru-RU" sz="2400" b="1" dirty="0" err="1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кільця</a:t>
            </a:r>
            <a:r>
              <a:rPr lang="ru-RU" sz="2400" b="1" dirty="0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Луллія</a:t>
            </a:r>
            <a:r>
              <a:rPr lang="ru-RU" sz="2400" b="1" dirty="0" smtClean="0">
                <a:solidFill>
                  <a:srgbClr val="2A0032"/>
                </a:solidFill>
                <a:latin typeface="Bookman Old Style" pitchFamily="18" charset="0"/>
                <a:cs typeface="Times New Roman" panose="02020603050405020304" pitchFamily="18" charset="0"/>
              </a:rPr>
              <a:t>).</a:t>
            </a:r>
            <a:r>
              <a:rPr lang="uk-UA" sz="2400" dirty="0" smtClean="0">
                <a:latin typeface="Georgia" pitchFamily="18" charset="0"/>
              </a:rPr>
              <a:t> </a:t>
            </a:r>
          </a:p>
          <a:p>
            <a:r>
              <a:rPr lang="uk-UA" sz="2400" b="1" dirty="0" smtClean="0">
                <a:latin typeface="Georgia" pitchFamily="18" charset="0"/>
              </a:rPr>
              <a:t>винахід </a:t>
            </a:r>
            <a:r>
              <a:rPr lang="uk-UA" sz="2400" b="1" dirty="0" err="1" smtClean="0">
                <a:latin typeface="Georgia" pitchFamily="18" charset="0"/>
              </a:rPr>
              <a:t>Раймунда</a:t>
            </a:r>
            <a:r>
              <a:rPr lang="uk-UA" sz="2400" b="1" dirty="0" smtClean="0">
                <a:latin typeface="Georgia" pitchFamily="18" charset="0"/>
              </a:rPr>
              <a:t> </a:t>
            </a:r>
            <a:r>
              <a:rPr lang="uk-UA" sz="2400" b="1" dirty="0" err="1" smtClean="0">
                <a:latin typeface="Georgia" pitchFamily="18" charset="0"/>
              </a:rPr>
              <a:t>Луллія</a:t>
            </a:r>
            <a:r>
              <a:rPr lang="uk-UA" sz="2400" b="1" dirty="0" smtClean="0">
                <a:latin typeface="Georgia" pitchFamily="18" charset="0"/>
              </a:rPr>
              <a:t>, </a:t>
            </a:r>
          </a:p>
          <a:p>
            <a:r>
              <a:rPr lang="uk-UA" sz="2400" b="1" dirty="0" smtClean="0">
                <a:latin typeface="Georgia" pitchFamily="18" charset="0"/>
              </a:rPr>
              <a:t>іспанського монаха, </a:t>
            </a:r>
          </a:p>
          <a:p>
            <a:r>
              <a:rPr lang="uk-UA" sz="2400" b="1" dirty="0" smtClean="0">
                <a:latin typeface="Georgia" pitchFamily="18" charset="0"/>
              </a:rPr>
              <a:t>алхіміка та філософа, який</a:t>
            </a:r>
          </a:p>
          <a:p>
            <a:r>
              <a:rPr lang="uk-UA" sz="2400" b="1" dirty="0" smtClean="0">
                <a:latin typeface="Georgia" pitchFamily="18" charset="0"/>
              </a:rPr>
              <a:t> жив ще в 13 столітті.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5" name="Рисунок 4" descr="71548_800х800-_круг-луллия-час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934072"/>
            <a:ext cx="3923928" cy="39239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69482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Круги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Луллія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» —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багатофункціональний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пристрій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являє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кіл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різного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діаметра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нанизаних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стрижень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як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дитяча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пірамідка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Ці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кола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зовсім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нескладно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самим. </a:t>
            </a:r>
          </a:p>
          <a:p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 пластику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цупкого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картону </a:t>
            </a:r>
          </a:p>
          <a:p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вирізають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кіл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різного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діаметру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(два, три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Усі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кола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ділять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на 6–8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секторів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секторів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змінюватись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але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колах</a:t>
            </a:r>
          </a:p>
          <a:p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вона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має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однаковою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2290" name="Picture 2" descr="Круги Луллія | Ілюстрації. Дошкіл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6156176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67544" y="1340768"/>
            <a:ext cx="8179296" cy="551723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Для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роботи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з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дітьми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четвертого року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життя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доцільно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брати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лише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два кола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з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4-6 секторами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на кожному.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У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роботі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з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дітьми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п’ятого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року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життя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використовують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2–3 кола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з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6-8 секторами.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Дітям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шостого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року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життя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можна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пропонувати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виконувати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на 3–4 колах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з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 6–8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секторів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188640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При 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застосуванні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даної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 методики </a:t>
            </a:r>
          </a:p>
          <a:p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дотримуються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наступні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умови</a:t>
            </a:r>
            <a:r>
              <a:rPr lang="ru-RU" sz="2400" b="1" dirty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91209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Завдання, що містять у своїй основі методику </a:t>
            </a: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кіл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Луллія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, переважно використовують:</a:t>
            </a:r>
          </a:p>
          <a:p>
            <a:r>
              <a:rPr lang="uk-UA" sz="2400" b="1" dirty="0" smtClean="0">
                <a:latin typeface="Bookman Old Style" pitchFamily="18" charset="0"/>
              </a:rPr>
              <a:t>- на групових та індивідуальних заняттях </a:t>
            </a:r>
          </a:p>
          <a:p>
            <a:r>
              <a:rPr lang="uk-UA" sz="2400" b="1" dirty="0" smtClean="0">
                <a:latin typeface="Bookman Old Style" pitchFamily="18" charset="0"/>
              </a:rPr>
              <a:t>з формуванням зв’язного мовлення;</a:t>
            </a:r>
          </a:p>
          <a:p>
            <a:pPr>
              <a:buFont typeface="Arial" charset="0"/>
              <a:buChar char="•"/>
            </a:pPr>
            <a:endParaRPr lang="uk-UA" sz="2400" dirty="0" smtClean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endParaRPr lang="uk-UA" sz="2400" dirty="0" smtClean="0">
              <a:latin typeface="Bookman Old Style" pitchFamily="18" charset="0"/>
            </a:endParaRPr>
          </a:p>
          <a:p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7170" name="Picture 2" descr="Дидактична гра з використанням кілець Луллія &quot;Складемо речення&quot;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139952" cy="2863468"/>
          </a:xfrm>
          <a:prstGeom prst="rect">
            <a:avLst/>
          </a:prstGeom>
          <a:noFill/>
        </p:spPr>
      </p:pic>
      <p:pic>
        <p:nvPicPr>
          <p:cNvPr id="7172" name="Picture 4" descr="Дидактична гра з використанням кілець Луллія &quot;Хто чим харчується?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72816"/>
            <a:ext cx="3952445" cy="2733775"/>
          </a:xfrm>
          <a:prstGeom prst="rect">
            <a:avLst/>
          </a:prstGeom>
          <a:noFill/>
        </p:spPr>
      </p:pic>
      <p:pic>
        <p:nvPicPr>
          <p:cNvPr id="13" name="Рисунок 12" descr="C:\Users\Home\AppData\Local\Temp\Rar$DIa0.328\мет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09120"/>
            <a:ext cx="417646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AppData\Local\Temp\Rar$DIa0.019\Мет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581129"/>
            <a:ext cx="410445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260648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Bookman Old Style" pitchFamily="18" charset="0"/>
              </a:rPr>
              <a:t>- в самостійній діяльності дітей ;</a:t>
            </a:r>
          </a:p>
          <a:p>
            <a:r>
              <a:rPr lang="uk-UA" sz="2400" b="1" dirty="0" smtClean="0">
                <a:latin typeface="Bookman Old Style" pitchFamily="18" charset="0"/>
              </a:rPr>
              <a:t>- в ігровій діяльності поза занять.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5688632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Home\Desktop\Титульний арку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10296"/>
            <a:ext cx="4320480" cy="295298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47658"/>
            <a:ext cx="4139952" cy="292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149080"/>
            <a:ext cx="404145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188640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latin typeface="Bookman Old Style" pitchFamily="18" charset="0"/>
              </a:rPr>
              <a:t>На основі цієї методики на закріплення матеріалу з розвитку мовлення можна зробити такі </a:t>
            </a:r>
            <a:r>
              <a:rPr lang="uk-UA" sz="2200" b="1" dirty="0" err="1" smtClean="0">
                <a:latin typeface="Bookman Old Style" pitchFamily="18" charset="0"/>
              </a:rPr>
              <a:t>пазли</a:t>
            </a:r>
            <a:r>
              <a:rPr lang="uk-UA" sz="2200" b="1" dirty="0" smtClean="0">
                <a:latin typeface="Bookman Old Style" pitchFamily="18" charset="0"/>
              </a:rPr>
              <a:t> на різну тематику у формі кілець,  кільця - </a:t>
            </a:r>
            <a:r>
              <a:rPr lang="uk-UA" sz="2200" b="1" dirty="0" err="1" smtClean="0">
                <a:latin typeface="Bookman Old Style" pitchFamily="18" charset="0"/>
              </a:rPr>
              <a:t>поєдналочки</a:t>
            </a:r>
            <a:endParaRPr lang="ru-RU" sz="2200" b="1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ir.mobi/uploads/posts/2021-03/1616546146_52-p-fon-dlya-prezentatsii-detskii-sad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1" y="260648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Bookman Old Style" pitchFamily="18" charset="0"/>
              </a:rPr>
              <a:t>Круги </a:t>
            </a:r>
            <a:r>
              <a:rPr lang="uk-UA" sz="2000" b="1" dirty="0" err="1" smtClean="0">
                <a:latin typeface="Bookman Old Style" pitchFamily="18" charset="0"/>
              </a:rPr>
              <a:t>Луллія</a:t>
            </a:r>
            <a:r>
              <a:rPr lang="uk-UA" sz="2000" b="1" dirty="0" smtClean="0">
                <a:latin typeface="Bookman Old Style" pitchFamily="18" charset="0"/>
              </a:rPr>
              <a:t> можна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використовувати</a:t>
            </a:r>
            <a:r>
              <a:rPr lang="ru-RU" sz="2000" b="1" dirty="0" smtClean="0">
                <a:latin typeface="Bookman Old Style" pitchFamily="18" charset="0"/>
              </a:rPr>
              <a:t> не </a:t>
            </a:r>
            <a:r>
              <a:rPr lang="ru-RU" sz="2000" b="1" dirty="0" err="1" smtClean="0">
                <a:latin typeface="Bookman Old Style" pitchFamily="18" charset="0"/>
              </a:rPr>
              <a:t>тільки</a:t>
            </a:r>
            <a:r>
              <a:rPr lang="ru-RU" sz="2000" b="1" dirty="0" smtClean="0">
                <a:latin typeface="Bookman Old Style" pitchFamily="18" charset="0"/>
              </a:rPr>
              <a:t> на </a:t>
            </a:r>
            <a:r>
              <a:rPr lang="ru-RU" sz="2000" b="1" dirty="0" err="1" smtClean="0">
                <a:latin typeface="Bookman Old Style" pitchFamily="18" charset="0"/>
              </a:rPr>
              <a:t>заняттях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з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розвитку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мовлення</a:t>
            </a:r>
            <a:r>
              <a:rPr lang="ru-RU" sz="2000" b="1" dirty="0" smtClean="0">
                <a:latin typeface="Bookman Old Style" pitchFamily="18" charset="0"/>
              </a:rPr>
              <a:t> а </a:t>
            </a:r>
            <a:r>
              <a:rPr lang="ru-RU" sz="2000" b="1" dirty="0" err="1" smtClean="0">
                <a:latin typeface="Bookman Old Style" pitchFamily="18" charset="0"/>
              </a:rPr>
              <a:t>також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заняттях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з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математичного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розвитку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700808"/>
            <a:ext cx="2952328" cy="50405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 descr="C:\Users\Home\AppData\Local\Temp\Rar$DIa0.317\Титул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3240360" cy="230425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8674" name="Picture 2" descr="Дидактична гра з використанням кілець Луллія &quot;Математичний раху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3347864" cy="2493398"/>
          </a:xfrm>
          <a:prstGeom prst="rect">
            <a:avLst/>
          </a:prstGeom>
          <a:noFill/>
        </p:spPr>
      </p:pic>
      <p:pic>
        <p:nvPicPr>
          <p:cNvPr id="9" name="Рисунок 8" descr="C:\Users\Home\Desktop\документы\Круги Луллія_files\0100epa3-7637-717x1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700808"/>
            <a:ext cx="27718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1240</TotalTime>
  <Words>621</Words>
  <Application>Microsoft Office PowerPoint</Application>
  <PresentationFormat>Экран (4:3)</PresentationFormat>
  <Paragraphs>79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USER</cp:lastModifiedBy>
  <cp:revision>82</cp:revision>
  <dcterms:created xsi:type="dcterms:W3CDTF">2023-02-08T08:03:34Z</dcterms:created>
  <dcterms:modified xsi:type="dcterms:W3CDTF">2024-11-13T12:09:13Z</dcterms:modified>
</cp:coreProperties>
</file>