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sldIdLst>
    <p:sldId id="275" r:id="rId3"/>
    <p:sldId id="396" r:id="rId4"/>
    <p:sldId id="379" r:id="rId5"/>
    <p:sldId id="394" r:id="rId6"/>
    <p:sldId id="400" r:id="rId7"/>
    <p:sldId id="399" r:id="rId8"/>
    <p:sldId id="390" r:id="rId9"/>
    <p:sldId id="414" r:id="rId10"/>
    <p:sldId id="409" r:id="rId11"/>
    <p:sldId id="410" r:id="rId12"/>
    <p:sldId id="411" r:id="rId13"/>
    <p:sldId id="412" r:id="rId14"/>
    <p:sldId id="415" r:id="rId15"/>
    <p:sldId id="303" r:id="rId16"/>
    <p:sldId id="413" r:id="rId17"/>
    <p:sldId id="327" r:id="rId18"/>
    <p:sldId id="362" r:id="rId19"/>
    <p:sldId id="401" r:id="rId20"/>
    <p:sldId id="416" r:id="rId21"/>
    <p:sldId id="326" r:id="rId22"/>
    <p:sldId id="377" r:id="rId23"/>
    <p:sldId id="398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00FF"/>
    <a:srgbClr val="0099FF"/>
    <a:srgbClr val="6600CC"/>
    <a:srgbClr val="0000CC"/>
    <a:srgbClr val="006600"/>
    <a:srgbClr val="33CCFF"/>
    <a:srgbClr val="66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7289B-05D7-4FFA-9F99-1CFE98C2A77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35771-B940-4413-B29B-2BD49899D5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281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7289B-05D7-4FFA-9F99-1CFE98C2A77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35771-B940-4413-B29B-2BD49899D5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059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7289B-05D7-4FFA-9F99-1CFE98C2A77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35771-B940-4413-B29B-2BD49899D5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558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7289B-05D7-4FFA-9F99-1CFE98C2A77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35771-B940-4413-B29B-2BD49899D5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828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7289B-05D7-4FFA-9F99-1CFE98C2A77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35771-B940-4413-B29B-2BD49899D5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86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7289B-05D7-4FFA-9F99-1CFE98C2A77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35771-B940-4413-B29B-2BD49899D5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6349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7289B-05D7-4FFA-9F99-1CFE98C2A77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35771-B940-4413-B29B-2BD49899D5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270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7289B-05D7-4FFA-9F99-1CFE98C2A77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35771-B940-4413-B29B-2BD49899D5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8129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7289B-05D7-4FFA-9F99-1CFE98C2A77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35771-B940-4413-B29B-2BD49899D5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327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7289B-05D7-4FFA-9F99-1CFE98C2A77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35771-B940-4413-B29B-2BD49899D5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5067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7289B-05D7-4FFA-9F99-1CFE98C2A77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35771-B940-4413-B29B-2BD49899D5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921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7289B-05D7-4FFA-9F99-1CFE98C2A77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35771-B940-4413-B29B-2BD49899D5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199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7289B-05D7-4FFA-9F99-1CFE98C2A77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35771-B940-4413-B29B-2BD49899D5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187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7289B-05D7-4FFA-9F99-1CFE98C2A77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35771-B940-4413-B29B-2BD49899D5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2084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7289B-05D7-4FFA-9F99-1CFE98C2A77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35771-B940-4413-B29B-2BD49899D5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083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7289B-05D7-4FFA-9F99-1CFE98C2A77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35771-B940-4413-B29B-2BD49899D5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64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7289B-05D7-4FFA-9F99-1CFE98C2A77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35771-B940-4413-B29B-2BD49899D5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359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7289B-05D7-4FFA-9F99-1CFE98C2A77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35771-B940-4413-B29B-2BD49899D5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644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7289B-05D7-4FFA-9F99-1CFE98C2A77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35771-B940-4413-B29B-2BD49899D5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776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7289B-05D7-4FFA-9F99-1CFE98C2A77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35771-B940-4413-B29B-2BD49899D5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274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7289B-05D7-4FFA-9F99-1CFE98C2A77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35771-B940-4413-B29B-2BD49899D5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882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7289B-05D7-4FFA-9F99-1CFE98C2A77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35771-B940-4413-B29B-2BD49899D5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997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7289B-05D7-4FFA-9F99-1CFE98C2A77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35771-B940-4413-B29B-2BD49899D5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073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7289B-05D7-4FFA-9F99-1CFE98C2A77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35771-B940-4413-B29B-2BD49899D5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095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42808" y="69166"/>
            <a:ext cx="284052" cy="49244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Содержимое 8" descr="загруженное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63277" y="4939645"/>
            <a:ext cx="985412" cy="11332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54775" y="3462373"/>
            <a:ext cx="52664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Семінар-тренінг</a:t>
            </a:r>
          </a:p>
          <a:p>
            <a:r>
              <a:rPr lang="uk-UA" sz="3200" b="1" dirty="0" err="1" smtClean="0"/>
              <a:t>“Національно-патріотичне</a:t>
            </a:r>
            <a:r>
              <a:rPr lang="uk-UA" sz="3200" b="1" dirty="0" smtClean="0"/>
              <a:t> виховання </a:t>
            </a:r>
            <a:r>
              <a:rPr lang="uk-UA" sz="3200" b="1" dirty="0" err="1" smtClean="0"/>
              <a:t>дошкільників</a:t>
            </a:r>
            <a:r>
              <a:rPr lang="uk-UA" sz="3200" b="1" dirty="0" err="1" smtClean="0"/>
              <a:t>.”</a:t>
            </a:r>
            <a:r>
              <a:rPr lang="uk-UA" sz="3200" b="1" dirty="0" smtClean="0"/>
              <a:t>                 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березень</a:t>
            </a:r>
            <a:r>
              <a:rPr lang="uk-UA" sz="3200" b="1" dirty="0" smtClean="0"/>
              <a:t>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2024р.</a:t>
            </a:r>
          </a:p>
          <a:p>
            <a:endParaRPr lang="uk-UA" sz="3200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534856" y="4323826"/>
            <a:ext cx="66091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Clr>
                <a:srgbClr val="FF0000"/>
              </a:buClr>
            </a:pPr>
            <a:endParaRPr lang="uk-UA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58411" y="1632030"/>
            <a:ext cx="74077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Патріотизм — серцевина людини, основа її активної позиції.</a:t>
            </a:r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i="1" dirty="0" smtClean="0">
                <a:solidFill>
                  <a:srgbClr val="FF0000"/>
                </a:solidFill>
              </a:rPr>
              <a:t>Василь Сухомлинський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Заклад дошкільної освіти №39 </a:t>
            </a:r>
            <a:r>
              <a:rPr lang="uk-UA" sz="2800" b="1" dirty="0" err="1" smtClean="0">
                <a:latin typeface="Arial" pitchFamily="34" charset="0"/>
                <a:cs typeface="Arial" pitchFamily="34" charset="0"/>
              </a:rPr>
              <a:t>“Журавлик”</a:t>
            </a:r>
            <a:endParaRPr lang="uk-UA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92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5504" y="564158"/>
            <a:ext cx="57762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endParaRPr lang="uk-U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1008" y="254643"/>
            <a:ext cx="743094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Освітні завдання формування  соціально-громадянської </a:t>
            </a:r>
            <a:r>
              <a:rPr lang="uk-UA" sz="2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компетентності”</a:t>
            </a:r>
            <a:r>
              <a:rPr lang="uk-UA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uk-UA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Середня група 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Ознайомлювати з минулим рідного краю, національними оберегами (калина, верба, віночок, сорочка-вишиванка тощо).</a:t>
            </a:r>
            <a:br>
              <a:rPr lang="uk-UA" sz="2000" b="1" dirty="0" smtClean="0">
                <a:latin typeface="Arial" pitchFamily="34" charset="0"/>
                <a:cs typeface="Arial" pitchFamily="34" charset="0"/>
              </a:rPr>
            </a:b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Заохочувати дітей до пізнання свого родоводу, залучати дітей до української національної обрядовості, підготовки та відзначення народних свят, звичаїв і традицій.</a:t>
            </a:r>
            <a:br>
              <a:rPr lang="uk-UA" sz="2000" b="1" dirty="0" smtClean="0">
                <a:latin typeface="Arial" pitchFamily="34" charset="0"/>
                <a:cs typeface="Arial" pitchFamily="34" charset="0"/>
              </a:rPr>
            </a:b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Формувати знання дітей про побут українського житла, українську народну іграшку, посуд, одяг.</a:t>
            </a:r>
            <a:br>
              <a:rPr lang="uk-UA" sz="2000" b="1" dirty="0" smtClean="0">
                <a:latin typeface="Arial" pitchFamily="34" charset="0"/>
                <a:cs typeface="Arial" pitchFamily="34" charset="0"/>
              </a:rPr>
            </a:b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Формувати моральну позицію дитини, ціннісні орієнтири, інтереси та потреби,.                                    </a:t>
            </a:r>
            <a:br>
              <a:rPr lang="uk-UA" sz="2000" b="1" dirty="0" smtClean="0">
                <a:latin typeface="Arial" pitchFamily="34" charset="0"/>
                <a:cs typeface="Arial" pitchFamily="34" charset="0"/>
              </a:rPr>
            </a:b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Виховувати позитивні почуття до рідних, повагу до старших. </a:t>
            </a:r>
            <a:endParaRPr lang="uk-UA" sz="2000" dirty="0"/>
          </a:p>
        </p:txBody>
      </p:sp>
    </p:spTree>
    <p:extLst>
      <p:ext uri="{BB962C8B-B14F-4D97-AF65-F5344CB8AC3E}">
        <p14:creationId xmlns="" xmlns:p14="http://schemas.microsoft.com/office/powerpoint/2010/main" val="30017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5504" y="564158"/>
            <a:ext cx="57762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endParaRPr lang="uk-U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1008" y="254643"/>
            <a:ext cx="743094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Освітні завдання формування  соціально-громадянської </a:t>
            </a:r>
            <a:r>
              <a:rPr lang="uk-UA" sz="2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компетентності”</a:t>
            </a:r>
            <a:r>
              <a:rPr lang="uk-UA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uk-UA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Старша група</a:t>
            </a:r>
          </a:p>
          <a:p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endParaRPr lang="uk-UA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12111" y="1169043"/>
            <a:ext cx="751196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Розвивати пізнавальну активність дітей, прагнення пізнати традиції і звичаї українського народу.</a:t>
            </a:r>
            <a:br>
              <a:rPr lang="uk-UA" b="1" dirty="0" smtClean="0"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latin typeface="Arial" pitchFamily="34" charset="0"/>
                <a:cs typeface="Arial" pitchFamily="34" charset="0"/>
              </a:rPr>
              <a:t>Розширювати обсяг знань дітей про Україну, її столицю, історію, культуру, видатних людей.</a:t>
            </a:r>
            <a:br>
              <a:rPr lang="uk-UA" b="1" dirty="0" smtClean="0"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latin typeface="Arial" pitchFamily="34" charset="0"/>
                <a:cs typeface="Arial" pitchFamily="34" charset="0"/>
              </a:rPr>
              <a:t>Залучати дітей до української національної обрядовості, підготовки і проведення народних свят,ігор,, використання народних прикмет, народної творчості; формувати уявлення про національне мистецтво, народні промисли, українську національну кухню.                               </a:t>
            </a:r>
            <a:br>
              <a:rPr lang="uk-UA" b="1" dirty="0" smtClean="0"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latin typeface="Arial" pitchFamily="34" charset="0"/>
                <a:cs typeface="Arial" pitchFamily="34" charset="0"/>
              </a:rPr>
              <a:t>Формувати стійкий інтерес до матеріалу народознавчого змісту, бажання пізнати його глибше, вчити використовувати його в повсякденному житті. </a:t>
            </a:r>
            <a:br>
              <a:rPr lang="uk-UA" b="1" dirty="0" smtClean="0"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latin typeface="Arial" pitchFamily="34" charset="0"/>
                <a:cs typeface="Arial" pitchFamily="34" charset="0"/>
              </a:rPr>
              <a:t>Формувати уявлення про родинні обереги українського народу, Прищеплювати дітям елементарні трудові навички, пов'язані з народними ремеслами.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0017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5504" y="564158"/>
            <a:ext cx="57762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endParaRPr lang="uk-U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1008" y="254643"/>
            <a:ext cx="74309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Освітні завдання формування  соціально-громадянської </a:t>
            </a:r>
            <a:r>
              <a:rPr lang="uk-UA" sz="2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компетентності”</a:t>
            </a:r>
            <a:r>
              <a:rPr lang="uk-UA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uk-UA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Старша група</a:t>
            </a:r>
          </a:p>
          <a:p>
            <a:endParaRPr lang="uk-UA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endParaRPr lang="uk-UA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43605" y="889844"/>
            <a:ext cx="700268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tabLst>
                <a:tab pos="457200" algn="l"/>
              </a:tabLst>
            </a:pPr>
            <a:endParaRPr lang="uk-UA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tabLst>
                <a:tab pos="457200" algn="l"/>
              </a:tabLst>
            </a:pPr>
            <a:endParaRPr lang="uk-UA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rgbClr val="FF0000"/>
              </a:buClr>
              <a:tabLst>
                <a:tab pos="457200" algn="l"/>
              </a:tabLst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Збагатити знання дітей про пріоритети загальнолюдських цінностей: справедливість, доброту, повагу тощо. </a:t>
            </a:r>
          </a:p>
          <a:p>
            <a:pPr marL="342900" lvl="0" indent="-342900">
              <a:spcAft>
                <a:spcPts val="0"/>
              </a:spcAft>
              <a:buClr>
                <a:srgbClr val="FF0000"/>
              </a:buClr>
              <a:tabLst>
                <a:tab pos="457200" algn="l"/>
              </a:tabLst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Збагачувати досвід спілкування з людьми різного віку, статі; виховувати повагу рідних і довколишніх людей. </a:t>
            </a:r>
          </a:p>
          <a:p>
            <a:pPr marL="342900" lvl="0" indent="-342900">
              <a:spcAft>
                <a:spcPts val="0"/>
              </a:spcAft>
              <a:buClr>
                <a:srgbClr val="FF0000"/>
              </a:buClr>
              <a:tabLst>
                <a:tab pos="457200" algn="l"/>
              </a:tabLst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Розширювати уявлення дошкільника про авторитет та людські чесноти; вчити зуміти інших та враховувати чужу думку.</a:t>
            </a:r>
            <a:br>
              <a:rPr lang="uk-UA" b="1" dirty="0" smtClean="0"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latin typeface="Arial" pitchFamily="34" charset="0"/>
                <a:cs typeface="Arial" pitchFamily="34" charset="0"/>
              </a:rPr>
              <a:t>Виховувати культуру поведінки у громадських місцях.</a:t>
            </a:r>
            <a:br>
              <a:rPr lang="uk-UA" b="1" dirty="0" smtClean="0"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latin typeface="Arial" pitchFamily="34" charset="0"/>
                <a:cs typeface="Arial" pitchFamily="34" charset="0"/>
              </a:rPr>
              <a:t>Формувати узагальнене поняття "культура людини".</a:t>
            </a:r>
            <a:r>
              <a:rPr lang="uk-UA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17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6057" y="0"/>
            <a:ext cx="8287472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dirty="0" smtClean="0"/>
              <a:t>  </a:t>
            </a:r>
            <a:endParaRPr lang="uk-UA" sz="2600" b="1" spc="50" noProof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5504" y="564158"/>
            <a:ext cx="57762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endParaRPr lang="uk-U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895" y="358815"/>
            <a:ext cx="7755038" cy="627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017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9752" y="113028"/>
            <a:ext cx="7055393" cy="89255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600" b="1" spc="5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Основні </a:t>
            </a:r>
            <a:r>
              <a:rPr lang="uk-UA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форми роботи з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 національно-патріотичного виховання</a:t>
            </a:r>
            <a:r>
              <a:rPr kumimoji="0" lang="uk-UA" sz="2600" b="1" i="0" u="none" strike="noStrike" kern="1200" cap="none" spc="50" normalizeH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26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2049" y="995423"/>
            <a:ext cx="7426365" cy="498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643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34520" y="113028"/>
            <a:ext cx="7085851" cy="89255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600" b="1" spc="5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Основні напрями національно-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п</a:t>
            </a:r>
            <a:r>
              <a:rPr kumimoji="0" lang="uk-UA" sz="2600" b="1" i="0" u="none" strike="noStrike" kern="1200" cap="non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атріотичного</a:t>
            </a:r>
            <a:r>
              <a:rPr kumimoji="0" lang="uk-UA" sz="2600" b="1" i="0" u="none" strike="noStrike" kern="1200" cap="none" spc="50" normalizeH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 виховання дошкільників:</a:t>
            </a:r>
            <a:endParaRPr kumimoji="0" lang="ru-RU" sz="26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3782" y="1527858"/>
            <a:ext cx="6705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сім’я</a:t>
            </a:r>
            <a:r>
              <a:rPr lang="uk-UA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родина, родовід і</a:t>
            </a:r>
            <a:r>
              <a:rPr lang="uk-UA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рідний </a:t>
            </a:r>
            <a:r>
              <a:rPr lang="uk-UA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край;</a:t>
            </a: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SzPct val="100000"/>
              <a:tabLst>
                <a:tab pos="457200" algn="l"/>
              </a:tabLst>
            </a:pP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традиції</a:t>
            </a:r>
            <a:r>
              <a:rPr lang="uk-UA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звичаї та культурні </a:t>
            </a:r>
            <a:r>
              <a:rPr lang="uk-UA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явища народу;</a:t>
            </a: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SzPct val="100000"/>
              <a:tabLst>
                <a:tab pos="457200" algn="l"/>
              </a:tabLst>
            </a:pP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історія </a:t>
            </a:r>
            <a:r>
              <a:rPr lang="uk-UA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України, державні </a:t>
            </a:r>
            <a:r>
              <a:rPr lang="uk-UA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символи;</a:t>
            </a: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SzPct val="100000"/>
              <a:tabLst>
                <a:tab pos="457200" algn="l"/>
              </a:tabLst>
            </a:pP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суспільні </a:t>
            </a:r>
            <a:r>
              <a:rPr lang="uk-UA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явища, довколишній </a:t>
            </a:r>
            <a:r>
              <a:rPr lang="uk-UA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світ.</a:t>
            </a: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43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30921" y="365012"/>
            <a:ext cx="74822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uk-U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Нації </a:t>
            </a: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вмирають не від </a:t>
            </a:r>
            <a:r>
              <a:rPr lang="uk-U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інфаркту,</a:t>
            </a:r>
          </a:p>
          <a:p>
            <a:pPr algn="just"/>
            <a:r>
              <a:rPr lang="uk-U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спочатку </a:t>
            </a: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їм відбирають </a:t>
            </a:r>
            <a:r>
              <a:rPr lang="uk-U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мову.</a:t>
            </a:r>
          </a:p>
          <a:p>
            <a:pPr algn="just"/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Ліна Костенко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30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6016" y="0"/>
            <a:ext cx="7742505" cy="49244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Вправа №5 «Скарбниця народної мудрості»</a:t>
            </a:r>
            <a:endParaRPr lang="uk-UA" sz="2600" b="1" spc="50" noProof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85899" y="626404"/>
            <a:ext cx="69898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Закінчіть  </a:t>
            </a:r>
            <a:r>
              <a:rPr lang="uk-UA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прислів’я.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18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6016" y="0"/>
            <a:ext cx="7742505" cy="49244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Вправа №5 «Скарбниця народної мудрості»</a:t>
            </a:r>
            <a:endParaRPr lang="uk-UA" sz="2600" b="1" spc="50" noProof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85899" y="626404"/>
            <a:ext cx="69898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Закінчіть  </a:t>
            </a:r>
            <a:r>
              <a:rPr lang="uk-UA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прислів’я.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6016" y="1191252"/>
            <a:ext cx="729761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Яке </a:t>
            </a:r>
            <a:r>
              <a:rPr lang="uk-UA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дерево, такий </a:t>
            </a:r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клин,…..</a:t>
            </a: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Хто </a:t>
            </a:r>
            <a:r>
              <a:rPr lang="uk-UA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дітям в усьому </a:t>
            </a:r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потурає,……..</a:t>
            </a: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Від </a:t>
            </a:r>
            <a:r>
              <a:rPr lang="uk-UA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маленьких дітей болить </a:t>
            </a:r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голова,…….</a:t>
            </a:r>
          </a:p>
          <a:p>
            <a:pPr lvl="0" algn="just"/>
            <a:r>
              <a:rPr lang="uk-UA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Батьківщина </a:t>
            </a:r>
            <a:r>
              <a:rPr lang="uk-UA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мати, ……..</a:t>
            </a: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Всяка пташка …..</a:t>
            </a: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Грудка </a:t>
            </a:r>
            <a:r>
              <a:rPr lang="uk-UA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рідної </a:t>
            </a:r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землі ……</a:t>
            </a: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Людина </a:t>
            </a:r>
            <a:r>
              <a:rPr lang="uk-UA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без </a:t>
            </a:r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Вітчизни,…….</a:t>
            </a: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У </a:t>
            </a:r>
            <a:r>
              <a:rPr lang="uk-UA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чужій </a:t>
            </a:r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стороні Вітчизна …….</a:t>
            </a: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Кожна травичка на </a:t>
            </a:r>
            <a:r>
              <a:rPr lang="uk-UA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своєму </a:t>
            </a:r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…..</a:t>
            </a: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 Кожний край має </a:t>
            </a:r>
            <a:r>
              <a:rPr lang="uk-UA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свій </a:t>
            </a:r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…..</a:t>
            </a:r>
          </a:p>
          <a:p>
            <a:pPr lvl="0" algn="just"/>
            <a:r>
              <a:rPr lang="uk-UA" sz="2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Всюди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світі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добре, а …...</a:t>
            </a:r>
          </a:p>
          <a:p>
            <a:pPr lvl="0" algn="just"/>
            <a:r>
              <a:rPr lang="ru-RU" sz="20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12.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За морем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тепліше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та …...</a:t>
            </a:r>
            <a:endParaRPr lang="ru-RU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182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6016" y="0"/>
            <a:ext cx="7742505" cy="49244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Вправа №5 «Скарбниця народної мудрості»</a:t>
            </a:r>
            <a:endParaRPr lang="uk-UA" sz="2600" b="1" spc="50" noProof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85899" y="626404"/>
            <a:ext cx="69898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Закінчіть  </a:t>
            </a:r>
            <a:r>
              <a:rPr lang="uk-UA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прислів’я.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6016" y="1191252"/>
            <a:ext cx="72976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Яке </a:t>
            </a:r>
            <a:r>
              <a:rPr lang="uk-UA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дерево, такий </a:t>
            </a:r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клин, який </a:t>
            </a:r>
            <a:r>
              <a:rPr lang="uk-UA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батько, такий </a:t>
            </a:r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син.</a:t>
            </a: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Хто </a:t>
            </a:r>
            <a:r>
              <a:rPr lang="uk-UA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дітям в усьому </a:t>
            </a:r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потурає, той </a:t>
            </a:r>
            <a:r>
              <a:rPr lang="uk-UA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потім </a:t>
            </a:r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сльози</a:t>
            </a:r>
          </a:p>
          <a:p>
            <a:pPr lvl="0" algn="just"/>
            <a:r>
              <a:rPr lang="uk-UA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проливає.</a:t>
            </a: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Від </a:t>
            </a:r>
            <a:r>
              <a:rPr lang="uk-UA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маленьких дітей болить </a:t>
            </a:r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голова,</a:t>
            </a:r>
          </a:p>
          <a:p>
            <a:pPr lvl="0" algn="just"/>
            <a:r>
              <a:rPr lang="uk-UA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а </a:t>
            </a:r>
            <a:r>
              <a:rPr lang="uk-UA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 дорослих – </a:t>
            </a:r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серце.</a:t>
            </a: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Батьківщина </a:t>
            </a:r>
            <a:r>
              <a:rPr lang="uk-UA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мати, умій </a:t>
            </a:r>
            <a:r>
              <a:rPr lang="uk-UA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неї </a:t>
            </a:r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постояти.</a:t>
            </a: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Всяка пташка своє </a:t>
            </a:r>
            <a:r>
              <a:rPr lang="uk-UA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гніздо </a:t>
            </a:r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знає.</a:t>
            </a: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Грудка </a:t>
            </a:r>
            <a:r>
              <a:rPr lang="uk-UA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рідної </a:t>
            </a:r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землі дорожча </a:t>
            </a:r>
            <a:r>
              <a:rPr lang="uk-UA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</a:t>
            </a:r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золото.</a:t>
            </a: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Людина </a:t>
            </a:r>
            <a:r>
              <a:rPr lang="uk-UA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без </a:t>
            </a:r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Вітчизни, як </a:t>
            </a:r>
            <a:r>
              <a:rPr lang="uk-UA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соловей без </a:t>
            </a:r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пісні.</a:t>
            </a: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У </a:t>
            </a:r>
            <a:r>
              <a:rPr lang="uk-UA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чужій </a:t>
            </a:r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стороні Вітчизна </a:t>
            </a:r>
            <a:r>
              <a:rPr lang="uk-UA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удвічі </a:t>
            </a:r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миліша.</a:t>
            </a: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Кожна травичка на </a:t>
            </a:r>
            <a:r>
              <a:rPr lang="uk-UA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своєму корені </a:t>
            </a:r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росте.</a:t>
            </a: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 Кожний край має </a:t>
            </a:r>
            <a:r>
              <a:rPr lang="uk-UA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свій </a:t>
            </a:r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звичай.</a:t>
            </a:r>
          </a:p>
          <a:p>
            <a:pPr lvl="0" algn="just"/>
            <a:r>
              <a:rPr lang="uk-UA" sz="2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Всюди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світі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добре, 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вдома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найкраще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r>
              <a:rPr lang="ru-RU" sz="20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12.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За морем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тепліше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та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вдома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миліше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182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42808" y="69166"/>
            <a:ext cx="284052" cy="49244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Содержимое 8" descr="загруженное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63277" y="4939645"/>
            <a:ext cx="985412" cy="11332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38491" y="1307938"/>
            <a:ext cx="6782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 </a:t>
            </a:r>
            <a:endParaRPr lang="uk-UA" sz="3200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187614" y="2020971"/>
            <a:ext cx="6956385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uk-UA" sz="20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Розширити уявлення про розмаїття шляхів та</a:t>
            </a:r>
          </a:p>
          <a:p>
            <a:pPr algn="just">
              <a:buClr>
                <a:srgbClr val="FF0000"/>
              </a:buClr>
            </a:pPr>
            <a:r>
              <a:rPr lang="uk-UA" sz="20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напрямів діяльності з національно-патріотичного</a:t>
            </a:r>
          </a:p>
          <a:p>
            <a:pPr algn="just">
              <a:buClr>
                <a:srgbClr val="FF0000"/>
              </a:buClr>
            </a:pPr>
            <a:r>
              <a:rPr lang="uk-UA" sz="20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виховання дітей дошкільного віку;</a:t>
            </a:r>
          </a:p>
          <a:p>
            <a:pPr lvl="0" algn="just">
              <a:buClr>
                <a:srgbClr val="FF0000"/>
              </a:buClr>
            </a:pP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 Поглибити знання вихователів щодо принципів,    методів, прийомів і форм роботи з дітьми з питання національно - патріотичного виховання;</a:t>
            </a:r>
          </a:p>
          <a:p>
            <a:pPr lvl="0" algn="just">
              <a:buClr>
                <a:srgbClr val="FF0000"/>
              </a:buClr>
            </a:pP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Визначити  співпрацю з родинами вихованців з питань організації національно - патріотичного виховання з метою створення єдиної траєкторії розвитку дитини - дошкільника;</a:t>
            </a:r>
            <a:endParaRPr lang="uk-UA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868" y="370390"/>
            <a:ext cx="414373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uk-UA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Мета семінару-тренінгу</a:t>
            </a:r>
          </a:p>
        </p:txBody>
      </p:sp>
    </p:spTree>
    <p:extLst>
      <p:ext uri="{BB962C8B-B14F-4D97-AF65-F5344CB8AC3E}">
        <p14:creationId xmlns="" xmlns:p14="http://schemas.microsoft.com/office/powerpoint/2010/main" val="40492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3759" y="971682"/>
            <a:ext cx="71921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формування у дошкільників усіх етнічних груп розуміння своєї належності до народу України;</a:t>
            </a: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сприймання України як своєї Батьківщини;</a:t>
            </a: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прищеплення шанобливого ставлення до української мови як важливого чинника консолідації суспільства.</a:t>
            </a: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5867" y="79130"/>
            <a:ext cx="7030001" cy="89255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Роботу з навчання української мови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як державної необхідно спрямувати на: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214947" y="3279977"/>
            <a:ext cx="4208443" cy="2934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555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32387" y="0"/>
            <a:ext cx="3350213" cy="49244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Вправа №6 «Піца»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229" t="6447" r="22753" b="7587"/>
          <a:stretch/>
        </p:blipFill>
        <p:spPr>
          <a:xfrm>
            <a:off x="2949704" y="2777923"/>
            <a:ext cx="5557687" cy="403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90941" y="395665"/>
            <a:ext cx="681456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Завдання: на площинних зображеннях піци </a:t>
            </a:r>
            <a:r>
              <a:rPr lang="uk-UA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напишіть :</a:t>
            </a:r>
          </a:p>
          <a:p>
            <a:pPr algn="just"/>
            <a:r>
              <a:rPr lang="uk-UA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сектор сучасні </a:t>
            </a:r>
            <a:r>
              <a:rPr lang="uk-UA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види роботи з </a:t>
            </a:r>
            <a:r>
              <a:rPr lang="uk-UA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батьками з національно-патріотичного виховання,</a:t>
            </a:r>
          </a:p>
          <a:p>
            <a:pPr algn="just"/>
            <a:r>
              <a:rPr lang="uk-UA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2.Сектор  Сучасні види роботи з дітьми,</a:t>
            </a:r>
          </a:p>
          <a:p>
            <a:pPr algn="just"/>
            <a:r>
              <a:rPr lang="uk-UA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сектор  Облаштування  освітнього простору групи</a:t>
            </a:r>
          </a:p>
          <a:p>
            <a:pPr algn="just"/>
            <a:r>
              <a:rPr lang="uk-UA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uk-UA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розділивши піцу на сектори.</a:t>
            </a:r>
            <a:endParaRPr lang="ru-RU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77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41.radikal.ru/i094/1108/54/dfa81bc753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00298" y="1736203"/>
            <a:ext cx="48894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Дякую за активну участь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66938" y="449283"/>
            <a:ext cx="5679696" cy="89255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Нормативно-правові документи</a:t>
            </a:r>
            <a:endParaRPr lang="ru-RU" sz="2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uk-UA" sz="2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3234" y="4018559"/>
            <a:ext cx="8899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b="1" i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     </a:t>
            </a:r>
            <a:endParaRPr lang="ru-RU" sz="5000" b="1" i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81559" y="1770927"/>
            <a:ext cx="725732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uk-U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Закони України «Про освіту», «Про дошкільну освіту»;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ЗАКОН УКРАЇНИ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Про основні засади державної політики у сфері утвердження української національної та громадянської ідентичності 2023р.</a:t>
            </a:r>
            <a:endParaRPr lang="uk-UA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uk-U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Стратегія національно-патріотичного виховання 2019р.;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uk-U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Концепція національно-патріотичного виховання в системі освіти України від</a:t>
            </a: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06.06.2022 р.;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Базовий</a:t>
            </a: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компонент </a:t>
            </a:r>
            <a:r>
              <a:rPr lang="ru-RU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дошкільної</a:t>
            </a: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освіти</a:t>
            </a: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Парціальна програма національно-патріотичного виховання дітей дошкільного віку «Україна – моя Батьківщина» (О.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Каплуновська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Комплексні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чинні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програми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i="1" dirty="0" smtClean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усіх програмах завдання подані по-різному в певних розділах програми (за освітніми напрямами Базового компонента дошкільної освіти), але повною мірою зосереджені завдання саме національно-патріотичного виховання у Програмі розвитку дитини дошкільного віку «Українське </a:t>
            </a:r>
            <a:r>
              <a:rPr lang="uk-UA" i="1" dirty="0" err="1" smtClean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дошкілля</a:t>
            </a:r>
            <a:r>
              <a:rPr lang="uk-UA" i="1" dirty="0" smtClean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».</a:t>
            </a:r>
            <a:endParaRPr lang="ru-RU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16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61003" y="449283"/>
            <a:ext cx="7091557" cy="89255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Вправа №1 </a:t>
            </a:r>
            <a:r>
              <a:rPr lang="uk-UA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« </a:t>
            </a:r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Люби і знай свій рідний край</a:t>
            </a:r>
            <a:r>
              <a:rPr lang="uk-UA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»</a:t>
            </a:r>
            <a:endParaRPr lang="ru-RU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uk-UA" sz="2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3234" y="4018559"/>
            <a:ext cx="8899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b="1" i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     </a:t>
            </a:r>
            <a:endParaRPr lang="ru-RU" sz="5000" b="1" i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99" y="2413338"/>
            <a:ext cx="58857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dirty="0" smtClean="0"/>
              <a:t> </a:t>
            </a:r>
            <a:r>
              <a:rPr lang="uk-UA" sz="2000" i="1" u="sng" dirty="0" smtClean="0"/>
              <a:t>(інтерактивна вправа «Мікрофон») ( 5 хв.)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.</a:t>
            </a:r>
          </a:p>
          <a:p>
            <a:r>
              <a:rPr lang="uk-UA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 </a:t>
            </a:r>
            <a:r>
              <a:rPr lang="uk-UA" sz="2000" dirty="0" smtClean="0"/>
              <a:t> починаю речення, а ви закінчуєте це речення своїм визначенням. </a:t>
            </a:r>
          </a:p>
          <a:p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16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93563" y="449283"/>
            <a:ext cx="5026441" cy="89255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Вправа №2 </a:t>
            </a:r>
            <a:r>
              <a:rPr lang="uk-UA" sz="2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«Качан капусти»</a:t>
            </a:r>
            <a:endParaRPr lang="ru-RU" sz="2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uk-UA" sz="2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3234" y="4018559"/>
            <a:ext cx="8899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b="1" i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     </a:t>
            </a:r>
            <a:endParaRPr lang="ru-RU" sz="5000" b="1" i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99" y="2413338"/>
            <a:ext cx="58857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dirty="0" smtClean="0"/>
              <a:t>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Назвіть державний документ, що регламентує роботу ЗДО, щодо компетентності дитини-дошкільника .</a:t>
            </a:r>
          </a:p>
          <a:p>
            <a:r>
              <a:rPr lang="uk-UA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16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19922" y="449283"/>
            <a:ext cx="5173724" cy="89255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Вправа №3 «Це моя Україна»</a:t>
            </a:r>
            <a:endParaRPr lang="ru-RU" sz="2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uk-UA" sz="2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3234" y="4018559"/>
            <a:ext cx="8899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b="1" i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     </a:t>
            </a:r>
            <a:endParaRPr lang="ru-RU" sz="5000" b="1" i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99" y="2413338"/>
            <a:ext cx="5885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Доведіть, що напис на вашій щасливій квітці асоціюється з Україною.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16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52455" y="0"/>
            <a:ext cx="7508659" cy="8925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Вправа №4 «Риси патріота і </a:t>
            </a:r>
            <a:r>
              <a:rPr lang="uk-UA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антипатріота</a:t>
            </a:r>
            <a:r>
              <a:rPr lang="uk-UA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uk-UA" sz="2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3234" y="4018559"/>
            <a:ext cx="8899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b="1" i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     </a:t>
            </a:r>
            <a:endParaRPr lang="ru-RU" sz="5000" b="1" i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41722" y="625033"/>
          <a:ext cx="7800113" cy="6232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905"/>
                <a:gridCol w="3911208"/>
              </a:tblGrid>
              <a:tr h="452133">
                <a:tc>
                  <a:txBody>
                    <a:bodyPr/>
                    <a:lstStyle/>
                    <a:p>
                      <a:pPr algn="ctr"/>
                      <a:r>
                        <a:rPr lang="uk-UA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Патріот</a:t>
                      </a:r>
                      <a:endParaRPr lang="ru-RU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Антипатріот</a:t>
                      </a:r>
                      <a:endParaRPr lang="ru-RU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808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1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відповідальність, мужність, самостійність, ініціативність, активність, повага до Батьківщини, шанобливе ставлення до державної символіки,</a:t>
                      </a:r>
                      <a:r>
                        <a:rPr lang="uk-UA" sz="2200" b="1" baseline="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200" b="1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товариськість, побратимство, доброзичливість, </a:t>
                      </a:r>
                      <a:r>
                        <a:rPr lang="uk-UA" sz="2200" b="1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ввічли-вість</a:t>
                      </a:r>
                      <a:r>
                        <a:rPr lang="uk-UA" sz="2200" b="1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щирість, </a:t>
                      </a:r>
                      <a:r>
                        <a:rPr lang="uk-UA" sz="2200" b="1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працьови-тість</a:t>
                      </a:r>
                      <a:r>
                        <a:rPr lang="uk-UA" sz="2200" b="1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гостинність, </a:t>
                      </a:r>
                      <a:r>
                        <a:rPr lang="uk-UA" sz="2200" b="1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гуман-ність</a:t>
                      </a:r>
                      <a:r>
                        <a:rPr lang="uk-UA" sz="2200" b="1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толерантність, моральність, спілкування державною мовою, належність до української церкви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малодушність, брехли-вість, лихослів’я, зрадництво,</a:t>
                      </a:r>
                      <a:r>
                        <a:rPr lang="uk-UA" sz="2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2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користо-любство</a:t>
                      </a:r>
                      <a:r>
                        <a:rPr lang="uk-UA" sz="2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uk-UA" sz="2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егоїстичність, хамство, підлість, підступність, </a:t>
                      </a:r>
                      <a:r>
                        <a:rPr lang="uk-UA" sz="22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злопам’ят-ство</a:t>
                      </a:r>
                      <a:r>
                        <a:rPr lang="uk-UA" sz="2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злорадство, безвідповідальність, легковажність, </a:t>
                      </a:r>
                      <a:r>
                        <a:rPr lang="uk-UA" sz="22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амораль-ність</a:t>
                      </a:r>
                      <a:r>
                        <a:rPr lang="uk-UA" sz="2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байдужість, вороже почуття до Батьківщини, нехтування державною мовою, зневага до державної символіки, тяжіння до еміграції</a:t>
                      </a:r>
                      <a:endParaRPr lang="ru-RU" sz="22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616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6057" y="0"/>
            <a:ext cx="8287472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dirty="0" smtClean="0"/>
              <a:t>  </a:t>
            </a:r>
            <a:endParaRPr lang="uk-UA" sz="2600" b="1" spc="50" noProof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5504" y="564158"/>
            <a:ext cx="57762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endParaRPr lang="uk-U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883353" y="1504707"/>
            <a:ext cx="1211661" cy="5150735"/>
          </a:xfrm>
          <a:prstGeom prst="round2SameRect">
            <a:avLst>
              <a:gd name="adj1" fmla="val 11437"/>
              <a:gd name="adj2" fmla="val 0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Навчити виявляти інтерес до пізнання природи рідного краю, близького оточення, своєї держави України 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 rot="10800000">
            <a:off x="2268637" y="1460335"/>
            <a:ext cx="1853877" cy="5206682"/>
          </a:xfrm>
          <a:prstGeom prst="round2SameRect">
            <a:avLst>
              <a:gd name="adj1" fmla="val 11437"/>
              <a:gd name="adj2" fmla="val 0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uk-UA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uk-UA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Соціально-громадянська компетентність</a:t>
            </a:r>
            <a:r>
              <a:rPr lang="uk-UA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— це сформувати у дітей здатність до прояву особистісних якостей, соціальних почуттів, любові до Батьківщини; готовність до посильної участі в соціальних подіях, що відбуваються у дитячих осередках, громаді, суспільстві та спрямовані на покращення спільного життя.</a:t>
            </a:r>
          </a:p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 rot="10800000">
            <a:off x="6065135" y="1578013"/>
            <a:ext cx="1485416" cy="5095635"/>
          </a:xfrm>
          <a:prstGeom prst="round2SameRect">
            <a:avLst>
              <a:gd name="adj1" fmla="val 11437"/>
              <a:gd name="adj2" fmla="val 0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Залучати до надбань національної культури</a:t>
            </a:r>
          </a:p>
          <a:p>
            <a:r>
              <a:rPr lang="uk-UA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Формувати ціннісне ставлення до українських </a:t>
            </a:r>
          </a:p>
          <a:p>
            <a:r>
              <a:rPr lang="uk-UA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мистецьких традицій та творів українських митців.</a:t>
            </a:r>
          </a:p>
          <a:p>
            <a:r>
              <a:rPr lang="uk-UA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Виховувати інтерес до українського декоративно - прикладного мистецтва 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 rot="10800000">
            <a:off x="7764504" y="1458410"/>
            <a:ext cx="1211661" cy="5217168"/>
          </a:xfrm>
          <a:prstGeom prst="round2SameRect">
            <a:avLst>
              <a:gd name="adj1" fmla="val 11437"/>
              <a:gd name="adj2" fmla="val 0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Сформувати  вміння незалежно від національної належності дитина, як громадянин України, виявляти інтерес та позитивне ставлення до української мови як державної, прагнення до вільного спілкування з іншими дітьми і дорослими українською мовою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16283" y="-63787"/>
            <a:ext cx="73846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Завдання громадянського виховання дошкільників відповідно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 змісту  Базового компонента дошкільної освіти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2355" y="416689"/>
            <a:ext cx="1307940" cy="1030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Освітній напрям «Дитина у природному довкіллі»</a:t>
            </a:r>
            <a:endParaRPr lang="uk-UA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76981" y="509287"/>
            <a:ext cx="12963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Освітній напрям «Дитина в соціумі »</a:t>
            </a:r>
            <a:endParaRPr lang="uk-UA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65133" y="567159"/>
            <a:ext cx="127321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Освітній напрям «Дитина в світі мистецтва »</a:t>
            </a:r>
            <a:endParaRPr lang="uk-UA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27716" y="474563"/>
            <a:ext cx="136581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Освітній напрям «Мовлення дитини»</a:t>
            </a:r>
            <a:endParaRPr lang="uk-UA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86806" y="557513"/>
            <a:ext cx="14140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Освітній напрям «Особистість дитини »</a:t>
            </a:r>
            <a:endParaRPr lang="uk-UA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с двумя скругленными соседними углами 22"/>
          <p:cNvSpPr/>
          <p:nvPr/>
        </p:nvSpPr>
        <p:spPr>
          <a:xfrm rot="10800000">
            <a:off x="4259484" y="1591515"/>
            <a:ext cx="1626242" cy="5095635"/>
          </a:xfrm>
          <a:prstGeom prst="round2SameRect">
            <a:avLst>
              <a:gd name="adj1" fmla="val 11437"/>
              <a:gd name="adj2" fmla="val 0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1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1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6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6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Сформувати елементарні уявлення дитини  про себе як носія свідомості та самосвідомості, сприйняття себе в контексті відносин з іншими, здатність уявляти себе в минулому,теперішньому та майбутньому</a:t>
            </a:r>
            <a:r>
              <a:rPr lang="uk-UA" sz="16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часі; орієнтуватись  у своїх основних правах і обов’язках.</a:t>
            </a:r>
          </a:p>
          <a:p>
            <a:endParaRPr lang="uk-UA" sz="16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endParaRPr lang="uk-UA" sz="16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endParaRPr lang="uk-UA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17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6057" y="0"/>
            <a:ext cx="8287472" cy="618630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dirty="0" smtClean="0"/>
              <a:t> </a:t>
            </a:r>
            <a:r>
              <a:rPr lang="uk-UA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Освітні завдання формування  соціально-громадянської </a:t>
            </a:r>
            <a:r>
              <a:rPr lang="uk-UA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компетентності”</a:t>
            </a:r>
            <a:r>
              <a:rPr lang="uk-UA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Мол.група</a:t>
            </a:r>
            <a:r>
              <a:rPr lang="uk-UA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Виховувати повагу до сім'ї, родини.</a:t>
            </a:r>
          </a:p>
          <a:p>
            <a:pPr lvl="0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Формувати навички організованої поведінки вдома, на вулиці, у громадських місцях; навчати бути уважним до дорослого та до його звернень.</a:t>
            </a:r>
          </a:p>
          <a:p>
            <a:pPr lvl="0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Формувати гуманні почуття, елементарні уявлення про доброту, чуйність, товариськість, уважність; удосконалювати форми ввічливого звертання до дорослих та однолітків.</a:t>
            </a:r>
          </a:p>
          <a:p>
            <a:pPr lvl="0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Виховувати прагнення стримано поводитися, відчувати межу припустимої поведінки, належну дистанцію у взаєминах із різними людьми.</a:t>
            </a:r>
          </a:p>
          <a:p>
            <a:pPr lvl="0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Формувати інтерес та повагу до українських звичаїв і традицій.</a:t>
            </a:r>
          </a:p>
          <a:p>
            <a:pPr lvl="0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Ознайомлювати з виготовленням української народної іграшки з глини, дерева.</a:t>
            </a:r>
          </a:p>
          <a:p>
            <a:pPr lvl="0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Ознайомлювати з українським національним одягом, предметами побуту.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dirty="0" smtClean="0"/>
              <a:t> </a:t>
            </a:r>
            <a:endParaRPr lang="uk-UA" sz="2000" b="1" spc="50" noProof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5504" y="564158"/>
            <a:ext cx="57762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endParaRPr lang="uk-U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17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-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шаблон-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6150</TotalTime>
  <Words>1138</Words>
  <Application>Microsoft Office PowerPoint</Application>
  <PresentationFormat>Экран (4:3)</PresentationFormat>
  <Paragraphs>153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шаблон-2</vt:lpstr>
      <vt:lpstr>1_шаблон-2</vt:lpstr>
      <vt:lpstr>Заклад дошкільної освіти №39 “Журавлик”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238</cp:revision>
  <dcterms:created xsi:type="dcterms:W3CDTF">2023-03-26T09:49:27Z</dcterms:created>
  <dcterms:modified xsi:type="dcterms:W3CDTF">2024-10-04T07:04:38Z</dcterms:modified>
</cp:coreProperties>
</file>