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0" r:id="rId2"/>
    <p:sldId id="297" r:id="rId3"/>
    <p:sldId id="282" r:id="rId4"/>
    <p:sldId id="309" r:id="rId5"/>
    <p:sldId id="283" r:id="rId6"/>
    <p:sldId id="298" r:id="rId7"/>
    <p:sldId id="311" r:id="rId8"/>
    <p:sldId id="312" r:id="rId9"/>
    <p:sldId id="322" r:id="rId10"/>
    <p:sldId id="313" r:id="rId11"/>
    <p:sldId id="314" r:id="rId12"/>
    <p:sldId id="321" r:id="rId13"/>
    <p:sldId id="287" r:id="rId14"/>
    <p:sldId id="317" r:id="rId15"/>
    <p:sldId id="318" r:id="rId16"/>
    <p:sldId id="319" r:id="rId17"/>
    <p:sldId id="320" r:id="rId18"/>
    <p:sldId id="323" r:id="rId19"/>
    <p:sldId id="315" r:id="rId20"/>
    <p:sldId id="316" r:id="rId21"/>
    <p:sldId id="273" r:id="rId22"/>
    <p:sldId id="275" r:id="rId23"/>
    <p:sldId id="284" r:id="rId24"/>
    <p:sldId id="276" r:id="rId25"/>
    <p:sldId id="285" r:id="rId26"/>
    <p:sldId id="278" r:id="rId27"/>
    <p:sldId id="310" r:id="rId28"/>
    <p:sldId id="281" r:id="rId29"/>
    <p:sldId id="302" r:id="rId3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71" autoAdjust="0"/>
  </p:normalViewPr>
  <p:slideViewPr>
    <p:cSldViewPr>
      <p:cViewPr>
        <p:scale>
          <a:sx n="77" d="100"/>
          <a:sy n="77" d="100"/>
        </p:scale>
        <p:origin x="-1686" y="-21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1"/>
      </p:bgRef>
    </p:bg>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2286000" y="3124200"/>
            <a:ext cx="6172200" cy="1894362"/>
          </a:xfrm>
        </p:spPr>
        <p:txBody>
          <a:bodyPr/>
          <a:lstStyle>
            <a:lvl1pPr>
              <a:defRPr b="1"/>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bwMode="auto">
          <a:xfrm rot="5400000">
            <a:off x="7764621" y="1174097"/>
            <a:ext cx="2286000" cy="381000"/>
          </a:xfrm>
        </p:spPr>
        <p:txBody>
          <a:bodyPr/>
          <a:lstStyle/>
          <a:p>
            <a:fld id="{B4C71EC6-210F-42DE-9C53-41977AD35B3D}" type="datetimeFigureOut">
              <a:rPr lang="ru-RU" smtClean="0"/>
              <a:pPr/>
              <a:t>04.10.2024</a:t>
            </a:fld>
            <a:endParaRPr lang="ru-RU"/>
          </a:p>
        </p:txBody>
      </p:sp>
      <p:sp>
        <p:nvSpPr>
          <p:cNvPr id="17" name="Нижний колонтитул 16"/>
          <p:cNvSpPr>
            <a:spLocks noGrp="1"/>
          </p:cNvSpPr>
          <p:nvPr>
            <p:ph type="ftr" sz="quarter" idx="11"/>
          </p:nvPr>
        </p:nvSpPr>
        <p:spPr bwMode="auto">
          <a:xfrm rot="5400000">
            <a:off x="7077269" y="4181669"/>
            <a:ext cx="3657600" cy="384048"/>
          </a:xfrm>
        </p:spPr>
        <p:txBody>
          <a:bodyPr/>
          <a:lstStyle/>
          <a:p>
            <a:endParaRPr lang="ru-RU"/>
          </a:p>
        </p:txBody>
      </p:sp>
      <p:sp>
        <p:nvSpPr>
          <p:cNvPr id="10" name="Прямоугольник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Прямоугольник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ая соединительная линия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Прямая соединительная линия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Прямая соединительная линия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Прямоугольник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Овал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Овал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Овал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Номер слайда 28"/>
          <p:cNvSpPr>
            <a:spLocks noGrp="1"/>
          </p:cNvSpPr>
          <p:nvPr>
            <p:ph type="sldNum" sz="quarter" idx="12"/>
          </p:nvPr>
        </p:nvSpPr>
        <p:spPr bwMode="auto">
          <a:xfrm>
            <a:off x="1325544" y="4928702"/>
            <a:ext cx="609600" cy="517524"/>
          </a:xfrm>
        </p:spPr>
        <p:txBody>
          <a:bodyPr/>
          <a:lstStyle/>
          <a:p>
            <a:fld id="{B19B0651-EE4F-4900-A07F-96A6BFA9D0F0}"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pPr/>
              <a:t>04.10.2024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676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pPr/>
              <a:t>04.10.2024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8" name="Объект 7"/>
          <p:cNvSpPr>
            <a:spLocks noGrp="1"/>
          </p:cNvSpPr>
          <p:nvPr>
            <p:ph sz="quarter" idx="1"/>
          </p:nvPr>
        </p:nvSpPr>
        <p:spPr>
          <a:xfrm>
            <a:off x="457200" y="1600200"/>
            <a:ext cx="7467600" cy="487375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4"/>
          </p:nvPr>
        </p:nvSpPr>
        <p:spPr/>
        <p:txBody>
          <a:bodyPr rtlCol="0"/>
          <a:lstStyle/>
          <a:p>
            <a:fld id="{B4C71EC6-210F-42DE-9C53-41977AD35B3D}" type="datetimeFigureOut">
              <a:rPr lang="ru-RU" smtClean="0"/>
              <a:pPr/>
              <a:t>04.10.2024</a:t>
            </a:fld>
            <a:endParaRPr lang="ru-RU"/>
          </a:p>
        </p:txBody>
      </p:sp>
      <p:sp>
        <p:nvSpPr>
          <p:cNvPr id="9" name="Номер слайда 8"/>
          <p:cNvSpPr>
            <a:spLocks noGrp="1"/>
          </p:cNvSpPr>
          <p:nvPr>
            <p:ph type="sldNum" sz="quarter" idx="15"/>
          </p:nvPr>
        </p:nvSpPr>
        <p:spPr/>
        <p:txBody>
          <a:bodyPr rtlCol="0"/>
          <a:lstStyle/>
          <a:p>
            <a:fld id="{B19B0651-EE4F-4900-A07F-96A6BFA9D0F0}" type="slidenum">
              <a:rPr lang="ru-RU" smtClean="0"/>
              <a:pPr/>
              <a:t>‹#›</a:t>
            </a:fld>
            <a:endParaRPr lang="ru-RU"/>
          </a:p>
        </p:txBody>
      </p:sp>
      <p:sp>
        <p:nvSpPr>
          <p:cNvPr id="10" name="Нижний колонтитул 9"/>
          <p:cNvSpPr>
            <a:spLocks noGrp="1"/>
          </p:cNvSpPr>
          <p:nvPr>
            <p:ph type="ftr" sz="quarter" idx="16"/>
          </p:nvPr>
        </p:nvSpPr>
        <p:spPr/>
        <p:txBody>
          <a:bodyPr rtlCol="0"/>
          <a:lstStyle/>
          <a:p>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bwMode="auto">
          <a:xfrm rot="5400000">
            <a:off x="7763256" y="1170432"/>
            <a:ext cx="2286000" cy="381000"/>
          </a:xfrm>
        </p:spPr>
        <p:txBody>
          <a:bodyPr/>
          <a:lstStyle/>
          <a:p>
            <a:fld id="{B4C71EC6-210F-42DE-9C53-41977AD35B3D}" type="datetimeFigureOut">
              <a:rPr lang="ru-RU" smtClean="0"/>
              <a:pPr/>
              <a:t>04.10.2024</a:t>
            </a:fld>
            <a:endParaRPr lang="ru-RU"/>
          </a:p>
        </p:txBody>
      </p:sp>
      <p:sp>
        <p:nvSpPr>
          <p:cNvPr id="5" name="Нижний колонтитул 4"/>
          <p:cNvSpPr>
            <a:spLocks noGrp="1"/>
          </p:cNvSpPr>
          <p:nvPr>
            <p:ph type="ftr" sz="quarter" idx="11"/>
          </p:nvPr>
        </p:nvSpPr>
        <p:spPr bwMode="auto">
          <a:xfrm rot="5400000">
            <a:off x="7077456" y="4178808"/>
            <a:ext cx="3657600" cy="384048"/>
          </a:xfrm>
        </p:spPr>
        <p:txBody>
          <a:bodyPr/>
          <a:lstStyle/>
          <a:p>
            <a:endParaRPr lang="ru-RU"/>
          </a:p>
        </p:txBody>
      </p:sp>
      <p:sp>
        <p:nvSpPr>
          <p:cNvPr id="9" name="Прямоугольник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Прямая соединительная линия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Прямая соединительная линия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оугольник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Овал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Овал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Овал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Прямая соединительная линия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Номер слайда 5"/>
          <p:cNvSpPr>
            <a:spLocks noGrp="1"/>
          </p:cNvSpPr>
          <p:nvPr>
            <p:ph type="sldNum" sz="quarter" idx="12"/>
          </p:nvPr>
        </p:nvSpPr>
        <p:spPr bwMode="auto">
          <a:xfrm>
            <a:off x="1340616" y="4928702"/>
            <a:ext cx="609600" cy="517524"/>
          </a:xfrm>
        </p:spPr>
        <p:txBody>
          <a:bodyPr/>
          <a:lstStyle/>
          <a:p>
            <a:fld id="{B19B0651-EE4F-4900-A07F-96A6BFA9D0F0}"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B4C71EC6-210F-42DE-9C53-41977AD35B3D}" type="datetimeFigureOut">
              <a:rPr lang="ru-RU" smtClean="0"/>
              <a:pPr/>
              <a:t>04.10.2024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
        <p:nvSpPr>
          <p:cNvPr id="9" name="Объект 8"/>
          <p:cNvSpPr>
            <a:spLocks noGrp="1"/>
          </p:cNvSpPr>
          <p:nvPr>
            <p:ph sz="quarter" idx="1"/>
          </p:nvPr>
        </p:nvSpPr>
        <p:spPr>
          <a:xfrm>
            <a:off x="457200"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Объект 10"/>
          <p:cNvSpPr>
            <a:spLocks noGrp="1"/>
          </p:cNvSpPr>
          <p:nvPr>
            <p:ph sz="quarter" idx="2"/>
          </p:nvPr>
        </p:nvSpPr>
        <p:spPr>
          <a:xfrm>
            <a:off x="4270248"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nchor="b"/>
          <a:lstStyle>
            <a:lvl1pPr>
              <a:defRPr/>
            </a:lvl1pPr>
          </a:lstStyle>
          <a:p>
            <a:r>
              <a:rPr kumimoji="0" lang="ru-RU" smtClean="0"/>
              <a:t>Образец заголовка</a:t>
            </a:r>
            <a:endParaRPr kumimoji="0" lang="en-US"/>
          </a:p>
        </p:txBody>
      </p:sp>
      <p:sp>
        <p:nvSpPr>
          <p:cNvPr id="7" name="Дата 6"/>
          <p:cNvSpPr>
            <a:spLocks noGrp="1"/>
          </p:cNvSpPr>
          <p:nvPr>
            <p:ph type="dt" sz="half" idx="10"/>
          </p:nvPr>
        </p:nvSpPr>
        <p:spPr/>
        <p:txBody>
          <a:bodyPr/>
          <a:lstStyle/>
          <a:p>
            <a:fld id="{B4C71EC6-210F-42DE-9C53-41977AD35B3D}" type="datetimeFigureOut">
              <a:rPr lang="ru-RU" smtClean="0"/>
              <a:pPr/>
              <a:t>04.10.2024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pPr/>
              <a:t>‹#›</a:t>
            </a:fld>
            <a:endParaRPr lang="ru-RU"/>
          </a:p>
        </p:txBody>
      </p:sp>
      <p:sp>
        <p:nvSpPr>
          <p:cNvPr id="11" name="Объект 10"/>
          <p:cNvSpPr>
            <a:spLocks noGrp="1"/>
          </p:cNvSpPr>
          <p:nvPr>
            <p:ph sz="quarter" idx="2"/>
          </p:nvPr>
        </p:nvSpPr>
        <p:spPr>
          <a:xfrm>
            <a:off x="457200"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Объект 12"/>
          <p:cNvSpPr>
            <a:spLocks noGrp="1"/>
          </p:cNvSpPr>
          <p:nvPr>
            <p:ph sz="quarter" idx="4"/>
          </p:nvPr>
        </p:nvSpPr>
        <p:spPr>
          <a:xfrm>
            <a:off x="4371975"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2" name="Текст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
        <p:nvSpPr>
          <p:cNvPr id="14" name="Текст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6" name="Дата 5"/>
          <p:cNvSpPr>
            <a:spLocks noGrp="1"/>
          </p:cNvSpPr>
          <p:nvPr>
            <p:ph type="dt" sz="half" idx="10"/>
          </p:nvPr>
        </p:nvSpPr>
        <p:spPr/>
        <p:txBody>
          <a:bodyPr rtlCol="0"/>
          <a:lstStyle/>
          <a:p>
            <a:fld id="{B4C71EC6-210F-42DE-9C53-41977AD35B3D}" type="datetimeFigureOut">
              <a:rPr lang="ru-RU" smtClean="0"/>
              <a:pPr/>
              <a:t>04.10.2024</a:t>
            </a:fld>
            <a:endParaRPr lang="ru-RU"/>
          </a:p>
        </p:txBody>
      </p:sp>
      <p:sp>
        <p:nvSpPr>
          <p:cNvPr id="7" name="Номер слайда 6"/>
          <p:cNvSpPr>
            <a:spLocks noGrp="1"/>
          </p:cNvSpPr>
          <p:nvPr>
            <p:ph type="sldNum" sz="quarter" idx="11"/>
          </p:nvPr>
        </p:nvSpPr>
        <p:spPr/>
        <p:txBody>
          <a:bodyPr rtlCol="0"/>
          <a:lstStyle/>
          <a:p>
            <a:fld id="{B19B0651-EE4F-4900-A07F-96A6BFA9D0F0}" type="slidenum">
              <a:rPr lang="ru-RU" smtClean="0"/>
              <a:pPr/>
              <a:t>‹#›</a:t>
            </a:fld>
            <a:endParaRPr lang="ru-RU"/>
          </a:p>
        </p:txBody>
      </p:sp>
      <p:sp>
        <p:nvSpPr>
          <p:cNvPr id="8" name="Нижний колонтитул 7"/>
          <p:cNvSpPr>
            <a:spLocks noGrp="1"/>
          </p:cNvSpPr>
          <p:nvPr>
            <p:ph type="ftr" sz="quarter" idx="12"/>
          </p:nvPr>
        </p:nvSpPr>
        <p:spPr/>
        <p:txBody>
          <a:bodyPr rtlCol="0"/>
          <a:lstStyle/>
          <a:p>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pPr/>
              <a:t>04.10.2024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Заголовок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8" name="Прямая соединительная линия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Прямая соединительная линия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Прямая соединительная линия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оугольник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Овал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Объект 17"/>
          <p:cNvSpPr>
            <a:spLocks noGrp="1"/>
          </p:cNvSpPr>
          <p:nvPr>
            <p:ph sz="quarter" idx="1"/>
          </p:nvPr>
        </p:nvSpPr>
        <p:spPr>
          <a:xfrm>
            <a:off x="304800" y="274320"/>
            <a:ext cx="5638800" cy="6327648"/>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4"/>
          </p:nvPr>
        </p:nvSpPr>
        <p:spPr/>
        <p:txBody>
          <a:bodyPr rtlCol="0"/>
          <a:lstStyle/>
          <a:p>
            <a:fld id="{B4C71EC6-210F-42DE-9C53-41977AD35B3D}" type="datetimeFigureOut">
              <a:rPr lang="ru-RU" smtClean="0"/>
              <a:pPr/>
              <a:t>04.10.2024</a:t>
            </a:fld>
            <a:endParaRPr lang="ru-RU"/>
          </a:p>
        </p:txBody>
      </p:sp>
      <p:sp>
        <p:nvSpPr>
          <p:cNvPr id="22" name="Номер слайда 21"/>
          <p:cNvSpPr>
            <a:spLocks noGrp="1"/>
          </p:cNvSpPr>
          <p:nvPr>
            <p:ph type="sldNum" sz="quarter" idx="15"/>
          </p:nvPr>
        </p:nvSpPr>
        <p:spPr/>
        <p:txBody>
          <a:bodyPr rtlCol="0"/>
          <a:lstStyle/>
          <a:p>
            <a:fld id="{B19B0651-EE4F-4900-A07F-96A6BFA9D0F0}" type="slidenum">
              <a:rPr lang="ru-RU" smtClean="0"/>
              <a:pPr/>
              <a:t>‹#›</a:t>
            </a:fld>
            <a:endParaRPr lang="ru-RU"/>
          </a:p>
        </p:txBody>
      </p:sp>
      <p:sp>
        <p:nvSpPr>
          <p:cNvPr id="23" name="Нижний колонтитул 22"/>
          <p:cNvSpPr>
            <a:spLocks noGrp="1"/>
          </p:cNvSpPr>
          <p:nvPr>
            <p:ph type="ftr" sz="quarter" idx="16"/>
          </p:nvPr>
        </p:nvSpPr>
        <p:spPr/>
        <p:txBody>
          <a:bodyPr rtlCol="0"/>
          <a:lstStyle/>
          <a:p>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ая соединительная линия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Овал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Заголовок 1"/>
          <p:cNvSpPr>
            <a:spLocks noGrp="1"/>
          </p:cNvSpPr>
          <p:nvPr>
            <p:ph type="title"/>
          </p:nvPr>
        </p:nvSpPr>
        <p:spPr>
          <a:xfrm rot="5400000">
            <a:off x="3350133" y="3200400"/>
            <a:ext cx="6309360" cy="457200"/>
          </a:xfrm>
        </p:spPr>
        <p:txBody>
          <a:bodyPr anchor="b"/>
          <a:lstStyle>
            <a:lvl1pPr algn="l">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ru-RU" smtClean="0"/>
              <a:t>Вставка рисунка</a:t>
            </a:r>
            <a:endParaRPr kumimoji="0" lang="en-US" dirty="0"/>
          </a:p>
        </p:txBody>
      </p:sp>
      <p:sp>
        <p:nvSpPr>
          <p:cNvPr id="4" name="Текст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10" name="Прямая соединительная линия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Прямоугольник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ая соединительная линия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Прямая соединительная линия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Прямая соединительная линия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Дата 16"/>
          <p:cNvSpPr>
            <a:spLocks noGrp="1"/>
          </p:cNvSpPr>
          <p:nvPr>
            <p:ph type="dt" sz="half" idx="10"/>
          </p:nvPr>
        </p:nvSpPr>
        <p:spPr/>
        <p:txBody>
          <a:bodyPr rtlCol="0"/>
          <a:lstStyle/>
          <a:p>
            <a:fld id="{B4C71EC6-210F-42DE-9C53-41977AD35B3D}" type="datetimeFigureOut">
              <a:rPr lang="ru-RU" smtClean="0"/>
              <a:pPr/>
              <a:t>04.10.2024</a:t>
            </a:fld>
            <a:endParaRPr lang="ru-RU"/>
          </a:p>
        </p:txBody>
      </p:sp>
      <p:sp>
        <p:nvSpPr>
          <p:cNvPr id="18" name="Номер слайда 17"/>
          <p:cNvSpPr>
            <a:spLocks noGrp="1"/>
          </p:cNvSpPr>
          <p:nvPr>
            <p:ph type="sldNum" sz="quarter" idx="11"/>
          </p:nvPr>
        </p:nvSpPr>
        <p:spPr/>
        <p:txBody>
          <a:bodyPr rtlCol="0"/>
          <a:lstStyle/>
          <a:p>
            <a:fld id="{B19B0651-EE4F-4900-A07F-96A6BFA9D0F0}" type="slidenum">
              <a:rPr lang="ru-RU" smtClean="0"/>
              <a:pPr/>
              <a:t>‹#›</a:t>
            </a:fld>
            <a:endParaRPr lang="ru-RU"/>
          </a:p>
        </p:txBody>
      </p:sp>
      <p:sp>
        <p:nvSpPr>
          <p:cNvPr id="21" name="Нижний колонтитул 20"/>
          <p:cNvSpPr>
            <a:spLocks noGrp="1"/>
          </p:cNvSpPr>
          <p:nvPr>
            <p:ph type="ftr" sz="quarter" idx="12"/>
          </p:nvPr>
        </p:nvSpPr>
        <p:spPr/>
        <p:txBody>
          <a:bodyPr rtlCol="0"/>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Прямая соединительная лини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B4C71EC6-210F-42DE-9C53-41977AD35B3D}" type="datetimeFigureOut">
              <a:rPr lang="ru-RU" smtClean="0"/>
              <a:pPr/>
              <a:t>04.10.2024</a:t>
            </a:fld>
            <a:endParaRPr lang="ru-RU"/>
          </a:p>
        </p:txBody>
      </p:sp>
      <p:sp>
        <p:nvSpPr>
          <p:cNvPr id="3" name="Нижний колонтитул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ru-RU"/>
          </a:p>
        </p:txBody>
      </p:sp>
      <p:sp>
        <p:nvSpPr>
          <p:cNvPr id="7" name="Прямая соединительная лини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Прямая соединительная линия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оуголь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Овал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Номер слайда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19B0651-EE4F-4900-A07F-96A6BFA9D0F0}"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619672" y="332656"/>
            <a:ext cx="6840760" cy="2736304"/>
          </a:xfrm>
        </p:spPr>
        <p:txBody>
          <a:bodyPr>
            <a:noAutofit/>
          </a:bodyPr>
          <a:lstStyle/>
          <a:p>
            <a:pPr algn="ctr"/>
            <a:r>
              <a:rPr lang="ru-RU" sz="6000" dirty="0" smtClean="0">
                <a:latin typeface="Arial" pitchFamily="34" charset="0"/>
                <a:cs typeface="Arial" pitchFamily="34" charset="0"/>
              </a:rPr>
              <a:t> </a:t>
            </a:r>
            <a:r>
              <a:rPr lang="ru-RU" sz="3600" dirty="0" smtClean="0">
                <a:solidFill>
                  <a:schemeClr val="tx1"/>
                </a:solidFill>
                <a:latin typeface="Arial" pitchFamily="34" charset="0"/>
                <a:cs typeface="Arial" pitchFamily="34" charset="0"/>
              </a:rPr>
              <a:t>«</a:t>
            </a:r>
            <a:r>
              <a:rPr lang="ru-RU" sz="3600" dirty="0" err="1" smtClean="0">
                <a:solidFill>
                  <a:schemeClr val="tx1"/>
                </a:solidFill>
                <a:latin typeface="Arial" pitchFamily="34" charset="0"/>
                <a:cs typeface="Arial" pitchFamily="34" charset="0"/>
              </a:rPr>
              <a:t>Розвиток</a:t>
            </a:r>
            <a:r>
              <a:rPr lang="ru-RU" sz="3600" dirty="0" smtClean="0">
                <a:solidFill>
                  <a:schemeClr val="tx1"/>
                </a:solidFill>
                <a:latin typeface="Arial" pitchFamily="34" charset="0"/>
                <a:cs typeface="Arial" pitchFamily="34" charset="0"/>
              </a:rPr>
              <a:t> </a:t>
            </a:r>
            <a:r>
              <a:rPr lang="ru-RU" sz="3600" dirty="0" err="1" smtClean="0">
                <a:solidFill>
                  <a:schemeClr val="tx1"/>
                </a:solidFill>
                <a:latin typeface="Arial" pitchFamily="34" charset="0"/>
                <a:cs typeface="Arial" pitchFamily="34" charset="0"/>
              </a:rPr>
              <a:t>мовленнєвої</a:t>
            </a:r>
            <a:r>
              <a:rPr lang="ru-RU" sz="3600" dirty="0" smtClean="0">
                <a:solidFill>
                  <a:schemeClr val="tx1"/>
                </a:solidFill>
                <a:latin typeface="Arial" pitchFamily="34" charset="0"/>
                <a:cs typeface="Arial" pitchFamily="34" charset="0"/>
              </a:rPr>
              <a:t> </a:t>
            </a:r>
            <a:r>
              <a:rPr lang="ru-RU" sz="3600" dirty="0" err="1" smtClean="0">
                <a:solidFill>
                  <a:schemeClr val="tx1"/>
                </a:solidFill>
                <a:latin typeface="Arial" pitchFamily="34" charset="0"/>
                <a:cs typeface="Arial" pitchFamily="34" charset="0"/>
              </a:rPr>
              <a:t>компетенції</a:t>
            </a:r>
            <a:r>
              <a:rPr lang="ru-RU" sz="3600" dirty="0" smtClean="0">
                <a:solidFill>
                  <a:schemeClr val="tx1"/>
                </a:solidFill>
                <a:latin typeface="Arial" pitchFamily="34" charset="0"/>
                <a:cs typeface="Arial" pitchFamily="34" charset="0"/>
              </a:rPr>
              <a:t> </a:t>
            </a:r>
            <a:r>
              <a:rPr lang="ru-RU" sz="3600" dirty="0" err="1" smtClean="0">
                <a:solidFill>
                  <a:schemeClr val="tx1"/>
                </a:solidFill>
                <a:latin typeface="Arial" pitchFamily="34" charset="0"/>
                <a:cs typeface="Arial" pitchFamily="34" charset="0"/>
              </a:rPr>
              <a:t>засобами</a:t>
            </a:r>
            <a:r>
              <a:rPr lang="ru-RU" sz="3600" dirty="0" smtClean="0">
                <a:solidFill>
                  <a:schemeClr val="tx1"/>
                </a:solidFill>
                <a:latin typeface="Arial" pitchFamily="34" charset="0"/>
                <a:cs typeface="Arial" pitchFamily="34" charset="0"/>
              </a:rPr>
              <a:t> </a:t>
            </a:r>
            <a:r>
              <a:rPr lang="ru-RU" sz="3600" dirty="0" err="1" smtClean="0">
                <a:solidFill>
                  <a:schemeClr val="tx1"/>
                </a:solidFill>
                <a:latin typeface="Arial" pitchFamily="34" charset="0"/>
                <a:cs typeface="Arial" pitchFamily="34" charset="0"/>
              </a:rPr>
              <a:t>художнього</a:t>
            </a:r>
            <a:r>
              <a:rPr lang="ru-RU" sz="3600" dirty="0" smtClean="0">
                <a:solidFill>
                  <a:schemeClr val="tx1"/>
                </a:solidFill>
                <a:latin typeface="Arial" pitchFamily="34" charset="0"/>
                <a:cs typeface="Arial" pitchFamily="34" charset="0"/>
              </a:rPr>
              <a:t> слова»</a:t>
            </a:r>
            <a:r>
              <a:rPr lang="uk-UA" sz="3600" dirty="0" smtClean="0"/>
              <a:t/>
            </a:r>
            <a:br>
              <a:rPr lang="uk-UA" sz="3600" dirty="0" smtClean="0"/>
            </a:br>
            <a:endParaRPr lang="ru-RU" sz="3600" noProof="1">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a:xfrm>
            <a:off x="2286000" y="3789040"/>
            <a:ext cx="6318448" cy="2585882"/>
          </a:xfrm>
        </p:spPr>
        <p:txBody>
          <a:bodyPr/>
          <a:lstStyle/>
          <a:p>
            <a:pPr algn="ctr"/>
            <a:r>
              <a:rPr lang="ru-RU" noProof="1" smtClean="0">
                <a:solidFill>
                  <a:schemeClr val="tx1"/>
                </a:solidFill>
              </a:rPr>
              <a:t>Семінар-практикум</a:t>
            </a:r>
            <a:endParaRPr lang="ru-RU" noProof="1">
              <a:solidFill>
                <a:schemeClr val="tx1"/>
              </a:solidFill>
            </a:endParaRPr>
          </a:p>
        </p:txBody>
      </p:sp>
    </p:spTree>
    <p:extLst>
      <p:ext uri="{BB962C8B-B14F-4D97-AF65-F5344CB8AC3E}">
        <p14:creationId xmlns:p14="http://schemas.microsoft.com/office/powerpoint/2010/main" xmlns="" val="33439023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363272" cy="490066"/>
          </a:xfrm>
        </p:spPr>
        <p:txBody>
          <a:bodyPr>
            <a:normAutofit fontScale="90000"/>
          </a:bodyPr>
          <a:lstStyle/>
          <a:p>
            <a:pPr algn="ctr"/>
            <a:r>
              <a:rPr lang="uk-UA" b="1" dirty="0" smtClean="0">
                <a:solidFill>
                  <a:srgbClr val="FF0000"/>
                </a:solidFill>
                <a:latin typeface="Arial" pitchFamily="34" charset="0"/>
                <a:cs typeface="Arial" pitchFamily="34" charset="0"/>
              </a:rPr>
              <a:t>розповідання народних казок, читання авторських казок</a:t>
            </a:r>
            <a:endParaRPr lang="uk-UA" dirty="0">
              <a:solidFill>
                <a:srgbClr val="FF0000"/>
              </a:solidFill>
              <a:latin typeface="Arial" pitchFamily="34" charset="0"/>
              <a:cs typeface="Arial" pitchFamily="34" charset="0"/>
            </a:endParaRPr>
          </a:p>
        </p:txBody>
      </p:sp>
      <p:sp>
        <p:nvSpPr>
          <p:cNvPr id="3" name="Содержимое 2"/>
          <p:cNvSpPr>
            <a:spLocks noGrp="1"/>
          </p:cNvSpPr>
          <p:nvPr>
            <p:ph sz="quarter" idx="1"/>
          </p:nvPr>
        </p:nvSpPr>
        <p:spPr>
          <a:xfrm>
            <a:off x="457200" y="908720"/>
            <a:ext cx="8291264" cy="5565232"/>
          </a:xfrm>
        </p:spPr>
        <p:txBody>
          <a:bodyPr>
            <a:normAutofit/>
          </a:bodyPr>
          <a:lstStyle/>
          <a:p>
            <a:pPr>
              <a:buNone/>
            </a:pPr>
            <a:r>
              <a:rPr lang="uk-UA" dirty="0" smtClean="0"/>
              <a:t>   </a:t>
            </a:r>
            <a:r>
              <a:rPr lang="uk-UA" dirty="0" smtClean="0">
                <a:latin typeface="Arial" pitchFamily="34" charset="0"/>
                <a:cs typeface="Arial" pitchFamily="34" charset="0"/>
              </a:rPr>
              <a:t>Дітям раннього та молодшого дошкільного віку доступні  казки про тварин.</a:t>
            </a:r>
            <a:br>
              <a:rPr lang="uk-UA" dirty="0" smtClean="0">
                <a:latin typeface="Arial" pitchFamily="34" charset="0"/>
                <a:cs typeface="Arial" pitchFamily="34" charset="0"/>
              </a:rPr>
            </a:br>
            <a:r>
              <a:rPr lang="ru-RU" dirty="0" smtClean="0">
                <a:latin typeface="Arial" pitchFamily="34" charset="0"/>
                <a:cs typeface="Arial" pitchFamily="34" charset="0"/>
              </a:rPr>
              <a:t> </a:t>
            </a:r>
            <a:r>
              <a:rPr lang="ru-RU" dirty="0" err="1" smtClean="0">
                <a:latin typeface="Arial" pitchFamily="34" charset="0"/>
                <a:cs typeface="Arial" pitchFamily="34" charset="0"/>
              </a:rPr>
              <a:t>Дітям</a:t>
            </a:r>
            <a:r>
              <a:rPr lang="ru-RU" dirty="0" smtClean="0">
                <a:latin typeface="Arial" pitchFamily="34" charset="0"/>
                <a:cs typeface="Arial" pitchFamily="34" charset="0"/>
              </a:rPr>
              <a:t> </a:t>
            </a:r>
            <a:r>
              <a:rPr lang="ru-RU" dirty="0" err="1" smtClean="0">
                <a:latin typeface="Arial" pitchFamily="34" charset="0"/>
                <a:cs typeface="Arial" pitchFamily="34" charset="0"/>
              </a:rPr>
              <a:t>середнього</a:t>
            </a:r>
            <a:r>
              <a:rPr lang="ru-RU" dirty="0" smtClean="0">
                <a:latin typeface="Arial" pitchFamily="34" charset="0"/>
                <a:cs typeface="Arial" pitchFamily="34" charset="0"/>
              </a:rPr>
              <a:t> </a:t>
            </a:r>
            <a:r>
              <a:rPr lang="ru-RU" dirty="0" err="1" smtClean="0">
                <a:latin typeface="Arial" pitchFamily="34" charset="0"/>
                <a:cs typeface="Arial" pitchFamily="34" charset="0"/>
              </a:rPr>
              <a:t>дошкільного</a:t>
            </a:r>
            <a:r>
              <a:rPr lang="ru-RU" dirty="0" smtClean="0">
                <a:latin typeface="Arial" pitchFamily="34" charset="0"/>
                <a:cs typeface="Arial" pitchFamily="34" charset="0"/>
              </a:rPr>
              <a:t> </a:t>
            </a:r>
            <a:r>
              <a:rPr lang="ru-RU" dirty="0" err="1" smtClean="0">
                <a:latin typeface="Arial" pitchFamily="34" charset="0"/>
                <a:cs typeface="Arial" pitchFamily="34" charset="0"/>
              </a:rPr>
              <a:t>віку</a:t>
            </a:r>
            <a:r>
              <a:rPr lang="ru-RU" dirty="0" smtClean="0">
                <a:latin typeface="Arial" pitchFamily="34" charset="0"/>
                <a:cs typeface="Arial" pitchFamily="34" charset="0"/>
              </a:rPr>
              <a:t>, </a:t>
            </a:r>
            <a:r>
              <a:rPr lang="ru-RU" dirty="0" err="1" smtClean="0">
                <a:latin typeface="Arial" pitchFamily="34" charset="0"/>
                <a:cs typeface="Arial" pitchFamily="34" charset="0"/>
              </a:rPr>
              <a:t>крім</a:t>
            </a:r>
            <a:r>
              <a:rPr lang="ru-RU" dirty="0" smtClean="0">
                <a:latin typeface="Arial" pitchFamily="34" charset="0"/>
                <a:cs typeface="Arial" pitchFamily="34" charset="0"/>
              </a:rPr>
              <a:t> </a:t>
            </a:r>
            <a:r>
              <a:rPr lang="ru-RU" dirty="0" err="1" smtClean="0">
                <a:latin typeface="Arial" pitchFamily="34" charset="0"/>
                <a:cs typeface="Arial" pitchFamily="34" charset="0"/>
              </a:rPr>
              <a:t>казок</a:t>
            </a:r>
            <a:r>
              <a:rPr lang="ru-RU" dirty="0" smtClean="0">
                <a:latin typeface="Arial" pitchFamily="34" charset="0"/>
                <a:cs typeface="Arial" pitchFamily="34" charset="0"/>
              </a:rPr>
              <a:t> про </a:t>
            </a:r>
            <a:r>
              <a:rPr lang="ru-RU" dirty="0" err="1" smtClean="0">
                <a:latin typeface="Arial" pitchFamily="34" charset="0"/>
                <a:cs typeface="Arial" pitchFamily="34" charset="0"/>
              </a:rPr>
              <a:t>тварин</a:t>
            </a:r>
            <a:r>
              <a:rPr lang="ru-RU" dirty="0" smtClean="0">
                <a:latin typeface="Arial" pitchFamily="34" charset="0"/>
                <a:cs typeface="Arial" pitchFamily="34" charset="0"/>
              </a:rPr>
              <a:t> , </a:t>
            </a:r>
            <a:r>
              <a:rPr lang="ru-RU" dirty="0" err="1" smtClean="0">
                <a:latin typeface="Arial" pitchFamily="34" charset="0"/>
                <a:cs typeface="Arial" pitchFamily="34" charset="0"/>
              </a:rPr>
              <a:t>доступні</a:t>
            </a:r>
            <a:r>
              <a:rPr lang="ru-RU" dirty="0" smtClean="0">
                <a:latin typeface="Arial" pitchFamily="34" charset="0"/>
                <a:cs typeface="Arial" pitchFamily="34" charset="0"/>
              </a:rPr>
              <a:t> </a:t>
            </a:r>
            <a:r>
              <a:rPr lang="ru-RU" dirty="0" err="1" smtClean="0">
                <a:latin typeface="Arial" pitchFamily="34" charset="0"/>
                <a:cs typeface="Arial" pitchFamily="34" charset="0"/>
              </a:rPr>
              <a:t>чарівні</a:t>
            </a:r>
            <a:r>
              <a:rPr lang="ru-RU" dirty="0" smtClean="0">
                <a:latin typeface="Arial" pitchFamily="34" charset="0"/>
                <a:cs typeface="Arial" pitchFamily="34" charset="0"/>
              </a:rPr>
              <a:t> </a:t>
            </a:r>
            <a:r>
              <a:rPr lang="ru-RU" dirty="0" err="1" smtClean="0">
                <a:latin typeface="Arial" pitchFamily="34" charset="0"/>
                <a:cs typeface="Arial" pitchFamily="34" charset="0"/>
              </a:rPr>
              <a:t>казки</a:t>
            </a:r>
            <a:r>
              <a:rPr lang="ru-RU" dirty="0" smtClean="0">
                <a:latin typeface="Arial" pitchFamily="34" charset="0"/>
                <a:cs typeface="Arial" pitchFamily="34" charset="0"/>
              </a:rPr>
              <a:t> </a:t>
            </a:r>
            <a:r>
              <a:rPr lang="ru-RU" dirty="0" err="1" smtClean="0">
                <a:latin typeface="Arial" pitchFamily="34" charset="0"/>
                <a:cs typeface="Arial" pitchFamily="34" charset="0"/>
              </a:rPr>
              <a:t>соціально-побутові</a:t>
            </a:r>
            <a:r>
              <a:rPr lang="ru-RU" dirty="0" smtClean="0">
                <a:latin typeface="Arial" pitchFamily="34" charset="0"/>
                <a:cs typeface="Arial" pitchFamily="34" charset="0"/>
              </a:rPr>
              <a:t> </a:t>
            </a:r>
            <a:r>
              <a:rPr lang="ru-RU" dirty="0" err="1" smtClean="0">
                <a:latin typeface="Arial" pitchFamily="34" charset="0"/>
                <a:cs typeface="Arial" pitchFamily="34" charset="0"/>
              </a:rPr>
              <a:t>казки</a:t>
            </a:r>
            <a:r>
              <a:rPr lang="ru-RU" dirty="0" smtClean="0">
                <a:latin typeface="Arial" pitchFamily="34" charset="0"/>
                <a:cs typeface="Arial" pitchFamily="34" charset="0"/>
              </a:rPr>
              <a:t>/ </a:t>
            </a:r>
            <a:r>
              <a:rPr lang="ru-RU" dirty="0" err="1" smtClean="0">
                <a:latin typeface="Arial" pitchFamily="34" charset="0"/>
                <a:cs typeface="Arial" pitchFamily="34" charset="0"/>
              </a:rPr>
              <a:t>хоча</a:t>
            </a:r>
            <a:r>
              <a:rPr lang="ru-RU" dirty="0" smtClean="0">
                <a:latin typeface="Arial" pitchFamily="34" charset="0"/>
                <a:cs typeface="Arial" pitchFamily="34" charset="0"/>
              </a:rPr>
              <a:t> в </a:t>
            </a:r>
            <a:r>
              <a:rPr lang="ru-RU" dirty="0" err="1" smtClean="0">
                <a:latin typeface="Arial" pitchFamily="34" charset="0"/>
                <a:cs typeface="Arial" pitchFamily="34" charset="0"/>
              </a:rPr>
              <a:t>діючій</a:t>
            </a:r>
            <a:r>
              <a:rPr lang="ru-RU" dirty="0" smtClean="0">
                <a:latin typeface="Arial" pitchFamily="34" charset="0"/>
                <a:cs typeface="Arial" pitchFamily="34" charset="0"/>
              </a:rPr>
              <a:t> </a:t>
            </a:r>
            <a:r>
              <a:rPr lang="ru-RU" dirty="0" err="1" smtClean="0">
                <a:latin typeface="Arial" pitchFamily="34" charset="0"/>
                <a:cs typeface="Arial" pitchFamily="34" charset="0"/>
              </a:rPr>
              <a:t>Програмі</a:t>
            </a:r>
            <a:r>
              <a:rPr lang="ru-RU" dirty="0" smtClean="0">
                <a:latin typeface="Arial" pitchFamily="34" charset="0"/>
                <a:cs typeface="Arial" pitchFamily="34" charset="0"/>
              </a:rPr>
              <a:t> не названо </a:t>
            </a:r>
            <a:r>
              <a:rPr lang="ru-RU" dirty="0" err="1" smtClean="0">
                <a:latin typeface="Arial" pitchFamily="34" charset="0"/>
                <a:cs typeface="Arial" pitchFamily="34" charset="0"/>
              </a:rPr>
              <a:t>жодної</a:t>
            </a:r>
            <a:r>
              <a:rPr lang="ru-RU" dirty="0" smtClean="0">
                <a:latin typeface="Arial" pitchFamily="34" charset="0"/>
                <a:cs typeface="Arial" pitchFamily="34" charset="0"/>
              </a:rPr>
              <a:t>/,</a:t>
            </a:r>
          </a:p>
          <a:p>
            <a:pPr>
              <a:buNone/>
            </a:pPr>
            <a:r>
              <a:rPr lang="ru-RU" b="1" dirty="0" err="1" smtClean="0">
                <a:latin typeface="Arial" pitchFamily="34" charset="0"/>
                <a:cs typeface="Arial" pitchFamily="34" charset="0"/>
              </a:rPr>
              <a:t>Соц.-побут.казки</a:t>
            </a:r>
            <a:r>
              <a:rPr lang="ru-RU" b="1" dirty="0" smtClean="0">
                <a:latin typeface="Arial" pitchFamily="34" charset="0"/>
                <a:cs typeface="Arial" pitchFamily="34" charset="0"/>
              </a:rPr>
              <a:t>  </a:t>
            </a:r>
            <a:r>
              <a:rPr lang="ru-RU" dirty="0" smtClean="0">
                <a:latin typeface="Arial" pitchFamily="34" charset="0"/>
                <a:cs typeface="Arial" pitchFamily="34" charset="0"/>
              </a:rPr>
              <a:t>– </a:t>
            </a:r>
            <a:r>
              <a:rPr lang="ru-RU" dirty="0" err="1" smtClean="0">
                <a:latin typeface="Arial" pitchFamily="34" charset="0"/>
                <a:cs typeface="Arial" pitchFamily="34" charset="0"/>
              </a:rPr>
              <a:t>це</a:t>
            </a:r>
            <a:r>
              <a:rPr lang="ru-RU" dirty="0" smtClean="0">
                <a:latin typeface="Arial" pitchFamily="34" charset="0"/>
                <a:cs typeface="Arial" pitchFamily="34" charset="0"/>
              </a:rPr>
              <a:t> </a:t>
            </a:r>
            <a:r>
              <a:rPr lang="ru-RU" dirty="0" err="1" smtClean="0">
                <a:latin typeface="Arial" pitchFamily="34" charset="0"/>
                <a:cs typeface="Arial" pitchFamily="34" charset="0"/>
              </a:rPr>
              <a:t>піджанр</a:t>
            </a:r>
            <a:r>
              <a:rPr lang="ru-RU" dirty="0" smtClean="0">
                <a:latin typeface="Arial" pitchFamily="34" charset="0"/>
                <a:cs typeface="Arial" pitchFamily="34" charset="0"/>
              </a:rPr>
              <a:t> </a:t>
            </a:r>
            <a:r>
              <a:rPr lang="ru-RU" dirty="0" err="1" smtClean="0">
                <a:latin typeface="Arial" pitchFamily="34" charset="0"/>
                <a:cs typeface="Arial" pitchFamily="34" charset="0"/>
              </a:rPr>
              <a:t>казок</a:t>
            </a:r>
            <a:r>
              <a:rPr lang="ru-RU" dirty="0" smtClean="0">
                <a:latin typeface="Arial" pitchFamily="34" charset="0"/>
                <a:cs typeface="Arial" pitchFamily="34" charset="0"/>
              </a:rPr>
              <a:t>, </a:t>
            </a:r>
            <a:r>
              <a:rPr lang="ru-RU" dirty="0" err="1" smtClean="0">
                <a:latin typeface="Arial" pitchFamily="34" charset="0"/>
                <a:cs typeface="Arial" pitchFamily="34" charset="0"/>
              </a:rPr>
              <a:t>які</a:t>
            </a:r>
            <a:r>
              <a:rPr lang="ru-RU" dirty="0" smtClean="0">
                <a:latin typeface="Arial" pitchFamily="34" charset="0"/>
                <a:cs typeface="Arial" pitchFamily="34" charset="0"/>
              </a:rPr>
              <a:t> </a:t>
            </a:r>
            <a:r>
              <a:rPr lang="ru-RU" dirty="0" err="1" smtClean="0">
                <a:latin typeface="Arial" pitchFamily="34" charset="0"/>
                <a:cs typeface="Arial" pitchFamily="34" charset="0"/>
              </a:rPr>
              <a:t>відображають</a:t>
            </a:r>
            <a:r>
              <a:rPr lang="ru-RU" dirty="0" smtClean="0">
                <a:latin typeface="Arial" pitchFamily="34" charset="0"/>
                <a:cs typeface="Arial" pitchFamily="34" charset="0"/>
              </a:rPr>
              <a:t> </a:t>
            </a:r>
            <a:r>
              <a:rPr lang="ru-RU" dirty="0" err="1" smtClean="0">
                <a:latin typeface="Arial" pitchFamily="34" charset="0"/>
                <a:cs typeface="Arial" pitchFamily="34" charset="0"/>
              </a:rPr>
              <a:t>життя</a:t>
            </a:r>
            <a:r>
              <a:rPr lang="ru-RU" dirty="0" smtClean="0">
                <a:latin typeface="Arial" pitchFamily="34" charset="0"/>
                <a:cs typeface="Arial" pitchFamily="34" charset="0"/>
              </a:rPr>
              <a:t> та </a:t>
            </a:r>
            <a:r>
              <a:rPr lang="ru-RU" dirty="0" err="1" smtClean="0">
                <a:latin typeface="Arial" pitchFamily="34" charset="0"/>
                <a:cs typeface="Arial" pitchFamily="34" charset="0"/>
              </a:rPr>
              <a:t>побутові</a:t>
            </a:r>
            <a:r>
              <a:rPr lang="ru-RU" dirty="0" smtClean="0">
                <a:latin typeface="Arial" pitchFamily="34" charset="0"/>
                <a:cs typeface="Arial" pitchFamily="34" charset="0"/>
              </a:rPr>
              <a:t> </a:t>
            </a:r>
            <a:r>
              <a:rPr lang="ru-RU" dirty="0" err="1" smtClean="0">
                <a:latin typeface="Arial" pitchFamily="34" charset="0"/>
                <a:cs typeface="Arial" pitchFamily="34" charset="0"/>
              </a:rPr>
              <a:t>обставини</a:t>
            </a:r>
            <a:r>
              <a:rPr lang="ru-RU" dirty="0" smtClean="0">
                <a:latin typeface="Arial" pitchFamily="34" charset="0"/>
                <a:cs typeface="Arial" pitchFamily="34" charset="0"/>
              </a:rPr>
              <a:t> </a:t>
            </a:r>
            <a:r>
              <a:rPr lang="ru-RU" dirty="0" err="1" smtClean="0">
                <a:latin typeface="Arial" pitchFamily="34" charset="0"/>
                <a:cs typeface="Arial" pitchFamily="34" charset="0"/>
              </a:rPr>
              <a:t>суспільства</a:t>
            </a:r>
            <a:r>
              <a:rPr lang="ru-RU" dirty="0" smtClean="0">
                <a:latin typeface="Arial" pitchFamily="34" charset="0"/>
                <a:cs typeface="Arial" pitchFamily="34" charset="0"/>
              </a:rPr>
              <a:t>, у </a:t>
            </a:r>
            <a:r>
              <a:rPr lang="ru-RU" dirty="0" err="1" smtClean="0">
                <a:latin typeface="Arial" pitchFamily="34" charset="0"/>
                <a:cs typeface="Arial" pitchFamily="34" charset="0"/>
              </a:rPr>
              <a:t>якому</a:t>
            </a:r>
            <a:r>
              <a:rPr lang="ru-RU" dirty="0" smtClean="0">
                <a:latin typeface="Arial" pitchFamily="34" charset="0"/>
                <a:cs typeface="Arial" pitchFamily="34" charset="0"/>
              </a:rPr>
              <a:t> вони </a:t>
            </a:r>
            <a:r>
              <a:rPr lang="ru-RU" dirty="0" err="1" smtClean="0">
                <a:latin typeface="Arial" pitchFamily="34" charset="0"/>
                <a:cs typeface="Arial" pitchFamily="34" charset="0"/>
              </a:rPr>
              <a:t>створені</a:t>
            </a:r>
            <a:r>
              <a:rPr lang="ru-RU" dirty="0" smtClean="0">
                <a:latin typeface="Arial" pitchFamily="34" charset="0"/>
                <a:cs typeface="Arial" pitchFamily="34" charset="0"/>
              </a:rPr>
              <a:t>. Напр.  «Про правду та кривду», «Мудра </a:t>
            </a:r>
            <a:r>
              <a:rPr lang="ru-RU" dirty="0" err="1" smtClean="0">
                <a:latin typeface="Arial" pitchFamily="34" charset="0"/>
                <a:cs typeface="Arial" pitchFamily="34" charset="0"/>
              </a:rPr>
              <a:t>дівчина</a:t>
            </a:r>
            <a:r>
              <a:rPr lang="ru-RU" dirty="0" smtClean="0">
                <a:latin typeface="Arial" pitchFamily="34" charset="0"/>
                <a:cs typeface="Arial" pitchFamily="34" charset="0"/>
              </a:rPr>
              <a:t>»,»</a:t>
            </a:r>
            <a:r>
              <a:rPr lang="ru-RU" dirty="0" err="1" smtClean="0">
                <a:latin typeface="Arial" pitchFamily="34" charset="0"/>
                <a:cs typeface="Arial" pitchFamily="34" charset="0"/>
              </a:rPr>
              <a:t>Морозко</a:t>
            </a:r>
            <a:r>
              <a:rPr lang="ru-RU" dirty="0" smtClean="0">
                <a:latin typeface="Arial" pitchFamily="34" charset="0"/>
                <a:cs typeface="Arial" pitchFamily="34" charset="0"/>
              </a:rPr>
              <a:t>», «</a:t>
            </a:r>
            <a:r>
              <a:rPr lang="ru-RU" dirty="0" err="1" smtClean="0">
                <a:latin typeface="Arial" pitchFamily="34" charset="0"/>
                <a:cs typeface="Arial" pitchFamily="34" charset="0"/>
              </a:rPr>
              <a:t>Дідова</a:t>
            </a:r>
            <a:r>
              <a:rPr lang="ru-RU" dirty="0" smtClean="0">
                <a:latin typeface="Arial" pitchFamily="34" charset="0"/>
                <a:cs typeface="Arial" pitchFamily="34" charset="0"/>
              </a:rPr>
              <a:t> та </a:t>
            </a:r>
            <a:r>
              <a:rPr lang="ru-RU" dirty="0" err="1" smtClean="0">
                <a:latin typeface="Arial" pitchFamily="34" charset="0"/>
                <a:cs typeface="Arial" pitchFamily="34" charset="0"/>
              </a:rPr>
              <a:t>бабина</a:t>
            </a:r>
            <a:r>
              <a:rPr lang="ru-RU" dirty="0" smtClean="0">
                <a:latin typeface="Arial" pitchFamily="34" charset="0"/>
                <a:cs typeface="Arial" pitchFamily="34" charset="0"/>
              </a:rPr>
              <a:t> дочка», </a:t>
            </a:r>
            <a:r>
              <a:rPr lang="ru-RU" dirty="0" err="1" smtClean="0">
                <a:latin typeface="Arial" pitchFamily="34" charset="0"/>
                <a:cs typeface="Arial" pitchFamily="34" charset="0"/>
              </a:rPr>
              <a:t>і</a:t>
            </a:r>
            <a:r>
              <a:rPr lang="ru-RU" dirty="0" smtClean="0">
                <a:latin typeface="Arial" pitchFamily="34" charset="0"/>
                <a:cs typeface="Arial" pitchFamily="34" charset="0"/>
              </a:rPr>
              <a:t> т.д. </a:t>
            </a:r>
          </a:p>
          <a:p>
            <a:pPr>
              <a:buNone/>
            </a:pPr>
            <a:r>
              <a:rPr lang="ru-RU" dirty="0" smtClean="0">
                <a:latin typeface="Arial" pitchFamily="34" charset="0"/>
                <a:cs typeface="Arial" pitchFamily="34" charset="0"/>
              </a:rPr>
              <a:t>  </a:t>
            </a:r>
            <a:r>
              <a:rPr lang="ru-RU" dirty="0" err="1" smtClean="0">
                <a:latin typeface="Arial" pitchFamily="34" charset="0"/>
                <a:cs typeface="Arial" pitchFamily="34" charset="0"/>
              </a:rPr>
              <a:t>старші</a:t>
            </a:r>
            <a:r>
              <a:rPr lang="ru-RU" dirty="0" smtClean="0">
                <a:latin typeface="Arial" pitchFamily="34" charset="0"/>
                <a:cs typeface="Arial" pitchFamily="34" charset="0"/>
              </a:rPr>
              <a:t> </a:t>
            </a:r>
            <a:r>
              <a:rPr lang="ru-RU" dirty="0" err="1" smtClean="0">
                <a:latin typeface="Arial" pitchFamily="34" charset="0"/>
                <a:cs typeface="Arial" pitchFamily="34" charset="0"/>
              </a:rPr>
              <a:t>дошкільники</a:t>
            </a:r>
            <a:r>
              <a:rPr lang="ru-RU" dirty="0" smtClean="0">
                <a:latin typeface="Arial" pitchFamily="34" charset="0"/>
                <a:cs typeface="Arial" pitchFamily="34" charset="0"/>
              </a:rPr>
              <a:t> </a:t>
            </a:r>
            <a:r>
              <a:rPr lang="ru-RU" dirty="0" err="1" smtClean="0">
                <a:latin typeface="Arial" pitchFamily="34" charset="0"/>
                <a:cs typeface="Arial" pitchFamily="34" charset="0"/>
              </a:rPr>
              <a:t>вже</a:t>
            </a:r>
            <a:r>
              <a:rPr lang="ru-RU" dirty="0" smtClean="0">
                <a:latin typeface="Arial" pitchFamily="34" charset="0"/>
                <a:cs typeface="Arial" pitchFamily="34" charset="0"/>
              </a:rPr>
              <a:t> </a:t>
            </a:r>
            <a:r>
              <a:rPr lang="ru-RU" dirty="0" err="1" smtClean="0">
                <a:latin typeface="Arial" pitchFamily="34" charset="0"/>
                <a:cs typeface="Arial" pitchFamily="34" charset="0"/>
              </a:rPr>
              <a:t>спроможні</a:t>
            </a:r>
            <a:r>
              <a:rPr lang="ru-RU" dirty="0" smtClean="0">
                <a:latin typeface="Arial" pitchFamily="34" charset="0"/>
                <a:cs typeface="Arial" pitchFamily="34" charset="0"/>
              </a:rPr>
              <a:t> </a:t>
            </a:r>
            <a:r>
              <a:rPr lang="ru-RU" dirty="0" err="1" smtClean="0">
                <a:latin typeface="Arial" pitchFamily="34" charset="0"/>
                <a:cs typeface="Arial" pitchFamily="34" charset="0"/>
              </a:rPr>
              <a:t>зрозуміти</a:t>
            </a:r>
            <a:r>
              <a:rPr lang="ru-RU" dirty="0" smtClean="0">
                <a:latin typeface="Arial" pitchFamily="34" charset="0"/>
                <a:cs typeface="Arial" pitchFamily="34" charset="0"/>
              </a:rPr>
              <a:t> та </a:t>
            </a:r>
            <a:r>
              <a:rPr lang="ru-RU" dirty="0" err="1" smtClean="0">
                <a:latin typeface="Arial" pitchFamily="34" charset="0"/>
                <a:cs typeface="Arial" pitchFamily="34" charset="0"/>
              </a:rPr>
              <a:t>вислухати</a:t>
            </a:r>
            <a:r>
              <a:rPr lang="ru-RU" dirty="0" smtClean="0">
                <a:latin typeface="Arial" pitchFamily="34" charset="0"/>
                <a:cs typeface="Arial" pitchFamily="34" charset="0"/>
              </a:rPr>
              <a:t> </a:t>
            </a:r>
            <a:r>
              <a:rPr lang="ru-RU" dirty="0" err="1" smtClean="0">
                <a:latin typeface="Arial" pitchFamily="34" charset="0"/>
                <a:cs typeface="Arial" pitchFamily="34" charset="0"/>
              </a:rPr>
              <a:t>будь-яку</a:t>
            </a:r>
            <a:r>
              <a:rPr lang="ru-RU" dirty="0" smtClean="0">
                <a:latin typeface="Arial" pitchFamily="34" charset="0"/>
                <a:cs typeface="Arial" pitchFamily="34" charset="0"/>
              </a:rPr>
              <a:t> </a:t>
            </a:r>
            <a:r>
              <a:rPr lang="ru-RU" dirty="0" err="1" smtClean="0">
                <a:latin typeface="Arial" pitchFamily="34" charset="0"/>
                <a:cs typeface="Arial" pitchFamily="34" charset="0"/>
              </a:rPr>
              <a:t>казку</a:t>
            </a:r>
            <a:r>
              <a:rPr lang="ru-RU" dirty="0" smtClean="0">
                <a:latin typeface="Arial" pitchFamily="34" charset="0"/>
                <a:cs typeface="Arial" pitchFamily="34" charset="0"/>
              </a:rPr>
              <a:t>. </a:t>
            </a:r>
            <a:br>
              <a:rPr lang="ru-RU" dirty="0" smtClean="0">
                <a:latin typeface="Arial" pitchFamily="34" charset="0"/>
                <a:cs typeface="Arial" pitchFamily="34" charset="0"/>
              </a:rPr>
            </a:br>
            <a:r>
              <a:rPr lang="ru-RU" dirty="0" err="1" smtClean="0">
                <a:latin typeface="Arial" pitchFamily="34" charset="0"/>
                <a:cs typeface="Arial" pitchFamily="34" charset="0"/>
              </a:rPr>
              <a:t>Чарівні</a:t>
            </a:r>
            <a:r>
              <a:rPr lang="ru-RU" dirty="0" smtClean="0">
                <a:latin typeface="Arial" pitchFamily="34" charset="0"/>
                <a:cs typeface="Arial" pitchFamily="34" charset="0"/>
              </a:rPr>
              <a:t> </a:t>
            </a:r>
            <a:r>
              <a:rPr lang="ru-RU" dirty="0" err="1" smtClean="0">
                <a:latin typeface="Arial" pitchFamily="34" charset="0"/>
                <a:cs typeface="Arial" pitchFamily="34" charset="0"/>
              </a:rPr>
              <a:t>казки</a:t>
            </a:r>
            <a:r>
              <a:rPr lang="ru-RU" dirty="0" smtClean="0">
                <a:latin typeface="Arial" pitchFamily="34" charset="0"/>
                <a:cs typeface="Arial" pitchFamily="34" charset="0"/>
              </a:rPr>
              <a:t> « </a:t>
            </a:r>
            <a:r>
              <a:rPr lang="ru-RU" dirty="0" err="1" smtClean="0">
                <a:latin typeface="Arial" pitchFamily="34" charset="0"/>
                <a:cs typeface="Arial" pitchFamily="34" charset="0"/>
              </a:rPr>
              <a:t>Яйце-райце</a:t>
            </a:r>
            <a:r>
              <a:rPr lang="ru-RU" dirty="0" smtClean="0">
                <a:latin typeface="Arial" pitchFamily="34" charset="0"/>
                <a:cs typeface="Arial" pitchFamily="34" charset="0"/>
              </a:rPr>
              <a:t>” та “Ох!”, “Казку про </a:t>
            </a:r>
            <a:r>
              <a:rPr lang="ru-RU" dirty="0" err="1" smtClean="0">
                <a:latin typeface="Arial" pitchFamily="34" charset="0"/>
                <a:cs typeface="Arial" pitchFamily="34" charset="0"/>
              </a:rPr>
              <a:t>Івасика-Телесика</a:t>
            </a:r>
            <a:r>
              <a:rPr lang="ru-RU" dirty="0" smtClean="0">
                <a:latin typeface="Arial" pitchFamily="34" charset="0"/>
                <a:cs typeface="Arial" pitchFamily="34" charset="0"/>
              </a:rPr>
              <a:t>”, “</a:t>
            </a:r>
            <a:r>
              <a:rPr lang="ru-RU" dirty="0" err="1" smtClean="0">
                <a:latin typeface="Arial" pitchFamily="34" charset="0"/>
                <a:cs typeface="Arial" pitchFamily="34" charset="0"/>
              </a:rPr>
              <a:t>Котигорошко</a:t>
            </a:r>
            <a:r>
              <a:rPr lang="ru-RU" dirty="0" smtClean="0">
                <a:latin typeface="Arial" pitchFamily="34" charset="0"/>
                <a:cs typeface="Arial" pitchFamily="34" charset="0"/>
              </a:rPr>
              <a:t>”  </a:t>
            </a:r>
            <a:r>
              <a:rPr lang="ru-RU" dirty="0" smtClean="0"/>
              <a:t/>
            </a:r>
            <a:br>
              <a:rPr lang="ru-RU" dirty="0" smtClean="0"/>
            </a:br>
            <a:endParaRPr lang="uk-UA"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19256" cy="6322714"/>
          </a:xfrm>
        </p:spPr>
        <p:txBody>
          <a:bodyPr>
            <a:normAutofit/>
          </a:bodyPr>
          <a:lstStyle/>
          <a:p>
            <a:r>
              <a:rPr lang="uk-UA" sz="2400" b="1" dirty="0" smtClean="0">
                <a:latin typeface="Arial" pitchFamily="34" charset="0"/>
                <a:cs typeface="Arial" pitchFamily="34" charset="0"/>
              </a:rPr>
              <a:t>Дітей посадити так, щоб вони бачили виховательку, а вона бачила всіх.</a:t>
            </a:r>
            <a:br>
              <a:rPr lang="uk-UA" sz="2400" b="1" dirty="0" smtClean="0">
                <a:latin typeface="Arial" pitchFamily="34" charset="0"/>
                <a:cs typeface="Arial" pitchFamily="34" charset="0"/>
              </a:rPr>
            </a:br>
            <a:r>
              <a:rPr lang="uk-UA" sz="2400" b="1" dirty="0" smtClean="0">
                <a:latin typeface="Arial" pitchFamily="34" charset="0"/>
                <a:cs typeface="Arial" pitchFamily="34" charset="0"/>
              </a:rPr>
              <a:t> дітей молодшої та середньої груп доцільно посадити півколом, у два ряди, а дітей старшої групи - за столами  обличчям до вихователя. </a:t>
            </a:r>
            <a:br>
              <a:rPr lang="uk-UA" sz="2400" b="1" dirty="0" smtClean="0">
                <a:latin typeface="Arial" pitchFamily="34" charset="0"/>
                <a:cs typeface="Arial" pitchFamily="34" charset="0"/>
              </a:rPr>
            </a:br>
            <a:r>
              <a:rPr lang="uk-UA" sz="2400" dirty="0" smtClean="0">
                <a:latin typeface="Arial" pitchFamily="34" charset="0"/>
                <a:cs typeface="Arial" pitchFamily="34" charset="0"/>
              </a:rPr>
              <a:t/>
            </a:r>
            <a:br>
              <a:rPr lang="uk-UA" sz="2400" dirty="0" smtClean="0">
                <a:latin typeface="Arial" pitchFamily="34" charset="0"/>
                <a:cs typeface="Arial" pitchFamily="34" charset="0"/>
              </a:rPr>
            </a:br>
            <a:r>
              <a:rPr lang="uk-UA" sz="2400" b="1" dirty="0" smtClean="0">
                <a:latin typeface="Arial" pitchFamily="34" charset="0"/>
                <a:cs typeface="Arial" pitchFamily="34" charset="0"/>
              </a:rPr>
              <a:t> У молодшій та  середній групах </a:t>
            </a:r>
            <a:r>
              <a:rPr lang="uk-UA" sz="2400" dirty="0" smtClean="0">
                <a:latin typeface="Arial" pitchFamily="34" charset="0"/>
                <a:cs typeface="Arial" pitchFamily="34" charset="0"/>
              </a:rPr>
              <a:t>дошкільного </a:t>
            </a:r>
            <a:r>
              <a:rPr lang="uk-UA" sz="2400" b="1" dirty="0" smtClean="0">
                <a:latin typeface="Arial" pitchFamily="34" charset="0"/>
                <a:cs typeface="Arial" pitchFamily="34" charset="0"/>
              </a:rPr>
              <a:t>3акладу пропонується така структура заняття: </a:t>
            </a:r>
            <a:br>
              <a:rPr lang="uk-UA" sz="2400" b="1" dirty="0" smtClean="0">
                <a:latin typeface="Arial" pitchFamily="34" charset="0"/>
                <a:cs typeface="Arial" pitchFamily="34" charset="0"/>
              </a:rPr>
            </a:br>
            <a:r>
              <a:rPr lang="uk-UA" sz="2400" b="1" dirty="0" smtClean="0">
                <a:latin typeface="Arial" pitchFamily="34" charset="0"/>
                <a:cs typeface="Arial" pitchFamily="34" charset="0"/>
              </a:rPr>
              <a:t>1.початок заняття </a:t>
            </a:r>
            <a:r>
              <a:rPr lang="uk-UA" sz="2400" dirty="0" smtClean="0">
                <a:latin typeface="Arial" pitchFamily="34" charset="0"/>
                <a:cs typeface="Arial" pitchFamily="34" charset="0"/>
              </a:rPr>
              <a:t>(вступна бесіда, розглядання наочності, :загадка, розповідь вихователя </a:t>
            </a:r>
            <a:r>
              <a:rPr lang="uk-UA" sz="2400" b="1" dirty="0" smtClean="0">
                <a:latin typeface="Arial" pitchFamily="34" charset="0"/>
                <a:cs typeface="Arial" pitchFamily="34" charset="0"/>
              </a:rPr>
              <a:t/>
            </a:r>
            <a:br>
              <a:rPr lang="uk-UA" sz="2400" b="1" dirty="0" smtClean="0">
                <a:latin typeface="Arial" pitchFamily="34" charset="0"/>
                <a:cs typeface="Arial" pitchFamily="34" charset="0"/>
              </a:rPr>
            </a:br>
            <a:r>
              <a:rPr lang="uk-UA" sz="2400" b="1" dirty="0" smtClean="0">
                <a:latin typeface="Arial" pitchFamily="34" charset="0"/>
                <a:cs typeface="Arial" pitchFamily="34" charset="0"/>
              </a:rPr>
              <a:t>2.Розповідання казки. </a:t>
            </a:r>
            <a:br>
              <a:rPr lang="uk-UA" sz="2400" b="1" dirty="0" smtClean="0">
                <a:latin typeface="Arial" pitchFamily="34" charset="0"/>
                <a:cs typeface="Arial" pitchFamily="34" charset="0"/>
              </a:rPr>
            </a:br>
            <a:r>
              <a:rPr lang="uk-UA" sz="2400" b="1" dirty="0" smtClean="0">
                <a:latin typeface="Arial" pitchFamily="34" charset="0"/>
                <a:cs typeface="Arial" pitchFamily="34" charset="0"/>
              </a:rPr>
              <a:t>3. уточнення та пояснення окремих слів, виразів. Розглядання ілюстрацій.</a:t>
            </a:r>
            <a:br>
              <a:rPr lang="uk-UA" sz="2400" b="1" dirty="0" smtClean="0">
                <a:latin typeface="Arial" pitchFamily="34" charset="0"/>
                <a:cs typeface="Arial" pitchFamily="34" charset="0"/>
              </a:rPr>
            </a:br>
            <a:r>
              <a:rPr lang="uk-UA" sz="2400" b="1" dirty="0" smtClean="0">
                <a:latin typeface="Arial" pitchFamily="34" charset="0"/>
                <a:cs typeface="Arial" pitchFamily="34" charset="0"/>
              </a:rPr>
              <a:t> 4. Коротка бесіда за змістом казки.                                5. Виведення морального правила,прислів’я. Хоча  можуть бути й інші структурні варіанти.</a:t>
            </a:r>
            <a:r>
              <a:rPr lang="uk-UA" sz="2400" dirty="0" smtClean="0"/>
              <a:t/>
            </a:r>
            <a:br>
              <a:rPr lang="uk-UA" sz="2400" dirty="0" smtClean="0"/>
            </a:br>
            <a:endParaRPr lang="uk-UA"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6858000"/>
          </a:xfrm>
        </p:spPr>
        <p:txBody>
          <a:bodyPr>
            <a:normAutofit fontScale="90000"/>
          </a:bodyPr>
          <a:lstStyle/>
          <a:p>
            <a:pPr fontAlgn="base"/>
            <a:r>
              <a:rPr lang="uk-UA" sz="1800" b="1" dirty="0" smtClean="0"/>
              <a:t/>
            </a:r>
            <a:br>
              <a:rPr lang="uk-UA" sz="1800" b="1" dirty="0" smtClean="0"/>
            </a:br>
            <a:r>
              <a:rPr lang="uk-UA" sz="1800" b="1" dirty="0" smtClean="0"/>
              <a:t/>
            </a:r>
            <a:br>
              <a:rPr lang="uk-UA" sz="1800" b="1" dirty="0" smtClean="0"/>
            </a:br>
            <a:r>
              <a:rPr lang="uk-UA" sz="1800" b="1" dirty="0" smtClean="0"/>
              <a:t/>
            </a:r>
            <a:br>
              <a:rPr lang="uk-UA" sz="1800" b="1" dirty="0" smtClean="0"/>
            </a:br>
            <a:r>
              <a:rPr lang="uk-UA" sz="1800" b="1" dirty="0" smtClean="0"/>
              <a:t/>
            </a:r>
            <a:br>
              <a:rPr lang="uk-UA" sz="1800" b="1" dirty="0" smtClean="0"/>
            </a:br>
            <a:r>
              <a:rPr lang="uk-UA" sz="1800" b="1" dirty="0" smtClean="0"/>
              <a:t/>
            </a:r>
            <a:br>
              <a:rPr lang="uk-UA" sz="1800" b="1" dirty="0" smtClean="0"/>
            </a:br>
            <a:r>
              <a:rPr lang="uk-UA" sz="1800" b="1" dirty="0" smtClean="0"/>
              <a:t/>
            </a:r>
            <a:br>
              <a:rPr lang="uk-UA" sz="1800" b="1" dirty="0" smtClean="0"/>
            </a:br>
            <a:r>
              <a:rPr lang="uk-UA" sz="1800" b="1" dirty="0" smtClean="0"/>
              <a:t/>
            </a:r>
            <a:br>
              <a:rPr lang="uk-UA" sz="1800" b="1" dirty="0" smtClean="0"/>
            </a:br>
            <a:r>
              <a:rPr lang="uk-UA" sz="1800" b="1" dirty="0" smtClean="0"/>
              <a:t/>
            </a:r>
            <a:br>
              <a:rPr lang="uk-UA" sz="1800" b="1" dirty="0" smtClean="0"/>
            </a:br>
            <a:r>
              <a:rPr lang="uk-UA" sz="1800" b="1" dirty="0" smtClean="0"/>
              <a:t/>
            </a:r>
            <a:br>
              <a:rPr lang="uk-UA" sz="1800" b="1" dirty="0" smtClean="0"/>
            </a:br>
            <a:r>
              <a:rPr lang="uk-UA" sz="1800" b="1" dirty="0" smtClean="0"/>
              <a:t/>
            </a:r>
            <a:br>
              <a:rPr lang="uk-UA" sz="1800" b="1" dirty="0" smtClean="0"/>
            </a:br>
            <a:r>
              <a:rPr lang="uk-UA" sz="1800" b="1" dirty="0" smtClean="0"/>
              <a:t/>
            </a:r>
            <a:br>
              <a:rPr lang="uk-UA" sz="1800" b="1" dirty="0" smtClean="0"/>
            </a:br>
            <a:r>
              <a:rPr lang="uk-UA" sz="1800" b="1" dirty="0" smtClean="0"/>
              <a:t/>
            </a:r>
            <a:br>
              <a:rPr lang="uk-UA" sz="1800" b="1" dirty="0" smtClean="0"/>
            </a:br>
            <a:r>
              <a:rPr lang="uk-UA" sz="1800" b="1" dirty="0" smtClean="0"/>
              <a:t/>
            </a:r>
            <a:br>
              <a:rPr lang="uk-UA" sz="1800" b="1" dirty="0" smtClean="0"/>
            </a:br>
            <a:r>
              <a:rPr lang="uk-UA" sz="1800" b="1" dirty="0" smtClean="0"/>
              <a:t/>
            </a:r>
            <a:br>
              <a:rPr lang="uk-UA" sz="1800" b="1" dirty="0" smtClean="0"/>
            </a:br>
            <a:r>
              <a:rPr lang="uk-UA" sz="1800" b="1" dirty="0" smtClean="0"/>
              <a:t/>
            </a:r>
            <a:br>
              <a:rPr lang="uk-UA" sz="1800" b="1" dirty="0" smtClean="0"/>
            </a:br>
            <a:r>
              <a:rPr lang="uk-UA" sz="1800" b="1" dirty="0" smtClean="0"/>
              <a:t/>
            </a:r>
            <a:br>
              <a:rPr lang="uk-UA" sz="1800" b="1" dirty="0" smtClean="0"/>
            </a:br>
            <a:r>
              <a:rPr lang="uk-UA" sz="1800" b="1" dirty="0" smtClean="0"/>
              <a:t/>
            </a:r>
            <a:br>
              <a:rPr lang="uk-UA" sz="1800" b="1" dirty="0" smtClean="0"/>
            </a:br>
            <a:r>
              <a:rPr lang="uk-UA" sz="1800" b="1" dirty="0" smtClean="0"/>
              <a:t/>
            </a:r>
            <a:br>
              <a:rPr lang="uk-UA" sz="1800" b="1" dirty="0" smtClean="0"/>
            </a:br>
            <a:r>
              <a:rPr lang="uk-UA" sz="1800" b="1" dirty="0" smtClean="0"/>
              <a:t/>
            </a:r>
            <a:br>
              <a:rPr lang="uk-UA" sz="1800" b="1" dirty="0" smtClean="0"/>
            </a:br>
            <a:r>
              <a:rPr lang="uk-UA" sz="1800" b="1" dirty="0" smtClean="0"/>
              <a:t/>
            </a:r>
            <a:br>
              <a:rPr lang="uk-UA" sz="1800" b="1" dirty="0" smtClean="0"/>
            </a:br>
            <a:r>
              <a:rPr lang="uk-UA" sz="1800" b="1" dirty="0" smtClean="0"/>
              <a:t/>
            </a:r>
            <a:br>
              <a:rPr lang="uk-UA" sz="1800" b="1" dirty="0" smtClean="0"/>
            </a:br>
            <a:r>
              <a:rPr lang="uk-UA" sz="1800" b="1" dirty="0" smtClean="0"/>
              <a:t/>
            </a:r>
            <a:br>
              <a:rPr lang="uk-UA" sz="1800" b="1" dirty="0" smtClean="0"/>
            </a:br>
            <a:r>
              <a:rPr lang="uk-UA" sz="2200" b="1" dirty="0" smtClean="0"/>
              <a:t/>
            </a:r>
            <a:br>
              <a:rPr lang="uk-UA" sz="2200" b="1" dirty="0" smtClean="0"/>
            </a:br>
            <a:r>
              <a:rPr lang="uk-UA" sz="2200" b="1" dirty="0" smtClean="0"/>
              <a:t/>
            </a:r>
            <a:br>
              <a:rPr lang="uk-UA" sz="2200" b="1" dirty="0" smtClean="0"/>
            </a:br>
            <a:r>
              <a:rPr lang="uk-UA" sz="2200" b="1" dirty="0" smtClean="0"/>
              <a:t/>
            </a:r>
            <a:br>
              <a:rPr lang="uk-UA" sz="2200" b="1" dirty="0" smtClean="0"/>
            </a:br>
            <a:r>
              <a:rPr lang="uk-UA" sz="2200" b="1" dirty="0" smtClean="0">
                <a:solidFill>
                  <a:schemeClr val="tx1"/>
                </a:solidFill>
                <a:latin typeface="Arial" pitchFamily="34" charset="0"/>
                <a:cs typeface="Arial" pitchFamily="34" charset="0"/>
              </a:rPr>
              <a:t>Після читання (розповідання) художнього твору (незалежно  від жанру) завжди проводиться бесіда:</a:t>
            </a:r>
            <a:br>
              <a:rPr lang="uk-UA" sz="2200" b="1" dirty="0" smtClean="0">
                <a:solidFill>
                  <a:schemeClr val="tx1"/>
                </a:solidFill>
                <a:latin typeface="Arial" pitchFamily="34" charset="0"/>
                <a:cs typeface="Arial" pitchFamily="34" charset="0"/>
              </a:rPr>
            </a:br>
            <a:r>
              <a:rPr lang="uk-UA" sz="2200" b="1" dirty="0" smtClean="0">
                <a:solidFill>
                  <a:schemeClr val="tx1"/>
                </a:solidFill>
                <a:latin typeface="Arial" pitchFamily="34" charset="0"/>
                <a:cs typeface="Arial" pitchFamily="34" charset="0"/>
              </a:rPr>
              <a:t>її види :</a:t>
            </a:r>
            <a:r>
              <a:rPr lang="uk-UA" sz="2200" dirty="0" smtClean="0">
                <a:solidFill>
                  <a:schemeClr val="tx1"/>
                </a:solidFill>
                <a:latin typeface="Arial" pitchFamily="34" charset="0"/>
                <a:cs typeface="Arial" pitchFamily="34" charset="0"/>
              </a:rPr>
              <a:t/>
            </a:r>
            <a:br>
              <a:rPr lang="uk-UA" sz="2200" dirty="0" smtClean="0">
                <a:solidFill>
                  <a:schemeClr val="tx1"/>
                </a:solidFill>
                <a:latin typeface="Arial" pitchFamily="34" charset="0"/>
                <a:cs typeface="Arial" pitchFamily="34" charset="0"/>
              </a:rPr>
            </a:br>
            <a:r>
              <a:rPr lang="uk-UA" sz="2200" dirty="0" smtClean="0">
                <a:solidFill>
                  <a:schemeClr val="tx1"/>
                </a:solidFill>
                <a:latin typeface="Arial" pitchFamily="34" charset="0"/>
                <a:cs typeface="Arial" pitchFamily="34" charset="0"/>
              </a:rPr>
              <a:t/>
            </a:r>
            <a:br>
              <a:rPr lang="uk-UA" sz="2200" dirty="0" smtClean="0">
                <a:solidFill>
                  <a:schemeClr val="tx1"/>
                </a:solidFill>
                <a:latin typeface="Arial" pitchFamily="34" charset="0"/>
                <a:cs typeface="Arial" pitchFamily="34" charset="0"/>
              </a:rPr>
            </a:br>
            <a:r>
              <a:rPr lang="uk-UA" sz="2200" b="1" dirty="0" smtClean="0">
                <a:solidFill>
                  <a:schemeClr val="tx1"/>
                </a:solidFill>
                <a:latin typeface="Arial" pitchFamily="34" charset="0"/>
                <a:cs typeface="Arial" pitchFamily="34" charset="0"/>
              </a:rPr>
              <a:t>на розуміння дітьми жанру твору </a:t>
            </a:r>
            <a:r>
              <a:rPr lang="uk-UA" sz="2200" dirty="0" smtClean="0">
                <a:solidFill>
                  <a:schemeClr val="tx1"/>
                </a:solidFill>
                <a:latin typeface="Arial" pitchFamily="34" charset="0"/>
                <a:cs typeface="Arial" pitchFamily="34" charset="0"/>
              </a:rPr>
              <a:t>(діти впізнають жанр прослуханого твору і аргументують свою відповідь, педагог їм у цьому допомагає (наприклад: «Що ви щойно прослухали: казку чи оповідання?... Як ви здогадалися, що це казка?»)</a:t>
            </a:r>
            <a:br>
              <a:rPr lang="uk-UA" sz="2200" dirty="0" smtClean="0">
                <a:solidFill>
                  <a:schemeClr val="tx1"/>
                </a:solidFill>
                <a:latin typeface="Arial" pitchFamily="34" charset="0"/>
                <a:cs typeface="Arial" pitchFamily="34" charset="0"/>
              </a:rPr>
            </a:br>
            <a:r>
              <a:rPr lang="uk-UA" sz="2200" b="1" dirty="0" smtClean="0">
                <a:solidFill>
                  <a:schemeClr val="tx1"/>
                </a:solidFill>
                <a:latin typeface="Arial" pitchFamily="34" charset="0"/>
                <a:cs typeface="Arial" pitchFamily="34" charset="0"/>
              </a:rPr>
              <a:t>на розуміння засобів художньої виразності твору </a:t>
            </a:r>
            <a:r>
              <a:rPr lang="uk-UA" sz="2200" dirty="0" smtClean="0">
                <a:solidFill>
                  <a:schemeClr val="tx1"/>
                </a:solidFill>
                <a:latin typeface="Arial" pitchFamily="34" charset="0"/>
                <a:cs typeface="Arial" pitchFamily="34" charset="0"/>
              </a:rPr>
              <a:t>(наприклад: Якими словами почалася казка? Як ви здогадалися, що Оленці сумно? Як ви гадаєте, добре чи погано ставиться автор до цього героя? Як ви про це здогадалися?» та ін.);</a:t>
            </a:r>
            <a:br>
              <a:rPr lang="uk-UA" sz="2200" dirty="0" smtClean="0">
                <a:solidFill>
                  <a:schemeClr val="tx1"/>
                </a:solidFill>
                <a:latin typeface="Arial" pitchFamily="34" charset="0"/>
                <a:cs typeface="Arial" pitchFamily="34" charset="0"/>
              </a:rPr>
            </a:br>
            <a:r>
              <a:rPr lang="uk-UA" sz="2200" b="1" dirty="0" smtClean="0">
                <a:solidFill>
                  <a:schemeClr val="tx1"/>
                </a:solidFill>
                <a:latin typeface="Arial" pitchFamily="34" charset="0"/>
                <a:cs typeface="Arial" pitchFamily="34" charset="0"/>
              </a:rPr>
              <a:t>на розуміння композиційної структури твору </a:t>
            </a:r>
            <a:r>
              <a:rPr lang="uk-UA" sz="2200" dirty="0" smtClean="0">
                <a:solidFill>
                  <a:schemeClr val="tx1"/>
                </a:solidFill>
                <a:latin typeface="Arial" pitchFamily="34" charset="0"/>
                <a:cs typeface="Arial" pitchFamily="34" charset="0"/>
              </a:rPr>
              <a:t>(тільки з дітьми старшого дошкільного віку;                                                              вихователь ставить запитання наступного змісту:</a:t>
            </a:r>
            <a:br>
              <a:rPr lang="uk-UA" sz="2200" dirty="0" smtClean="0">
                <a:solidFill>
                  <a:schemeClr val="tx1"/>
                </a:solidFill>
                <a:latin typeface="Arial" pitchFamily="34" charset="0"/>
                <a:cs typeface="Arial" pitchFamily="34" charset="0"/>
              </a:rPr>
            </a:br>
            <a:r>
              <a:rPr lang="uk-UA" sz="2200" dirty="0" smtClean="0">
                <a:solidFill>
                  <a:schemeClr val="tx1"/>
                </a:solidFill>
                <a:latin typeface="Arial" pitchFamily="34" charset="0"/>
                <a:cs typeface="Arial" pitchFamily="34" charset="0"/>
              </a:rPr>
              <a:t> «Якими словами розпочинається казка?</a:t>
            </a:r>
            <a:br>
              <a:rPr lang="uk-UA" sz="2200" dirty="0" smtClean="0">
                <a:solidFill>
                  <a:schemeClr val="tx1"/>
                </a:solidFill>
                <a:latin typeface="Arial" pitchFamily="34" charset="0"/>
                <a:cs typeface="Arial" pitchFamily="34" charset="0"/>
              </a:rPr>
            </a:br>
            <a:r>
              <a:rPr lang="uk-UA" sz="2200" dirty="0" smtClean="0">
                <a:solidFill>
                  <a:schemeClr val="tx1"/>
                </a:solidFill>
                <a:latin typeface="Arial" pitchFamily="34" charset="0"/>
                <a:cs typeface="Arial" pitchFamily="34" charset="0"/>
              </a:rPr>
              <a:t> Про що говориться і у зачині? </a:t>
            </a:r>
            <a:br>
              <a:rPr lang="uk-UA" sz="2200" dirty="0" smtClean="0">
                <a:solidFill>
                  <a:schemeClr val="tx1"/>
                </a:solidFill>
                <a:latin typeface="Arial" pitchFamily="34" charset="0"/>
                <a:cs typeface="Arial" pitchFamily="34" charset="0"/>
              </a:rPr>
            </a:br>
            <a:r>
              <a:rPr lang="uk-UA" sz="2200" dirty="0" smtClean="0">
                <a:solidFill>
                  <a:schemeClr val="tx1"/>
                </a:solidFill>
                <a:latin typeface="Arial" pitchFamily="34" charset="0"/>
                <a:cs typeface="Arial" pitchFamily="34" charset="0"/>
              </a:rPr>
              <a:t>Якими словами починається найголовніше, найцікавіше у цій казці?                             </a:t>
            </a:r>
            <a:br>
              <a:rPr lang="uk-UA" sz="2200" dirty="0" smtClean="0">
                <a:solidFill>
                  <a:schemeClr val="tx1"/>
                </a:solidFill>
                <a:latin typeface="Arial" pitchFamily="34" charset="0"/>
                <a:cs typeface="Arial" pitchFamily="34" charset="0"/>
              </a:rPr>
            </a:br>
            <a:r>
              <a:rPr lang="uk-UA" sz="2200" dirty="0" smtClean="0">
                <a:solidFill>
                  <a:schemeClr val="tx1"/>
                </a:solidFill>
                <a:latin typeface="Arial" pitchFamily="34" charset="0"/>
                <a:cs typeface="Arial" pitchFamily="34" charset="0"/>
              </a:rPr>
              <a:t> Якими словами закінчується казка?»)</a:t>
            </a:r>
            <a:br>
              <a:rPr lang="uk-UA" sz="2200" dirty="0" smtClean="0">
                <a:solidFill>
                  <a:schemeClr val="tx1"/>
                </a:solidFill>
                <a:latin typeface="Arial" pitchFamily="34" charset="0"/>
                <a:cs typeface="Arial" pitchFamily="34" charset="0"/>
              </a:rPr>
            </a:br>
            <a:r>
              <a:rPr lang="uk-UA" sz="2200" dirty="0" smtClean="0">
                <a:solidFill>
                  <a:schemeClr val="tx1"/>
                </a:solidFill>
                <a:latin typeface="Arial" pitchFamily="34" charset="0"/>
                <a:cs typeface="Arial" pitchFamily="34" charset="0"/>
              </a:rPr>
              <a:t> </a:t>
            </a:r>
            <a:r>
              <a:rPr lang="uk-UA" sz="2200" b="1" dirty="0" smtClean="0">
                <a:solidFill>
                  <a:schemeClr val="tx1"/>
                </a:solidFill>
                <a:latin typeface="Arial" pitchFamily="34" charset="0"/>
                <a:cs typeface="Arial" pitchFamily="34" charset="0"/>
              </a:rPr>
              <a:t>На одному занятті, як правило, використовуються кілька видів бесід</a:t>
            </a:r>
            <a:r>
              <a:rPr lang="uk-UA" sz="2200" b="1" dirty="0" smtClean="0">
                <a:latin typeface="Arial" pitchFamily="34" charset="0"/>
                <a:cs typeface="Arial" pitchFamily="34" charset="0"/>
              </a:rPr>
              <a:t>. </a:t>
            </a:r>
            <a:endParaRPr lang="uk-UA" b="1" dirty="0">
              <a:latin typeface="Arial" pitchFamily="34" charset="0"/>
              <a:cs typeface="Arial"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404664"/>
            <a:ext cx="9144000" cy="6453336"/>
          </a:xfrm>
        </p:spPr>
        <p:txBody>
          <a:bodyPr>
            <a:noAutofit/>
          </a:bodyPr>
          <a:lstStyle/>
          <a:p>
            <a:pPr>
              <a:tabLst>
                <a:tab pos="2149475" algn="l"/>
              </a:tabLst>
            </a:pPr>
            <a:r>
              <a:rPr lang="uk-UA" sz="2400" dirty="0" smtClean="0">
                <a:latin typeface="Arial" pitchFamily="34" charset="0"/>
                <a:cs typeface="Arial" pitchFamily="34" charset="0"/>
              </a:rPr>
              <a:t/>
            </a:r>
            <a:br>
              <a:rPr lang="uk-UA" sz="2400" dirty="0" smtClean="0">
                <a:latin typeface="Arial" pitchFamily="34" charset="0"/>
                <a:cs typeface="Arial" pitchFamily="34" charset="0"/>
              </a:rPr>
            </a:br>
            <a:r>
              <a:rPr lang="uk-UA" sz="2400" dirty="0" smtClean="0">
                <a:latin typeface="Arial" pitchFamily="34" charset="0"/>
                <a:cs typeface="Arial" pitchFamily="34" charset="0"/>
              </a:rPr>
              <a:t/>
            </a:r>
            <a:br>
              <a:rPr lang="uk-UA" sz="2400" dirty="0" smtClean="0">
                <a:latin typeface="Arial" pitchFamily="34" charset="0"/>
                <a:cs typeface="Arial" pitchFamily="34" charset="0"/>
              </a:rPr>
            </a:br>
            <a:r>
              <a:rPr lang="uk-UA" sz="2400" dirty="0" smtClean="0">
                <a:latin typeface="Arial" pitchFamily="34" charset="0"/>
                <a:cs typeface="Arial" pitchFamily="34" charset="0"/>
              </a:rPr>
              <a:t/>
            </a:r>
            <a:br>
              <a:rPr lang="uk-UA" sz="2400" dirty="0" smtClean="0">
                <a:latin typeface="Arial" pitchFamily="34" charset="0"/>
                <a:cs typeface="Arial" pitchFamily="34" charset="0"/>
              </a:rPr>
            </a:br>
            <a:r>
              <a:rPr lang="uk-UA" sz="2400" dirty="0" smtClean="0">
                <a:latin typeface="Arial" pitchFamily="34" charset="0"/>
                <a:cs typeface="Arial" pitchFamily="34" charset="0"/>
              </a:rPr>
              <a:t/>
            </a:r>
            <a:br>
              <a:rPr lang="uk-UA" sz="2400" dirty="0" smtClean="0">
                <a:latin typeface="Arial" pitchFamily="34" charset="0"/>
                <a:cs typeface="Arial" pitchFamily="34" charset="0"/>
              </a:rPr>
            </a:br>
            <a:r>
              <a:rPr lang="uk-UA" sz="2400" dirty="0" smtClean="0">
                <a:latin typeface="Arial" pitchFamily="34" charset="0"/>
                <a:cs typeface="Arial" pitchFamily="34" charset="0"/>
              </a:rPr>
              <a:t/>
            </a:r>
            <a:br>
              <a:rPr lang="uk-UA" sz="2400" dirty="0" smtClean="0">
                <a:latin typeface="Arial" pitchFamily="34" charset="0"/>
                <a:cs typeface="Arial" pitchFamily="34" charset="0"/>
              </a:rPr>
            </a:br>
            <a:r>
              <a:rPr lang="uk-UA" sz="2400" dirty="0" smtClean="0">
                <a:latin typeface="Arial" pitchFamily="34" charset="0"/>
                <a:cs typeface="Arial" pitchFamily="34" charset="0"/>
              </a:rPr>
              <a:t/>
            </a:r>
            <a:br>
              <a:rPr lang="uk-UA" sz="2400" dirty="0" smtClean="0">
                <a:latin typeface="Arial" pitchFamily="34" charset="0"/>
                <a:cs typeface="Arial" pitchFamily="34" charset="0"/>
              </a:rPr>
            </a:br>
            <a:r>
              <a:rPr lang="uk-UA" sz="2400" dirty="0" smtClean="0">
                <a:latin typeface="Arial" pitchFamily="34" charset="0"/>
                <a:cs typeface="Arial" pitchFamily="34" charset="0"/>
              </a:rPr>
              <a:t/>
            </a:r>
            <a:br>
              <a:rPr lang="uk-UA" sz="2400" dirty="0" smtClean="0">
                <a:latin typeface="Arial" pitchFamily="34" charset="0"/>
                <a:cs typeface="Arial" pitchFamily="34" charset="0"/>
              </a:rPr>
            </a:br>
            <a:r>
              <a:rPr lang="uk-UA" sz="2400" dirty="0" smtClean="0">
                <a:latin typeface="Arial" pitchFamily="34" charset="0"/>
                <a:cs typeface="Arial" pitchFamily="34" charset="0"/>
              </a:rPr>
              <a:t/>
            </a:r>
            <a:br>
              <a:rPr lang="uk-UA" sz="2400" dirty="0" smtClean="0">
                <a:latin typeface="Arial" pitchFamily="34" charset="0"/>
                <a:cs typeface="Arial" pitchFamily="34" charset="0"/>
              </a:rPr>
            </a:br>
            <a:r>
              <a:rPr lang="uk-UA" sz="2400" dirty="0" smtClean="0">
                <a:latin typeface="Arial" pitchFamily="34" charset="0"/>
                <a:cs typeface="Arial" pitchFamily="34" charset="0"/>
              </a:rPr>
              <a:t/>
            </a:r>
            <a:br>
              <a:rPr lang="uk-UA" sz="2400" dirty="0" smtClean="0">
                <a:latin typeface="Arial" pitchFamily="34" charset="0"/>
                <a:cs typeface="Arial" pitchFamily="34" charset="0"/>
              </a:rPr>
            </a:br>
            <a:r>
              <a:rPr lang="uk-UA" sz="2400" dirty="0" smtClean="0">
                <a:latin typeface="Arial" pitchFamily="34" charset="0"/>
                <a:cs typeface="Arial" pitchFamily="34" charset="0"/>
              </a:rPr>
              <a:t/>
            </a:r>
            <a:br>
              <a:rPr lang="uk-UA" sz="2400" dirty="0" smtClean="0">
                <a:latin typeface="Arial" pitchFamily="34" charset="0"/>
                <a:cs typeface="Arial" pitchFamily="34" charset="0"/>
              </a:rPr>
            </a:br>
            <a:r>
              <a:rPr lang="uk-UA" sz="2400" b="1" dirty="0" smtClean="0">
                <a:latin typeface="Arial" pitchFamily="34" charset="0"/>
                <a:cs typeface="Arial" pitchFamily="34" charset="0"/>
              </a:rPr>
              <a:t>у закладі дошкільної освіти  пропонуються такі види занять з казкою: </a:t>
            </a:r>
            <a:r>
              <a:rPr lang="uk-UA" sz="2400" dirty="0" smtClean="0">
                <a:latin typeface="Arial" pitchFamily="34" charset="0"/>
                <a:cs typeface="Arial" pitchFamily="34" charset="0"/>
              </a:rPr>
              <a:t/>
            </a:r>
            <a:br>
              <a:rPr lang="uk-UA" sz="2400" dirty="0" smtClean="0">
                <a:latin typeface="Arial" pitchFamily="34" charset="0"/>
                <a:cs typeface="Arial" pitchFamily="34" charset="0"/>
              </a:rPr>
            </a:br>
            <a:r>
              <a:rPr lang="uk-UA" sz="2400" dirty="0" smtClean="0">
                <a:latin typeface="Arial" pitchFamily="34" charset="0"/>
                <a:cs typeface="Arial" pitchFamily="34" charset="0"/>
              </a:rPr>
              <a:t>- читання (авторських, віршованих) казок; </a:t>
            </a:r>
            <a:br>
              <a:rPr lang="uk-UA" sz="2400" dirty="0" smtClean="0">
                <a:latin typeface="Arial" pitchFamily="34" charset="0"/>
                <a:cs typeface="Arial" pitchFamily="34" charset="0"/>
              </a:rPr>
            </a:br>
            <a:r>
              <a:rPr lang="uk-UA" sz="2400" dirty="0" smtClean="0">
                <a:latin typeface="Arial" pitchFamily="34" charset="0"/>
                <a:cs typeface="Arial" pitchFamily="34" charset="0"/>
              </a:rPr>
              <a:t>- розповідання народних казок; </a:t>
            </a:r>
            <a:br>
              <a:rPr lang="uk-UA" sz="2400" dirty="0" smtClean="0">
                <a:latin typeface="Arial" pitchFamily="34" charset="0"/>
                <a:cs typeface="Arial" pitchFamily="34" charset="0"/>
              </a:rPr>
            </a:br>
            <a:r>
              <a:rPr lang="uk-UA" sz="2400" dirty="0" smtClean="0">
                <a:latin typeface="Arial" pitchFamily="34" charset="0"/>
                <a:cs typeface="Arial" pitchFamily="34" charset="0"/>
              </a:rPr>
              <a:t>- проведення тематичних узагальнюючих занять </a:t>
            </a:r>
            <a:r>
              <a:rPr lang="uk-UA" sz="2400" dirty="0" err="1" smtClean="0">
                <a:latin typeface="Arial" pitchFamily="34" charset="0"/>
                <a:cs typeface="Arial" pitchFamily="34" charset="0"/>
              </a:rPr>
              <a:t>“Все</a:t>
            </a:r>
            <a:r>
              <a:rPr lang="uk-UA" sz="2400" dirty="0" smtClean="0">
                <a:latin typeface="Arial" pitchFamily="34" charset="0"/>
                <a:cs typeface="Arial" pitchFamily="34" charset="0"/>
              </a:rPr>
              <a:t> про </a:t>
            </a:r>
            <a:r>
              <a:rPr lang="uk-UA" sz="2400" dirty="0" err="1" smtClean="0">
                <a:latin typeface="Arial" pitchFamily="34" charset="0"/>
                <a:cs typeface="Arial" pitchFamily="34" charset="0"/>
              </a:rPr>
              <a:t>казку”</a:t>
            </a:r>
            <a:r>
              <a:rPr lang="uk-UA" sz="2400" dirty="0" smtClean="0">
                <a:latin typeface="Arial" pitchFamily="34" charset="0"/>
                <a:cs typeface="Arial" pitchFamily="34" charset="0"/>
              </a:rPr>
              <a:t>, </a:t>
            </a:r>
            <a:r>
              <a:rPr lang="uk-UA" sz="2400" dirty="0" err="1" smtClean="0">
                <a:latin typeface="Arial" pitchFamily="34" charset="0"/>
                <a:cs typeface="Arial" pitchFamily="34" charset="0"/>
              </a:rPr>
              <a:t>“Казка</a:t>
            </a:r>
            <a:r>
              <a:rPr lang="uk-UA" sz="2400" dirty="0" smtClean="0">
                <a:latin typeface="Arial" pitchFamily="34" charset="0"/>
                <a:cs typeface="Arial" pitchFamily="34" charset="0"/>
              </a:rPr>
              <a:t> в гості </a:t>
            </a:r>
            <a:r>
              <a:rPr lang="uk-UA" sz="2400" dirty="0" err="1" smtClean="0">
                <a:latin typeface="Arial" pitchFamily="34" charset="0"/>
                <a:cs typeface="Arial" pitchFamily="34" charset="0"/>
              </a:rPr>
              <a:t>завітала”</a:t>
            </a:r>
            <a:r>
              <a:rPr lang="uk-UA" sz="2400" dirty="0" smtClean="0">
                <a:latin typeface="Arial" pitchFamily="34" charset="0"/>
                <a:cs typeface="Arial" pitchFamily="34" charset="0"/>
              </a:rPr>
              <a:t>, </a:t>
            </a:r>
            <a:r>
              <a:rPr lang="uk-UA" sz="2400" dirty="0" err="1" smtClean="0">
                <a:latin typeface="Arial" pitchFamily="34" charset="0"/>
                <a:cs typeface="Arial" pitchFamily="34" charset="0"/>
              </a:rPr>
              <a:t>“На</a:t>
            </a:r>
            <a:r>
              <a:rPr lang="uk-UA" sz="2400" dirty="0" smtClean="0">
                <a:latin typeface="Arial" pitchFamily="34" charset="0"/>
                <a:cs typeface="Arial" pitchFamily="34" charset="0"/>
              </a:rPr>
              <a:t> гостину до </a:t>
            </a:r>
            <a:r>
              <a:rPr lang="uk-UA" sz="2400" dirty="0" err="1" smtClean="0">
                <a:latin typeface="Arial" pitchFamily="34" charset="0"/>
                <a:cs typeface="Arial" pitchFamily="34" charset="0"/>
              </a:rPr>
              <a:t>казкаря”</a:t>
            </a:r>
            <a:r>
              <a:rPr lang="uk-UA" sz="2400" dirty="0" smtClean="0">
                <a:latin typeface="Arial" pitchFamily="34" charset="0"/>
                <a:cs typeface="Arial" pitchFamily="34" charset="0"/>
              </a:rPr>
              <a:t> і т.д.</a:t>
            </a:r>
            <a:br>
              <a:rPr lang="uk-UA" sz="2400" dirty="0" smtClean="0">
                <a:latin typeface="Arial" pitchFamily="34" charset="0"/>
                <a:cs typeface="Arial" pitchFamily="34" charset="0"/>
              </a:rPr>
            </a:br>
            <a:r>
              <a:rPr lang="uk-UA" sz="2400" dirty="0" smtClean="0">
                <a:latin typeface="Arial" pitchFamily="34" charset="0"/>
                <a:cs typeface="Arial" pitchFamily="34" charset="0"/>
              </a:rPr>
              <a:t>  </a:t>
            </a:r>
            <a:r>
              <a:rPr lang="uk-UA" sz="2400" b="1" dirty="0" smtClean="0">
                <a:latin typeface="Arial" pitchFamily="34" charset="0"/>
                <a:cs typeface="Arial" pitchFamily="34" charset="0"/>
              </a:rPr>
              <a:t>Інші види роботи з казкою</a:t>
            </a:r>
            <a:r>
              <a:rPr lang="uk-UA" sz="2400" i="1" dirty="0" smtClean="0">
                <a:latin typeface="Arial" pitchFamily="34" charset="0"/>
                <a:cs typeface="Arial" pitchFamily="34" charset="0"/>
              </a:rPr>
              <a:t>:                                                                                               </a:t>
            </a:r>
            <a:r>
              <a:rPr lang="uk-UA" sz="2400" dirty="0" smtClean="0">
                <a:latin typeface="Arial" pitchFamily="34" charset="0"/>
                <a:cs typeface="Arial" pitchFamily="34" charset="0"/>
              </a:rPr>
              <a:t>- театралізація-розігрування та показ казки вихователем; </a:t>
            </a:r>
            <a:br>
              <a:rPr lang="uk-UA" sz="2400" dirty="0" smtClean="0">
                <a:latin typeface="Arial" pitchFamily="34" charset="0"/>
                <a:cs typeface="Arial" pitchFamily="34" charset="0"/>
              </a:rPr>
            </a:br>
            <a:r>
              <a:rPr lang="uk-UA" sz="2400" dirty="0" smtClean="0">
                <a:latin typeface="Arial" pitchFamily="34" charset="0"/>
                <a:cs typeface="Arial" pitchFamily="34" charset="0"/>
              </a:rPr>
              <a:t>- драматизація-розігрування в ролях знайомої дітям казки; </a:t>
            </a:r>
            <a:br>
              <a:rPr lang="uk-UA" sz="2400" dirty="0" smtClean="0">
                <a:latin typeface="Arial" pitchFamily="34" charset="0"/>
                <a:cs typeface="Arial" pitchFamily="34" charset="0"/>
              </a:rPr>
            </a:br>
            <a:r>
              <a:rPr lang="uk-UA" sz="2400" dirty="0" smtClean="0">
                <a:latin typeface="Arial" pitchFamily="34" charset="0"/>
                <a:cs typeface="Arial" pitchFamily="34" charset="0"/>
              </a:rPr>
              <a:t>- інсценізація - точне й послідовне відтворення змісту казки дітьми з допомогою костюмів, різних атрибутів, декорацій; </a:t>
            </a:r>
            <a:br>
              <a:rPr lang="uk-UA" sz="2400" dirty="0" smtClean="0">
                <a:latin typeface="Arial" pitchFamily="34" charset="0"/>
                <a:cs typeface="Arial" pitchFamily="34" charset="0"/>
              </a:rPr>
            </a:br>
            <a:r>
              <a:rPr lang="uk-UA" sz="2400" dirty="0" smtClean="0">
                <a:latin typeface="Arial" pitchFamily="34" charset="0"/>
                <a:cs typeface="Arial" pitchFamily="34" charset="0"/>
              </a:rPr>
              <a:t>- |гри за сюжетами знайомих казок; </a:t>
            </a:r>
            <a:br>
              <a:rPr lang="uk-UA" sz="2400" dirty="0" smtClean="0">
                <a:latin typeface="Arial" pitchFamily="34" charset="0"/>
                <a:cs typeface="Arial" pitchFamily="34" charset="0"/>
              </a:rPr>
            </a:br>
            <a:r>
              <a:rPr lang="uk-UA" sz="2400" dirty="0" smtClean="0">
                <a:latin typeface="Arial" pitchFamily="34" charset="0"/>
                <a:cs typeface="Arial" pitchFamily="34" charset="0"/>
              </a:rPr>
              <a:t>- показ казок через проектор; </a:t>
            </a:r>
            <a:br>
              <a:rPr lang="uk-UA" sz="2400" dirty="0" smtClean="0">
                <a:latin typeface="Arial" pitchFamily="34" charset="0"/>
                <a:cs typeface="Arial" pitchFamily="34" charset="0"/>
              </a:rPr>
            </a:br>
            <a:r>
              <a:rPr lang="uk-UA" sz="2400" dirty="0" smtClean="0">
                <a:latin typeface="Arial" pitchFamily="34" charset="0"/>
                <a:cs typeface="Arial" pitchFamily="34" charset="0"/>
              </a:rPr>
              <a:t>- перегляд казок у телепередачах, кінофільмах; </a:t>
            </a:r>
            <a:br>
              <a:rPr lang="uk-UA" sz="2400" dirty="0" smtClean="0">
                <a:latin typeface="Arial" pitchFamily="34" charset="0"/>
                <a:cs typeface="Arial" pitchFamily="34" charset="0"/>
              </a:rPr>
            </a:br>
            <a:r>
              <a:rPr lang="uk-UA" sz="2400" dirty="0" smtClean="0">
                <a:latin typeface="Arial" pitchFamily="34" charset="0"/>
                <a:cs typeface="Arial" pitchFamily="34" charset="0"/>
              </a:rPr>
              <a:t>- переказування знайомих казок дітьми усно та за ілюстраціями;                                                                                                                  - самостійне складання дітьми казок;</a:t>
            </a:r>
            <a:br>
              <a:rPr lang="uk-UA" sz="2400" dirty="0" smtClean="0">
                <a:latin typeface="Arial" pitchFamily="34" charset="0"/>
                <a:cs typeface="Arial" pitchFamily="34" charset="0"/>
              </a:rPr>
            </a:br>
            <a:r>
              <a:rPr lang="uk-UA" sz="2400" dirty="0" smtClean="0">
                <a:latin typeface="Arial" pitchFamily="34" charset="0"/>
                <a:cs typeface="Arial" pitchFamily="34" charset="0"/>
              </a:rPr>
              <a:t> - бесіди за змістом казкових ілюстрацій</a:t>
            </a:r>
            <a:r>
              <a:rPr lang="uk-UA" sz="2000" dirty="0" smtClean="0">
                <a:latin typeface="Arial" pitchFamily="34" charset="0"/>
                <a:cs typeface="Arial" pitchFamily="34" charset="0"/>
              </a:rPr>
              <a:t/>
            </a:r>
            <a:br>
              <a:rPr lang="uk-UA" sz="2000" dirty="0" smtClean="0">
                <a:latin typeface="Arial" pitchFamily="34" charset="0"/>
                <a:cs typeface="Arial" pitchFamily="34" charset="0"/>
              </a:rPr>
            </a:br>
            <a:endParaRPr lang="uk-UA" sz="2000" dirty="0">
              <a:latin typeface="Arial" pitchFamily="34" charset="0"/>
              <a:cs typeface="Arial"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74638"/>
            <a:ext cx="9144000" cy="6583362"/>
          </a:xfrm>
        </p:spPr>
        <p:txBody>
          <a:bodyPr>
            <a:normAutofit fontScale="90000"/>
          </a:bodyPr>
          <a:lstStyle/>
          <a:p>
            <a:r>
              <a:rPr lang="uk-UA" sz="2700" dirty="0" smtClean="0"/>
              <a:t/>
            </a:r>
            <a:br>
              <a:rPr lang="uk-UA" sz="2700" dirty="0" smtClean="0"/>
            </a:br>
            <a:r>
              <a:rPr lang="uk-UA" sz="2700" dirty="0" smtClean="0"/>
              <a:t/>
            </a:r>
            <a:br>
              <a:rPr lang="uk-UA" sz="2700" dirty="0" smtClean="0"/>
            </a:br>
            <a:r>
              <a:rPr lang="uk-UA" sz="2700" dirty="0" smtClean="0"/>
              <a:t/>
            </a:r>
            <a:br>
              <a:rPr lang="uk-UA" sz="2700" dirty="0" smtClean="0"/>
            </a:br>
            <a:r>
              <a:rPr lang="uk-UA" sz="2700" dirty="0" smtClean="0"/>
              <a:t/>
            </a:r>
            <a:br>
              <a:rPr lang="uk-UA" sz="2700" dirty="0" smtClean="0"/>
            </a:br>
            <a:r>
              <a:rPr lang="uk-UA" sz="2700" dirty="0" smtClean="0"/>
              <a:t/>
            </a:r>
            <a:br>
              <a:rPr lang="uk-UA" sz="2700" dirty="0" smtClean="0"/>
            </a:br>
            <a:r>
              <a:rPr lang="uk-UA" sz="2700" dirty="0" smtClean="0"/>
              <a:t> </a:t>
            </a:r>
            <a:r>
              <a:rPr lang="uk-UA" sz="2700" b="1" dirty="0" smtClean="0">
                <a:latin typeface="Arial" pitchFamily="34" charset="0"/>
                <a:cs typeface="Arial" pitchFamily="34" charset="0"/>
              </a:rPr>
              <a:t>КОМПЕТЕНТНІСТЬ ДИТИНИ 3-ГО РОКУ ЖИТТЯ НА КІНЕЦЬ РОКУ</a:t>
            </a:r>
            <a:r>
              <a:rPr lang="uk-UA" sz="2700" dirty="0" smtClean="0">
                <a:latin typeface="Arial" pitchFamily="34" charset="0"/>
                <a:cs typeface="Arial" pitchFamily="34" charset="0"/>
              </a:rPr>
              <a:t/>
            </a:r>
            <a:br>
              <a:rPr lang="uk-UA" sz="2700" dirty="0" smtClean="0">
                <a:latin typeface="Arial" pitchFamily="34" charset="0"/>
                <a:cs typeface="Arial" pitchFamily="34" charset="0"/>
              </a:rPr>
            </a:br>
            <a:r>
              <a:rPr lang="uk-UA" sz="2700" dirty="0" smtClean="0">
                <a:latin typeface="Arial" pitchFamily="34" charset="0"/>
                <a:cs typeface="Arial" pitchFamily="34" charset="0"/>
              </a:rPr>
              <a:t>за допомогою запитань дорослих відтворює зміст казки, оповідання, розповіді, сюжетної картинки. </a:t>
            </a:r>
            <a:br>
              <a:rPr lang="uk-UA" sz="2700" dirty="0" smtClean="0">
                <a:latin typeface="Arial" pitchFamily="34" charset="0"/>
                <a:cs typeface="Arial" pitchFamily="34" charset="0"/>
              </a:rPr>
            </a:br>
            <a:r>
              <a:rPr lang="uk-UA" sz="2700" dirty="0" smtClean="0">
                <a:latin typeface="Arial" pitchFamily="34" charset="0"/>
                <a:cs typeface="Arial" pitchFamily="34" charset="0"/>
              </a:rPr>
              <a:t>розуміє загальний моральний зміст художніх творів;</a:t>
            </a:r>
            <a:br>
              <a:rPr lang="uk-UA" sz="2700" dirty="0" smtClean="0">
                <a:latin typeface="Arial" pitchFamily="34" charset="0"/>
                <a:cs typeface="Arial" pitchFamily="34" charset="0"/>
              </a:rPr>
            </a:br>
            <a:r>
              <a:rPr lang="uk-UA" sz="2700" dirty="0" smtClean="0">
                <a:latin typeface="Arial" pitchFamily="34" charset="0"/>
                <a:cs typeface="Arial" pitchFamily="34" charset="0"/>
              </a:rPr>
              <a:t>емоційно реагує на зміст казки, співчуває її героям;</a:t>
            </a:r>
            <a:br>
              <a:rPr lang="uk-UA" sz="2700" dirty="0" smtClean="0">
                <a:latin typeface="Arial" pitchFamily="34" charset="0"/>
                <a:cs typeface="Arial" pitchFamily="34" charset="0"/>
              </a:rPr>
            </a:br>
            <a:r>
              <a:rPr lang="uk-UA" sz="2700" dirty="0" smtClean="0">
                <a:latin typeface="Arial" pitchFamily="34" charset="0"/>
                <a:cs typeface="Arial" pitchFamily="34" charset="0"/>
              </a:rPr>
              <a:t>знає і розповідає напам'ять кілька дитячих народних пісеньок, </a:t>
            </a:r>
            <a:r>
              <a:rPr lang="uk-UA" sz="2700" dirty="0" err="1" smtClean="0">
                <a:latin typeface="Arial" pitchFamily="34" charset="0"/>
                <a:cs typeface="Arial" pitchFamily="34" charset="0"/>
              </a:rPr>
              <a:t>забавлянок</a:t>
            </a:r>
            <a:r>
              <a:rPr lang="uk-UA" sz="2700" dirty="0" smtClean="0">
                <a:latin typeface="Arial" pitchFamily="34" charset="0"/>
                <a:cs typeface="Arial" pitchFamily="34" charset="0"/>
              </a:rPr>
              <a:t>, віршів;</a:t>
            </a:r>
            <a:br>
              <a:rPr lang="uk-UA" sz="2700" dirty="0" smtClean="0">
                <a:latin typeface="Arial" pitchFamily="34" charset="0"/>
                <a:cs typeface="Arial" pitchFamily="34" charset="0"/>
              </a:rPr>
            </a:br>
            <a:r>
              <a:rPr lang="uk-UA" sz="2700" dirty="0" smtClean="0">
                <a:latin typeface="Arial" pitchFamily="34" charset="0"/>
                <a:cs typeface="Arial" pitchFamily="34" charset="0"/>
              </a:rPr>
              <a:t> розповідає фрагмент художнього твору разом із вихователем; відповідає на запитання дорослого за змістом твору;                                                                                               знаходить на ілюстраціях персонажів твору, називає їх;</a:t>
            </a:r>
            <a:br>
              <a:rPr lang="uk-UA" sz="2700" dirty="0" smtClean="0">
                <a:latin typeface="Arial" pitchFamily="34" charset="0"/>
                <a:cs typeface="Arial" pitchFamily="34" charset="0"/>
              </a:rPr>
            </a:br>
            <a:r>
              <a:rPr lang="uk-UA" sz="2700" dirty="0" smtClean="0">
                <a:latin typeface="Arial" pitchFamily="34" charset="0"/>
                <a:cs typeface="Arial" pitchFamily="34" charset="0"/>
              </a:rPr>
              <a:t>виконує відповідні рухи, жести в ході розігрування українських народних казок, </a:t>
            </a:r>
            <a:r>
              <a:rPr lang="uk-UA" sz="2700" dirty="0" err="1" smtClean="0">
                <a:latin typeface="Arial" pitchFamily="34" charset="0"/>
                <a:cs typeface="Arial" pitchFamily="34" charset="0"/>
              </a:rPr>
              <a:t>забавлянок</a:t>
            </a:r>
            <a:r>
              <a:rPr lang="uk-UA" sz="2700" dirty="0" smtClean="0">
                <a:latin typeface="Arial" pitchFamily="34" charset="0"/>
                <a:cs typeface="Arial" pitchFamily="34" charset="0"/>
              </a:rPr>
              <a:t>;</a:t>
            </a:r>
            <a:br>
              <a:rPr lang="uk-UA" sz="2700" dirty="0" smtClean="0">
                <a:latin typeface="Arial" pitchFamily="34" charset="0"/>
                <a:cs typeface="Arial" pitchFamily="34" charset="0"/>
              </a:rPr>
            </a:br>
            <a:r>
              <a:rPr lang="uk-UA" sz="2700" dirty="0" smtClean="0">
                <a:latin typeface="Arial" pitchFamily="34" charset="0"/>
                <a:cs typeface="Arial" pitchFamily="34" charset="0"/>
              </a:rPr>
              <a:t>бере участь в інсценізації українських народних казок.</a:t>
            </a:r>
            <a:r>
              <a:rPr lang="uk-UA" sz="2700" dirty="0" smtClean="0"/>
              <a:t/>
            </a:r>
            <a:br>
              <a:rPr lang="uk-UA" sz="2700" dirty="0" smtClean="0"/>
            </a:br>
            <a:endParaRPr lang="uk-UA" sz="27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8964488" cy="6858000"/>
          </a:xfrm>
        </p:spPr>
        <p:txBody>
          <a:bodyPr>
            <a:normAutofit/>
          </a:bodyPr>
          <a:lstStyle/>
          <a:p>
            <a:r>
              <a:rPr lang="uk-UA" sz="2000" dirty="0" smtClean="0">
                <a:solidFill>
                  <a:schemeClr val="tx1"/>
                </a:solidFill>
                <a:latin typeface="Arial" pitchFamily="34" charset="0"/>
                <a:cs typeface="Arial" pitchFamily="34" charset="0"/>
              </a:rPr>
              <a:t/>
            </a:r>
            <a:br>
              <a:rPr lang="uk-UA" sz="2000" dirty="0" smtClean="0">
                <a:solidFill>
                  <a:schemeClr val="tx1"/>
                </a:solidFill>
                <a:latin typeface="Arial" pitchFamily="34" charset="0"/>
                <a:cs typeface="Arial" pitchFamily="34" charset="0"/>
              </a:rPr>
            </a:br>
            <a:r>
              <a:rPr lang="uk-UA" sz="2000" b="1" dirty="0" smtClean="0">
                <a:latin typeface="Arial" pitchFamily="34" charset="0"/>
                <a:cs typeface="Arial" pitchFamily="34" charset="0"/>
              </a:rPr>
              <a:t>КОМПЕТЕНТНІСТЬ ДИТИНИ 4-ГО РОКУ ЖИТТЯ НА КІНЕЦЬ РОКУ </a:t>
            </a:r>
            <a:r>
              <a:rPr lang="uk-UA" sz="2000" dirty="0" smtClean="0">
                <a:solidFill>
                  <a:schemeClr val="tx1"/>
                </a:solidFill>
                <a:latin typeface="Arial" pitchFamily="34" charset="0"/>
                <a:cs typeface="Arial" pitchFamily="34" charset="0"/>
              </a:rPr>
              <a:t/>
            </a:r>
            <a:br>
              <a:rPr lang="uk-UA" sz="2000" dirty="0" smtClean="0">
                <a:solidFill>
                  <a:schemeClr val="tx1"/>
                </a:solidFill>
                <a:latin typeface="Arial" pitchFamily="34" charset="0"/>
                <a:cs typeface="Arial" pitchFamily="34" charset="0"/>
              </a:rPr>
            </a:br>
            <a:r>
              <a:rPr lang="uk-UA" sz="2000" dirty="0" smtClean="0">
                <a:solidFill>
                  <a:schemeClr val="tx1"/>
                </a:solidFill>
                <a:latin typeface="Arial" pitchFamily="34" charset="0"/>
                <a:cs typeface="Arial" pitchFamily="34" charset="0"/>
              </a:rPr>
              <a:t>Переказує за допомогою запитань добре знайомі казки</a:t>
            </a:r>
            <a:br>
              <a:rPr lang="uk-UA" sz="2000" dirty="0" smtClean="0">
                <a:solidFill>
                  <a:schemeClr val="tx1"/>
                </a:solidFill>
                <a:latin typeface="Arial" pitchFamily="34" charset="0"/>
                <a:cs typeface="Arial" pitchFamily="34" charset="0"/>
              </a:rPr>
            </a:br>
            <a:r>
              <a:rPr lang="uk-UA" sz="2000" dirty="0" smtClean="0">
                <a:solidFill>
                  <a:schemeClr val="tx1"/>
                </a:solidFill>
                <a:latin typeface="Arial" pitchFamily="34" charset="0"/>
                <a:cs typeface="Arial" pitchFamily="34" charset="0"/>
              </a:rPr>
              <a:t>використовує в мовленні образні вирази (з текстів </a:t>
            </a:r>
            <a:r>
              <a:rPr lang="uk-UA" sz="2000" dirty="0" err="1" smtClean="0">
                <a:solidFill>
                  <a:schemeClr val="tx1"/>
                </a:solidFill>
                <a:latin typeface="Arial" pitchFamily="34" charset="0"/>
                <a:cs typeface="Arial" pitchFamily="34" charset="0"/>
              </a:rPr>
              <a:t>забавлянок</a:t>
            </a:r>
            <a:r>
              <a:rPr lang="uk-UA" sz="2000" dirty="0" smtClean="0">
                <a:solidFill>
                  <a:schemeClr val="tx1"/>
                </a:solidFill>
                <a:latin typeface="Arial" pitchFamily="34" charset="0"/>
                <a:cs typeface="Arial" pitchFamily="34" charset="0"/>
              </a:rPr>
              <a:t>, казок), </a:t>
            </a:r>
            <a:r>
              <a:rPr lang="uk-UA" sz="2000" dirty="0" err="1" smtClean="0">
                <a:solidFill>
                  <a:schemeClr val="tx1"/>
                </a:solidFill>
                <a:latin typeface="Arial" pitchFamily="34" charset="0"/>
                <a:cs typeface="Arial" pitchFamily="34" charset="0"/>
              </a:rPr>
              <a:t>звуконаслівальні</a:t>
            </a:r>
            <a:r>
              <a:rPr lang="uk-UA" sz="2000" dirty="0" smtClean="0">
                <a:solidFill>
                  <a:schemeClr val="tx1"/>
                </a:solidFill>
                <a:latin typeface="Arial" pitchFamily="34" charset="0"/>
                <a:cs typeface="Arial" pitchFamily="34" charset="0"/>
              </a:rPr>
              <a:t> слова, фразеологічні звороти, приказки;</a:t>
            </a:r>
            <a:br>
              <a:rPr lang="uk-UA" sz="2000" dirty="0" smtClean="0">
                <a:solidFill>
                  <a:schemeClr val="tx1"/>
                </a:solidFill>
                <a:latin typeface="Arial" pitchFamily="34" charset="0"/>
                <a:cs typeface="Arial" pitchFamily="34" charset="0"/>
              </a:rPr>
            </a:br>
            <a:r>
              <a:rPr lang="uk-UA" sz="2000" dirty="0" smtClean="0">
                <a:solidFill>
                  <a:schemeClr val="tx1"/>
                </a:solidFill>
                <a:latin typeface="Arial" pitchFamily="34" charset="0"/>
                <a:cs typeface="Arial" pitchFamily="34" charset="0"/>
              </a:rPr>
              <a:t>розуміє, емоційно сприймає та розповідає українські народні казки, пісеньки, </a:t>
            </a:r>
            <a:r>
              <a:rPr lang="uk-UA" sz="2000" dirty="0" err="1" smtClean="0">
                <a:solidFill>
                  <a:schemeClr val="tx1"/>
                </a:solidFill>
                <a:latin typeface="Arial" pitchFamily="34" charset="0"/>
                <a:cs typeface="Arial" pitchFamily="34" charset="0"/>
              </a:rPr>
              <a:t>забавлянки</a:t>
            </a:r>
            <a:r>
              <a:rPr lang="uk-UA" sz="2000" dirty="0" smtClean="0">
                <a:solidFill>
                  <a:schemeClr val="tx1"/>
                </a:solidFill>
                <a:latin typeface="Arial" pitchFamily="34" charset="0"/>
                <a:cs typeface="Arial" pitchFamily="34" charset="0"/>
              </a:rPr>
              <a:t>, оповідання;</a:t>
            </a:r>
            <a:br>
              <a:rPr lang="uk-UA" sz="2000" dirty="0" smtClean="0">
                <a:solidFill>
                  <a:schemeClr val="tx1"/>
                </a:solidFill>
                <a:latin typeface="Arial" pitchFamily="34" charset="0"/>
                <a:cs typeface="Arial" pitchFamily="34" charset="0"/>
              </a:rPr>
            </a:br>
            <a:r>
              <a:rPr lang="uk-UA" sz="2000" dirty="0" smtClean="0">
                <a:solidFill>
                  <a:schemeClr val="tx1"/>
                </a:solidFill>
                <a:latin typeface="Arial" pitchFamily="34" charset="0"/>
                <a:cs typeface="Arial" pitchFamily="34" charset="0"/>
              </a:rPr>
              <a:t>відтворює окремі фрази, частини художнього тексту за </a:t>
            </a:r>
            <a:r>
              <a:rPr lang="uk-UA" sz="2000" dirty="0" err="1" smtClean="0">
                <a:solidFill>
                  <a:schemeClr val="tx1"/>
                </a:solidFill>
                <a:latin typeface="Arial" pitchFamily="34" charset="0"/>
                <a:cs typeface="Arial" pitchFamily="34" charset="0"/>
              </a:rPr>
              <a:t>допомо-гою</a:t>
            </a:r>
            <a:r>
              <a:rPr lang="uk-UA" sz="2000" dirty="0" smtClean="0">
                <a:solidFill>
                  <a:schemeClr val="tx1"/>
                </a:solidFill>
                <a:latin typeface="Arial" pitchFamily="34" charset="0"/>
                <a:cs typeface="Arial" pitchFamily="34" charset="0"/>
              </a:rPr>
              <a:t> навідних запитань педагога;</a:t>
            </a:r>
            <a:br>
              <a:rPr lang="uk-UA" sz="2000" dirty="0" smtClean="0">
                <a:solidFill>
                  <a:schemeClr val="tx1"/>
                </a:solidFill>
                <a:latin typeface="Arial" pitchFamily="34" charset="0"/>
                <a:cs typeface="Arial" pitchFamily="34" charset="0"/>
              </a:rPr>
            </a:br>
            <a:r>
              <a:rPr lang="uk-UA" sz="2000" i="1" dirty="0" smtClean="0">
                <a:solidFill>
                  <a:schemeClr val="tx1"/>
                </a:solidFill>
                <a:latin typeface="Arial" pitchFamily="34" charset="0"/>
                <a:cs typeface="Arial" pitchFamily="34" charset="0"/>
              </a:rPr>
              <a:t>помічає </a:t>
            </a:r>
            <a:r>
              <a:rPr lang="uk-UA" sz="2000" dirty="0" smtClean="0">
                <a:solidFill>
                  <a:schemeClr val="tx1"/>
                </a:solidFill>
                <a:latin typeface="Arial" pitchFamily="34" charset="0"/>
                <a:cs typeface="Arial" pitchFamily="34" charset="0"/>
              </a:rPr>
              <a:t>особливості казки: звороти, повтори;                                             розуміє та виразно читає поетичні твори;                                                             передає риму вірша, ритм народної </a:t>
            </a:r>
            <a:r>
              <a:rPr lang="uk-UA" sz="2000" dirty="0" err="1" smtClean="0">
                <a:solidFill>
                  <a:schemeClr val="tx1"/>
                </a:solidFill>
                <a:latin typeface="Arial" pitchFamily="34" charset="0"/>
                <a:cs typeface="Arial" pitchFamily="34" charset="0"/>
              </a:rPr>
              <a:t>забавлянки</a:t>
            </a:r>
            <a:r>
              <a:rPr lang="uk-UA" sz="2000" dirty="0" smtClean="0">
                <a:solidFill>
                  <a:schemeClr val="tx1"/>
                </a:solidFill>
                <a:latin typeface="Arial" pitchFamily="34" charset="0"/>
                <a:cs typeface="Arial" pitchFamily="34" charset="0"/>
              </a:rPr>
              <a:t>;</a:t>
            </a:r>
            <a:br>
              <a:rPr lang="uk-UA" sz="2000" dirty="0" smtClean="0">
                <a:solidFill>
                  <a:schemeClr val="tx1"/>
                </a:solidFill>
                <a:latin typeface="Arial" pitchFamily="34" charset="0"/>
                <a:cs typeface="Arial" pitchFamily="34" charset="0"/>
              </a:rPr>
            </a:br>
            <a:r>
              <a:rPr lang="uk-UA" sz="2000" dirty="0" smtClean="0">
                <a:solidFill>
                  <a:schemeClr val="tx1"/>
                </a:solidFill>
                <a:latin typeface="Arial" pitchFamily="34" charset="0"/>
                <a:cs typeface="Arial" pitchFamily="34" charset="0"/>
              </a:rPr>
              <a:t>передає емоційну виразність окремих речень під час вивчення вірша напам'ять;                                                                                                                     переказує добре знайомі художні твори за допомогою навідних запитань і підказувань;</a:t>
            </a:r>
            <a:br>
              <a:rPr lang="uk-UA" sz="2000" dirty="0" smtClean="0">
                <a:solidFill>
                  <a:schemeClr val="tx1"/>
                </a:solidFill>
                <a:latin typeface="Arial" pitchFamily="34" charset="0"/>
                <a:cs typeface="Arial" pitchFamily="34" charset="0"/>
              </a:rPr>
            </a:br>
            <a:r>
              <a:rPr lang="uk-UA" sz="2000" dirty="0" smtClean="0">
                <a:solidFill>
                  <a:schemeClr val="tx1"/>
                </a:solidFill>
                <a:latin typeface="Arial" pitchFamily="34" charset="0"/>
                <a:cs typeface="Arial" pitchFamily="34" charset="0"/>
              </a:rPr>
              <a:t>передає речення в питальній інтонації;</a:t>
            </a:r>
            <a:br>
              <a:rPr lang="uk-UA" sz="2000" dirty="0" smtClean="0">
                <a:solidFill>
                  <a:schemeClr val="tx1"/>
                </a:solidFill>
                <a:latin typeface="Arial" pitchFamily="34" charset="0"/>
                <a:cs typeface="Arial" pitchFamily="34" charset="0"/>
              </a:rPr>
            </a:br>
            <a:r>
              <a:rPr lang="uk-UA" sz="2000" dirty="0" smtClean="0">
                <a:solidFill>
                  <a:schemeClr val="tx1"/>
                </a:solidFill>
                <a:latin typeface="Arial" pitchFamily="34" charset="0"/>
                <a:cs typeface="Arial" pitchFamily="34" charset="0"/>
              </a:rPr>
              <a:t>відтворює рухи, жести героїв за текстом літературного твору;                                                             розглядає ілюстрації, пригадуючи зміст художнього твору;</a:t>
            </a:r>
            <a:br>
              <a:rPr lang="uk-UA" sz="2000" dirty="0" smtClean="0">
                <a:solidFill>
                  <a:schemeClr val="tx1"/>
                </a:solidFill>
                <a:latin typeface="Arial" pitchFamily="34" charset="0"/>
                <a:cs typeface="Arial" pitchFamily="34" charset="0"/>
              </a:rPr>
            </a:br>
            <a:r>
              <a:rPr lang="uk-UA" sz="2000" dirty="0" smtClean="0">
                <a:solidFill>
                  <a:schemeClr val="tx1"/>
                </a:solidFill>
                <a:latin typeface="Arial" pitchFamily="34" charset="0"/>
                <a:cs typeface="Arial" pitchFamily="34" charset="0"/>
              </a:rPr>
              <a:t>дотримується правил користування книжкою (не рве сторінок, бере книжку чистими </a:t>
            </a:r>
            <a:r>
              <a:rPr lang="ru-RU" sz="2000" dirty="0" smtClean="0">
                <a:solidFill>
                  <a:schemeClr val="tx1"/>
                </a:solidFill>
                <a:latin typeface="Arial" pitchFamily="34" charset="0"/>
                <a:cs typeface="Arial" pitchFamily="34" charset="0"/>
              </a:rPr>
              <a:t>руками, </a:t>
            </a:r>
            <a:r>
              <a:rPr lang="uk-UA" sz="2000" dirty="0" smtClean="0">
                <a:solidFill>
                  <a:schemeClr val="tx1"/>
                </a:solidFill>
                <a:latin typeface="Arial" pitchFamily="34" charset="0"/>
                <a:cs typeface="Arial" pitchFamily="34" charset="0"/>
              </a:rPr>
              <a:t>не малює по її сторінках).</a:t>
            </a:r>
            <a:endParaRPr lang="uk-UA" sz="2000" dirty="0">
              <a:solidFill>
                <a:schemeClr val="tx1"/>
              </a:solidFill>
              <a:latin typeface="Arial" pitchFamily="34" charset="0"/>
              <a:cs typeface="Arial"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74638"/>
            <a:ext cx="9144000" cy="6466730"/>
          </a:xfrm>
        </p:spPr>
        <p:txBody>
          <a:bodyPr>
            <a:normAutofit fontScale="90000"/>
          </a:bodyPr>
          <a:lstStyle/>
          <a:p>
            <a:r>
              <a:rPr lang="uk-UA" sz="3200" dirty="0" smtClean="0">
                <a:latin typeface="Arial" pitchFamily="34" charset="0"/>
                <a:cs typeface="Arial" pitchFamily="34" charset="0"/>
              </a:rPr>
              <a:t>КОМПЕТЕНТНІСТЬ ДИТИНИ 5-ГО РОКУ ЖИТТЯ НА КІНЕЦЬ РОКУ</a:t>
            </a:r>
            <a:br>
              <a:rPr lang="uk-UA" sz="3200" dirty="0" smtClean="0">
                <a:latin typeface="Arial" pitchFamily="34" charset="0"/>
                <a:cs typeface="Arial" pitchFamily="34" charset="0"/>
              </a:rPr>
            </a:br>
            <a:r>
              <a:rPr lang="uk-UA" sz="3200" dirty="0" smtClean="0">
                <a:latin typeface="Arial" pitchFamily="34" charset="0"/>
                <a:cs typeface="Arial" pitchFamily="34" charset="0"/>
              </a:rPr>
              <a:t> </a:t>
            </a:r>
            <a:r>
              <a:rPr lang="uk-UA" sz="2200" b="1" dirty="0" smtClean="0">
                <a:latin typeface="Arial" pitchFamily="34" charset="0"/>
                <a:cs typeface="Arial" pitchFamily="34" charset="0"/>
              </a:rPr>
              <a:t>супроводжує рухами текст літературного твору;</a:t>
            </a:r>
            <a:br>
              <a:rPr lang="uk-UA" sz="2200" b="1" dirty="0" smtClean="0">
                <a:latin typeface="Arial" pitchFamily="34" charset="0"/>
                <a:cs typeface="Arial" pitchFamily="34" charset="0"/>
              </a:rPr>
            </a:br>
            <a:r>
              <a:rPr lang="uk-UA" sz="2200" b="1" dirty="0" smtClean="0">
                <a:latin typeface="Arial" pitchFamily="34" charset="0"/>
                <a:cs typeface="Arial" pitchFamily="34" charset="0"/>
              </a:rPr>
              <a:t>адекватно оцінює поведінку її героїв, висловлює своє ставлення до них;</a:t>
            </a:r>
            <a:br>
              <a:rPr lang="uk-UA" sz="2200" b="1" dirty="0" smtClean="0">
                <a:latin typeface="Arial" pitchFamily="34" charset="0"/>
                <a:cs typeface="Arial" pitchFamily="34" charset="0"/>
              </a:rPr>
            </a:br>
            <a:r>
              <a:rPr lang="uk-UA" sz="2200" b="1" dirty="0" smtClean="0">
                <a:latin typeface="Arial" pitchFamily="34" charset="0"/>
                <a:cs typeface="Arial" pitchFamily="34" charset="0"/>
              </a:rPr>
              <a:t>розуміє призначення книжки, бережно ставиться до неї, разі "ремонтує" її разом із вихователем;</a:t>
            </a:r>
            <a:br>
              <a:rPr lang="uk-UA" sz="2200" b="1" dirty="0" smtClean="0">
                <a:latin typeface="Arial" pitchFamily="34" charset="0"/>
                <a:cs typeface="Arial" pitchFamily="34" charset="0"/>
              </a:rPr>
            </a:br>
            <a:r>
              <a:rPr lang="uk-UA" sz="2200" b="1" dirty="0" smtClean="0">
                <a:latin typeface="Arial" pitchFamily="34" charset="0"/>
                <a:cs typeface="Arial" pitchFamily="34" charset="0"/>
              </a:rPr>
              <a:t>виявляє зацікавлення до друкованої та електронної книги; знає основні професії людей, які беруть участь у створенні книги; розрізняє жанрові особливості прозових і віршованих творів;</a:t>
            </a:r>
            <a:br>
              <a:rPr lang="uk-UA" sz="2200" b="1" dirty="0" smtClean="0">
                <a:latin typeface="Arial" pitchFamily="34" charset="0"/>
                <a:cs typeface="Arial" pitchFamily="34" charset="0"/>
              </a:rPr>
            </a:br>
            <a:r>
              <a:rPr lang="uk-UA" sz="2200" b="1" dirty="0" smtClean="0">
                <a:latin typeface="Arial" pitchFamily="34" charset="0"/>
                <a:cs typeface="Arial" pitchFamily="34" charset="0"/>
              </a:rPr>
              <a:t>читає напам'ять вірші та твори малого фольклорного жанру (</a:t>
            </a:r>
            <a:r>
              <a:rPr lang="uk-UA" sz="2200" b="1" dirty="0" err="1" smtClean="0">
                <a:latin typeface="Arial" pitchFamily="34" charset="0"/>
                <a:cs typeface="Arial" pitchFamily="34" charset="0"/>
              </a:rPr>
              <a:t>потішки</a:t>
            </a:r>
            <a:r>
              <a:rPr lang="uk-UA" sz="2200" b="1" dirty="0" smtClean="0">
                <a:latin typeface="Arial" pitchFamily="34" charset="0"/>
                <a:cs typeface="Arial" pitchFamily="34" charset="0"/>
              </a:rPr>
              <a:t>, </a:t>
            </a:r>
            <a:r>
              <a:rPr lang="uk-UA" sz="2200" b="1" dirty="0" err="1" smtClean="0">
                <a:latin typeface="Arial" pitchFamily="34" charset="0"/>
                <a:cs typeface="Arial" pitchFamily="34" charset="0"/>
              </a:rPr>
              <a:t>забавлянки</a:t>
            </a:r>
            <a:r>
              <a:rPr lang="uk-UA" sz="2200" b="1" dirty="0" smtClean="0">
                <a:latin typeface="Arial" pitchFamily="34" charset="0"/>
                <a:cs typeface="Arial" pitchFamily="34" charset="0"/>
              </a:rPr>
              <a:t>, лічилки, </a:t>
            </a:r>
            <a:r>
              <a:rPr lang="uk-UA" sz="2200" b="1" dirty="0" err="1" smtClean="0">
                <a:latin typeface="Arial" pitchFamily="34" charset="0"/>
                <a:cs typeface="Arial" pitchFamily="34" charset="0"/>
              </a:rPr>
              <a:t>мирилки</a:t>
            </a:r>
            <a:r>
              <a:rPr lang="uk-UA" sz="2200" b="1" dirty="0" smtClean="0">
                <a:latin typeface="Arial" pitchFamily="34" charset="0"/>
                <a:cs typeface="Arial" pitchFamily="34" charset="0"/>
              </a:rPr>
              <a:t>, скоромовки, загадки, прислів'я, приказки, народні пісні); визначає повтори, образні вислови, початок та закінчення казки; знає українські народні казки; розповідає казки за змістом ілюстрацій та без них; виконує малюнки за змістом художніх творів і розповідає за ними; самостійно влаштовує театралізовані ігри, ігри-драматизації за змістом добре зна­йомих художніх творів;</a:t>
            </a:r>
            <a:br>
              <a:rPr lang="uk-UA" sz="2200" b="1" dirty="0" smtClean="0">
                <a:latin typeface="Arial" pitchFamily="34" charset="0"/>
                <a:cs typeface="Arial" pitchFamily="34" charset="0"/>
              </a:rPr>
            </a:br>
            <a:r>
              <a:rPr lang="uk-UA" sz="2200" b="1" dirty="0" smtClean="0">
                <a:latin typeface="Arial" pitchFamily="34" charset="0"/>
                <a:cs typeface="Arial" pitchFamily="34" charset="0"/>
              </a:rPr>
              <a:t>бере участь в інсценуванні літературних та фольклорних творів.</a:t>
            </a:r>
            <a:endParaRPr lang="uk-UA" b="1" dirty="0">
              <a:latin typeface="Arial" pitchFamily="34" charset="0"/>
              <a:cs typeface="Arial"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71400"/>
            <a:ext cx="9144000" cy="7029400"/>
          </a:xfrm>
        </p:spPr>
        <p:txBody>
          <a:bodyPr>
            <a:normAutofit fontScale="90000"/>
          </a:bodyPr>
          <a:lstStyle/>
          <a:p>
            <a:r>
              <a:rPr lang="uk-UA" sz="2800" b="1" dirty="0" smtClean="0">
                <a:latin typeface="Arial" pitchFamily="34" charset="0"/>
                <a:cs typeface="Arial" pitchFamily="34" charset="0"/>
              </a:rPr>
              <a:t>КОМПЕТЕНТНІСТЬ ДИТИНИ 6-ГО РОКУ ЖИТТЯ НА КІНЕЦЬ РОКУ</a:t>
            </a:r>
            <a:r>
              <a:rPr lang="uk-UA" sz="2800" dirty="0" smtClean="0">
                <a:latin typeface="Arial" pitchFamily="34" charset="0"/>
                <a:cs typeface="Arial" pitchFamily="34" charset="0"/>
              </a:rPr>
              <a:t/>
            </a:r>
            <a:br>
              <a:rPr lang="uk-UA" sz="2800" dirty="0" smtClean="0">
                <a:latin typeface="Arial" pitchFamily="34" charset="0"/>
                <a:cs typeface="Arial" pitchFamily="34" charset="0"/>
              </a:rPr>
            </a:br>
            <a:r>
              <a:rPr lang="uk-UA" sz="2800" dirty="0" smtClean="0">
                <a:latin typeface="Arial" pitchFamily="34" charset="0"/>
                <a:cs typeface="Arial" pitchFamily="34" charset="0"/>
              </a:rPr>
              <a:t> </a:t>
            </a:r>
            <a:r>
              <a:rPr lang="uk-UA" sz="2700" dirty="0" smtClean="0">
                <a:latin typeface="Arial" pitchFamily="34" charset="0"/>
                <a:cs typeface="Arial" pitchFamily="34" charset="0"/>
              </a:rPr>
              <a:t>знає українські народні казки та казки інших народів, розповідає їх;                                                                                                 визначає у структурі казки зачин, кінцівку, повтори, образні вирази, чарівні предмети;</a:t>
            </a:r>
            <a:br>
              <a:rPr lang="uk-UA" sz="2700" dirty="0" smtClean="0">
                <a:latin typeface="Arial" pitchFamily="34" charset="0"/>
                <a:cs typeface="Arial" pitchFamily="34" charset="0"/>
              </a:rPr>
            </a:br>
            <a:r>
              <a:rPr lang="uk-UA" sz="2700" dirty="0" smtClean="0">
                <a:latin typeface="Arial" pitchFamily="34" charset="0"/>
                <a:cs typeface="Arial" pitchFamily="34" charset="0"/>
              </a:rPr>
              <a:t>змінює початок (кінцівку] казки, вводить нових героїв у зміст казки за завданням вихователя;</a:t>
            </a:r>
            <a:br>
              <a:rPr lang="uk-UA" sz="2700" dirty="0" smtClean="0">
                <a:latin typeface="Arial" pitchFamily="34" charset="0"/>
                <a:cs typeface="Arial" pitchFamily="34" charset="0"/>
              </a:rPr>
            </a:br>
            <a:r>
              <a:rPr lang="uk-UA" sz="2700" dirty="0" smtClean="0">
                <a:latin typeface="Arial" pitchFamily="34" charset="0"/>
                <a:cs typeface="Arial" pitchFamily="34" charset="0"/>
              </a:rPr>
              <a:t>розуміє мораль казки;                                                                                 дає оцінку вчинкам героїв;</a:t>
            </a:r>
            <a:br>
              <a:rPr lang="uk-UA" sz="2700" dirty="0" smtClean="0">
                <a:latin typeface="Arial" pitchFamily="34" charset="0"/>
                <a:cs typeface="Arial" pitchFamily="34" charset="0"/>
              </a:rPr>
            </a:br>
            <a:r>
              <a:rPr lang="uk-UA" sz="2700" dirty="0" smtClean="0">
                <a:latin typeface="Arial" pitchFamily="34" charset="0"/>
                <a:cs typeface="Arial" pitchFamily="34" charset="0"/>
              </a:rPr>
              <a:t>знає і називає щонайменше три-чотири імені прозаїків і поетів, 8-10 назв літературних та фольклорних творів;</a:t>
            </a:r>
            <a:br>
              <a:rPr lang="uk-UA" sz="2700" dirty="0" smtClean="0">
                <a:latin typeface="Arial" pitchFamily="34" charset="0"/>
                <a:cs typeface="Arial" pitchFamily="34" charset="0"/>
              </a:rPr>
            </a:br>
            <a:r>
              <a:rPr lang="uk-UA" sz="2700" dirty="0" smtClean="0">
                <a:latin typeface="Arial" pitchFamily="34" charset="0"/>
                <a:cs typeface="Arial" pitchFamily="34" charset="0"/>
              </a:rPr>
              <a:t>усвідомлює та пояснює зміст приказок, прислів'їв і доречно використовує їх у своєму мовленні;   </a:t>
            </a:r>
            <a:br>
              <a:rPr lang="uk-UA" sz="2700" dirty="0" smtClean="0">
                <a:latin typeface="Arial" pitchFamily="34" charset="0"/>
                <a:cs typeface="Arial" pitchFamily="34" charset="0"/>
              </a:rPr>
            </a:br>
            <a:r>
              <a:rPr lang="uk-UA" sz="2700" dirty="0" smtClean="0">
                <a:latin typeface="Arial" pitchFamily="34" charset="0"/>
                <a:cs typeface="Arial" pitchFamily="34" charset="0"/>
              </a:rPr>
              <a:t>відгадує описові загадки та придумує власні;</a:t>
            </a:r>
            <a:br>
              <a:rPr lang="uk-UA" sz="2700" dirty="0" smtClean="0">
                <a:latin typeface="Arial" pitchFamily="34" charset="0"/>
                <a:cs typeface="Arial" pitchFamily="34" charset="0"/>
              </a:rPr>
            </a:br>
            <a:r>
              <a:rPr lang="uk-UA" sz="2700" dirty="0" smtClean="0">
                <a:latin typeface="Arial" pitchFamily="34" charset="0"/>
                <a:cs typeface="Arial" pitchFamily="34" charset="0"/>
              </a:rPr>
              <a:t>складає невеликі розповіді за змістом скоромовок, прислів'їв;</a:t>
            </a:r>
            <a:br>
              <a:rPr lang="uk-UA" sz="2700" dirty="0" smtClean="0">
                <a:latin typeface="Arial" pitchFamily="34" charset="0"/>
                <a:cs typeface="Arial" pitchFamily="34" charset="0"/>
              </a:rPr>
            </a:br>
            <a:r>
              <a:rPr lang="uk-UA" sz="2700" dirty="0" smtClean="0">
                <a:latin typeface="Arial" pitchFamily="34" charset="0"/>
                <a:cs typeface="Arial" pitchFamily="34" charset="0"/>
              </a:rPr>
              <a:t>бере участь у бесідах за змістом художнього твору, етичних бесідах та бесідах за запитаннями автора;</a:t>
            </a:r>
            <a:endParaRPr lang="uk-UA" dirty="0">
              <a:latin typeface="Arial" pitchFamily="34" charset="0"/>
              <a:cs typeface="Arial"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274638"/>
            <a:ext cx="8640960" cy="6583362"/>
          </a:xfrm>
        </p:spPr>
        <p:txBody>
          <a:bodyPr>
            <a:noAutofit/>
          </a:bodyPr>
          <a:lstStyle/>
          <a:p>
            <a:r>
              <a:rPr lang="uk-UA" sz="2400" dirty="0" smtClean="0">
                <a:latin typeface="Arial" pitchFamily="34" charset="0"/>
                <a:cs typeface="Arial" pitchFamily="34" charset="0"/>
              </a:rPr>
              <a:t>емоційно передає зміст художнього твору;                       визначає настрій твору; відтворює образність мови; знає автора та назву вірша, читає його виразно;</a:t>
            </a:r>
            <a:br>
              <a:rPr lang="uk-UA" sz="2400" dirty="0" smtClean="0">
                <a:latin typeface="Arial" pitchFamily="34" charset="0"/>
                <a:cs typeface="Arial" pitchFamily="34" charset="0"/>
              </a:rPr>
            </a:br>
            <a:r>
              <a:rPr lang="uk-UA" sz="2400" dirty="0" smtClean="0">
                <a:latin typeface="Arial" pitchFamily="34" charset="0"/>
                <a:cs typeface="Arial" pitchFamily="34" charset="0"/>
              </a:rPr>
              <a:t>добирає слова-рими; </a:t>
            </a:r>
            <a:br>
              <a:rPr lang="uk-UA" sz="2400" dirty="0" smtClean="0">
                <a:latin typeface="Arial" pitchFamily="34" charset="0"/>
                <a:cs typeface="Arial" pitchFamily="34" charset="0"/>
              </a:rPr>
            </a:br>
            <a:r>
              <a:rPr lang="uk-UA" sz="2400" dirty="0" smtClean="0">
                <a:latin typeface="Arial" pitchFamily="34" charset="0"/>
                <a:cs typeface="Arial" pitchFamily="34" charset="0"/>
              </a:rPr>
              <a:t> придумує власні колисанки, лічилки;                                                                      чітко, виразно читає вірш, відчуває і передає мелодійність, ритмічність мови, володіє голосом;</a:t>
            </a:r>
            <a:br>
              <a:rPr lang="uk-UA" sz="2400" dirty="0" smtClean="0">
                <a:latin typeface="Arial" pitchFamily="34" charset="0"/>
                <a:cs typeface="Arial" pitchFamily="34" charset="0"/>
              </a:rPr>
            </a:br>
            <a:r>
              <a:rPr lang="uk-UA" sz="2400" dirty="0" smtClean="0">
                <a:latin typeface="Arial" pitchFamily="34" charset="0"/>
                <a:cs typeface="Arial" pitchFamily="34" charset="0"/>
              </a:rPr>
              <a:t>розглядає ілюстрації, називає художній твір відповідно до змісту ілюстрацій, опису героїв;</a:t>
            </a:r>
            <a:br>
              <a:rPr lang="uk-UA" sz="2400" dirty="0" smtClean="0">
                <a:latin typeface="Arial" pitchFamily="34" charset="0"/>
                <a:cs typeface="Arial" pitchFamily="34" charset="0"/>
              </a:rPr>
            </a:br>
            <a:r>
              <a:rPr lang="uk-UA" sz="2400" dirty="0" smtClean="0">
                <a:latin typeface="Arial" pitchFamily="34" charset="0"/>
                <a:cs typeface="Arial" pitchFamily="34" charset="0"/>
              </a:rPr>
              <a:t>орієнтується в жанрах художніх творів;</a:t>
            </a:r>
            <a:br>
              <a:rPr lang="uk-UA" sz="2400" dirty="0" smtClean="0">
                <a:latin typeface="Arial" pitchFamily="34" charset="0"/>
                <a:cs typeface="Arial" pitchFamily="34" charset="0"/>
              </a:rPr>
            </a:br>
            <a:r>
              <a:rPr lang="uk-UA" sz="2400" dirty="0" smtClean="0">
                <a:latin typeface="Arial" pitchFamily="34" charset="0"/>
                <a:cs typeface="Arial" pitchFamily="34" charset="0"/>
              </a:rPr>
              <a:t>виявляє інтерес до книги (друкованої чи електронної);</a:t>
            </a:r>
            <a:br>
              <a:rPr lang="uk-UA" sz="2400" dirty="0" smtClean="0">
                <a:latin typeface="Arial" pitchFamily="34" charset="0"/>
                <a:cs typeface="Arial" pitchFamily="34" charset="0"/>
              </a:rPr>
            </a:br>
            <a:r>
              <a:rPr lang="uk-UA" sz="2400" dirty="0" smtClean="0">
                <a:latin typeface="Arial" pitchFamily="34" charset="0"/>
                <a:cs typeface="Arial" pitchFamily="34" charset="0"/>
              </a:rPr>
              <a:t>сприймає зміст </a:t>
            </a:r>
            <a:r>
              <a:rPr lang="uk-UA" sz="2400" dirty="0" err="1" smtClean="0">
                <a:latin typeface="Arial" pitchFamily="34" charset="0"/>
                <a:cs typeface="Arial" pitchFamily="34" charset="0"/>
              </a:rPr>
              <a:t>медіапродуктів</a:t>
            </a:r>
            <a:r>
              <a:rPr lang="uk-UA" sz="2400" dirty="0" smtClean="0">
                <a:latin typeface="Arial" pitchFamily="34" charset="0"/>
                <a:cs typeface="Arial" pitchFamily="34" charset="0"/>
              </a:rPr>
              <a:t> (малюнки, ілюстрації, світлини, мультфільми, </a:t>
            </a:r>
            <a:r>
              <a:rPr lang="uk-UA" sz="2400" dirty="0" err="1" smtClean="0">
                <a:latin typeface="Arial" pitchFamily="34" charset="0"/>
                <a:cs typeface="Arial" pitchFamily="34" charset="0"/>
              </a:rPr>
              <a:t>відео-фільми</a:t>
            </a:r>
            <a:r>
              <a:rPr lang="uk-UA" sz="2400" dirty="0" smtClean="0">
                <a:latin typeface="Arial" pitchFamily="34" charset="0"/>
                <a:cs typeface="Arial" pitchFamily="34" charset="0"/>
              </a:rPr>
              <a:t> тощо), бере участь в їх обговоренні;</a:t>
            </a:r>
            <a:br>
              <a:rPr lang="uk-UA" sz="2400" dirty="0" smtClean="0">
                <a:latin typeface="Arial" pitchFamily="34" charset="0"/>
                <a:cs typeface="Arial" pitchFamily="34" charset="0"/>
              </a:rPr>
            </a:br>
            <a:r>
              <a:rPr lang="uk-UA" sz="2400" dirty="0" smtClean="0">
                <a:latin typeface="Arial" pitchFamily="34" charset="0"/>
                <a:cs typeface="Arial" pitchFamily="34" charset="0"/>
              </a:rPr>
              <a:t>має уявлення про будову книги, людей різних професій, які працюють над її створенням;</a:t>
            </a:r>
            <a:br>
              <a:rPr lang="uk-UA" sz="2400" dirty="0" smtClean="0">
                <a:latin typeface="Arial" pitchFamily="34" charset="0"/>
                <a:cs typeface="Arial" pitchFamily="34" charset="0"/>
              </a:rPr>
            </a:br>
            <a:r>
              <a:rPr lang="uk-UA" sz="2400" dirty="0" smtClean="0">
                <a:latin typeface="Arial" pitchFamily="34" charset="0"/>
                <a:cs typeface="Arial" pitchFamily="34" charset="0"/>
              </a:rPr>
              <a:t>самостійно організовує ігри-драматизації, ігри за сюжетом знайомих творів, театралізовані ігри;</a:t>
            </a:r>
            <a:endParaRPr lang="uk-UA" sz="2400" dirty="0">
              <a:latin typeface="Arial" pitchFamily="34" charset="0"/>
              <a:cs typeface="Arial"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39552" y="692697"/>
            <a:ext cx="8352928" cy="984885"/>
          </a:xfrm>
          <a:prstGeom prst="rect">
            <a:avLst/>
          </a:prstGeom>
        </p:spPr>
        <p:txBody>
          <a:bodyPr wrap="square">
            <a:spAutoFit/>
          </a:bodyPr>
          <a:lstStyle/>
          <a:p>
            <a:pPr algn="ctr"/>
            <a:r>
              <a:rPr lang="ru-RU" sz="4000" noProof="1" smtClean="0">
                <a:solidFill>
                  <a:srgbClr val="0070C0"/>
                </a:solidFill>
                <a:latin typeface="Arial" panose="020B0604020202020204" pitchFamily="34" charset="0"/>
                <a:cs typeface="Arial" panose="020B0604020202020204" pitchFamily="34" charset="0"/>
              </a:rPr>
              <a:t>  </a:t>
            </a:r>
            <a:endParaRPr lang="en-US" sz="4000" noProof="1" smtClean="0">
              <a:solidFill>
                <a:srgbClr val="0070C0"/>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ru-RU" noProof="1"/>
          </a:p>
        </p:txBody>
      </p:sp>
      <p:sp>
        <p:nvSpPr>
          <p:cNvPr id="3" name="Заголовок 2"/>
          <p:cNvSpPr>
            <a:spLocks noGrp="1"/>
          </p:cNvSpPr>
          <p:nvPr>
            <p:ph type="title"/>
          </p:nvPr>
        </p:nvSpPr>
        <p:spPr>
          <a:xfrm>
            <a:off x="457200" y="274638"/>
            <a:ext cx="7467600" cy="562074"/>
          </a:xfrm>
        </p:spPr>
        <p:txBody>
          <a:bodyPr>
            <a:normAutofit fontScale="90000"/>
          </a:bodyPr>
          <a:lstStyle/>
          <a:p>
            <a:r>
              <a:rPr lang="ru-RU" sz="3200" noProof="1" smtClean="0">
                <a:solidFill>
                  <a:srgbClr val="FF0000"/>
                </a:solidFill>
                <a:latin typeface="Arial" panose="020B0604020202020204" pitchFamily="34" charset="0"/>
                <a:cs typeface="Arial" panose="020B0604020202020204" pitchFamily="34" charset="0"/>
              </a:rPr>
              <a:t>Вивчення віршів напам’ят ь</a:t>
            </a:r>
            <a:endParaRPr lang="uk-UA" dirty="0">
              <a:solidFill>
                <a:srgbClr val="FF0000"/>
              </a:solidFill>
            </a:endParaRPr>
          </a:p>
        </p:txBody>
      </p:sp>
      <p:sp>
        <p:nvSpPr>
          <p:cNvPr id="4" name="Содержимое 3"/>
          <p:cNvSpPr>
            <a:spLocks noGrp="1"/>
          </p:cNvSpPr>
          <p:nvPr>
            <p:ph sz="quarter" idx="1"/>
          </p:nvPr>
        </p:nvSpPr>
        <p:spPr>
          <a:xfrm>
            <a:off x="457200" y="980728"/>
            <a:ext cx="8075240" cy="5493224"/>
          </a:xfrm>
        </p:spPr>
        <p:txBody>
          <a:bodyPr>
            <a:normAutofit fontScale="92500" lnSpcReduction="20000"/>
          </a:bodyPr>
          <a:lstStyle/>
          <a:p>
            <a:pPr fontAlgn="base"/>
            <a:r>
              <a:rPr lang="uk-UA" dirty="0" smtClean="0">
                <a:latin typeface="Arial" pitchFamily="34" charset="0"/>
                <a:cs typeface="Arial" pitchFamily="34" charset="0"/>
              </a:rPr>
              <a:t> Таке заняття проводиться за орієнтовною схемою:</a:t>
            </a:r>
          </a:p>
          <a:p>
            <a:pPr fontAlgn="base"/>
            <a:r>
              <a:rPr lang="uk-UA" dirty="0" smtClean="0">
                <a:latin typeface="Arial" pitchFamily="34" charset="0"/>
                <a:cs typeface="Arial" pitchFamily="34" charset="0"/>
              </a:rPr>
              <a:t>1. </a:t>
            </a:r>
            <a:r>
              <a:rPr lang="uk-UA" b="1" dirty="0" smtClean="0">
                <a:latin typeface="Arial" pitchFamily="34" charset="0"/>
                <a:cs typeface="Arial" pitchFamily="34" charset="0"/>
              </a:rPr>
              <a:t>Зацікавлення дітей </a:t>
            </a:r>
            <a:r>
              <a:rPr lang="uk-UA" dirty="0" smtClean="0">
                <a:latin typeface="Arial" pitchFamily="34" charset="0"/>
                <a:cs typeface="Arial" pitchFamily="34" charset="0"/>
              </a:rPr>
              <a:t>(у молодшій групі — сюрпризний момент, іграшка, про яку згадується у вірші, ігрова ситуація; в середній — звернення до власного досвіду дітей, вступна бесіда на тему вірша; в старшій — вступна бесіда за темою вірша, бесіда про творчість поета, його раніше прочитані поетичні твори);</a:t>
            </a:r>
          </a:p>
          <a:p>
            <a:pPr fontAlgn="base"/>
            <a:r>
              <a:rPr lang="uk-UA" dirty="0" smtClean="0">
                <a:latin typeface="Arial" pitchFamily="34" charset="0"/>
                <a:cs typeface="Arial" pitchFamily="34" charset="0"/>
              </a:rPr>
              <a:t>2. </a:t>
            </a:r>
            <a:r>
              <a:rPr lang="uk-UA" b="1" dirty="0" smtClean="0">
                <a:latin typeface="Arial" pitchFamily="34" charset="0"/>
                <a:cs typeface="Arial" pitchFamily="34" charset="0"/>
              </a:rPr>
              <a:t>Повідомлення назви вірша, його автора. </a:t>
            </a:r>
            <a:r>
              <a:rPr lang="uk-UA" dirty="0" smtClean="0">
                <a:latin typeface="Arial" pitchFamily="34" charset="0"/>
                <a:cs typeface="Arial" pitchFamily="34" charset="0"/>
              </a:rPr>
              <a:t>Вихователь читає вірш із пам’яті (1-2 рази, дітям молодшого дошкільного віку — в ході </a:t>
            </a:r>
            <a:r>
              <a:rPr lang="uk-UA" dirty="0" err="1" smtClean="0">
                <a:latin typeface="Arial" pitchFamily="34" charset="0"/>
                <a:cs typeface="Arial" pitchFamily="34" charset="0"/>
              </a:rPr>
              <a:t>обігрування</a:t>
            </a:r>
            <a:r>
              <a:rPr lang="uk-UA" dirty="0" smtClean="0">
                <a:latin typeface="Arial" pitchFamily="34" charset="0"/>
                <a:cs typeface="Arial" pitchFamily="34" charset="0"/>
              </a:rPr>
              <a:t>);</a:t>
            </a:r>
          </a:p>
          <a:p>
            <a:pPr fontAlgn="base"/>
            <a:r>
              <a:rPr lang="uk-UA" dirty="0" smtClean="0">
                <a:latin typeface="Arial" pitchFamily="34" charset="0"/>
                <a:cs typeface="Arial" pitchFamily="34" charset="0"/>
              </a:rPr>
              <a:t>3. Бесіда за змістом вірша;</a:t>
            </a:r>
          </a:p>
          <a:p>
            <a:pPr fontAlgn="base"/>
            <a:r>
              <a:rPr lang="uk-UA" dirty="0" smtClean="0">
                <a:latin typeface="Arial" pitchFamily="34" charset="0"/>
                <a:cs typeface="Arial" pitchFamily="34" charset="0"/>
              </a:rPr>
              <a:t>4. Повторне читання вірша вихователем (1-2 рази);</a:t>
            </a:r>
          </a:p>
          <a:p>
            <a:pPr fontAlgn="base"/>
            <a:r>
              <a:rPr lang="uk-UA" dirty="0" smtClean="0">
                <a:latin typeface="Arial" pitchFamily="34" charset="0"/>
                <a:cs typeface="Arial" pitchFamily="34" charset="0"/>
              </a:rPr>
              <a:t>5. Читання вірша (1-2 рази) з певним прийомом заучування: ігровим, наочним тощо. Як правило, дітям з високим рівнем запам’ятовування цього достатньо, щоб вивчити вірш;</a:t>
            </a:r>
          </a:p>
          <a:p>
            <a:pPr fontAlgn="base"/>
            <a:r>
              <a:rPr lang="uk-UA" dirty="0" smtClean="0">
                <a:latin typeface="Arial" pitchFamily="34" charset="0"/>
                <a:cs typeface="Arial" pitchFamily="34" charset="0"/>
              </a:rPr>
              <a:t>6. Декламування вірша дитиною, яка його запам’ятала (за її бажанням);</a:t>
            </a:r>
          </a:p>
          <a:p>
            <a:endParaRPr lang="uk-UA" dirty="0"/>
          </a:p>
        </p:txBody>
      </p:sp>
    </p:spTree>
    <p:extLst>
      <p:ext uri="{BB962C8B-B14F-4D97-AF65-F5344CB8AC3E}">
        <p14:creationId xmlns:p14="http://schemas.microsoft.com/office/powerpoint/2010/main" xmlns="" val="32295030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8892480" cy="6858000"/>
          </a:xfrm>
        </p:spPr>
        <p:txBody>
          <a:bodyPr>
            <a:normAutofit/>
          </a:bodyPr>
          <a:lstStyle/>
          <a:p>
            <a:pPr fontAlgn="base"/>
            <a:r>
              <a:rPr lang="uk-UA" dirty="0" smtClean="0"/>
              <a:t> </a:t>
            </a:r>
            <a:br>
              <a:rPr lang="uk-UA" dirty="0" smtClean="0"/>
            </a:br>
            <a:r>
              <a:rPr lang="uk-UA" b="1" i="1" dirty="0" smtClean="0">
                <a:solidFill>
                  <a:schemeClr val="tx1"/>
                </a:solidFill>
                <a:latin typeface="Arial" pitchFamily="34" charset="0"/>
                <a:cs typeface="Arial" pitchFamily="34" charset="0"/>
              </a:rPr>
              <a:t>Мета: </a:t>
            </a:r>
            <a:r>
              <a:rPr lang="uk-UA" i="1" dirty="0" smtClean="0">
                <a:solidFill>
                  <a:schemeClr val="tx1"/>
                </a:solidFill>
                <a:latin typeface="Arial" pitchFamily="34" charset="0"/>
                <a:cs typeface="Arial" pitchFamily="34" charset="0"/>
              </a:rPr>
              <a:t/>
            </a:r>
            <a:br>
              <a:rPr lang="uk-UA" i="1" dirty="0" smtClean="0">
                <a:solidFill>
                  <a:schemeClr val="tx1"/>
                </a:solidFill>
                <a:latin typeface="Arial" pitchFamily="34" charset="0"/>
                <a:cs typeface="Arial" pitchFamily="34" charset="0"/>
              </a:rPr>
            </a:br>
            <a:r>
              <a:rPr lang="uk-UA" i="1" dirty="0" smtClean="0">
                <a:solidFill>
                  <a:schemeClr val="tx1"/>
                </a:solidFill>
                <a:latin typeface="Arial" pitchFamily="34" charset="0"/>
                <a:cs typeface="Arial" pitchFamily="34" charset="0"/>
              </a:rPr>
              <a:t>  *</a:t>
            </a:r>
            <a:r>
              <a:rPr lang="uk-UA" dirty="0" smtClean="0">
                <a:solidFill>
                  <a:schemeClr val="tx1"/>
                </a:solidFill>
                <a:latin typeface="Arial" pitchFamily="34" charset="0"/>
                <a:cs typeface="Arial" pitchFamily="34" charset="0"/>
              </a:rPr>
              <a:t>поглибити знання з методики художньо-мовленнєвої діяльності дітей дошкільного віку;</a:t>
            </a:r>
            <a:br>
              <a:rPr lang="uk-UA" dirty="0" smtClean="0">
                <a:solidFill>
                  <a:schemeClr val="tx1"/>
                </a:solidFill>
                <a:latin typeface="Arial" pitchFamily="34" charset="0"/>
                <a:cs typeface="Arial" pitchFamily="34" charset="0"/>
              </a:rPr>
            </a:br>
            <a:r>
              <a:rPr lang="uk-UA" dirty="0" smtClean="0">
                <a:solidFill>
                  <a:schemeClr val="tx1"/>
                </a:solidFill>
                <a:latin typeface="Arial" pitchFamily="34" charset="0"/>
                <a:cs typeface="Arial" pitchFamily="34" charset="0"/>
              </a:rPr>
              <a:t/>
            </a:r>
            <a:br>
              <a:rPr lang="uk-UA" dirty="0" smtClean="0">
                <a:solidFill>
                  <a:schemeClr val="tx1"/>
                </a:solidFill>
                <a:latin typeface="Arial" pitchFamily="34" charset="0"/>
                <a:cs typeface="Arial" pitchFamily="34" charset="0"/>
              </a:rPr>
            </a:br>
            <a:r>
              <a:rPr lang="uk-UA" dirty="0" smtClean="0">
                <a:solidFill>
                  <a:schemeClr val="tx1"/>
                </a:solidFill>
                <a:latin typeface="Arial" pitchFamily="34" charset="0"/>
                <a:cs typeface="Arial" pitchFamily="34" charset="0"/>
              </a:rPr>
              <a:t>  *поглибити та систематизувати знання щодо організації занять з художньо-мовленнєвої діяльності; </a:t>
            </a:r>
            <a:br>
              <a:rPr lang="uk-UA" dirty="0" smtClean="0">
                <a:solidFill>
                  <a:schemeClr val="tx1"/>
                </a:solidFill>
                <a:latin typeface="Arial" pitchFamily="34" charset="0"/>
                <a:cs typeface="Arial" pitchFamily="34" charset="0"/>
              </a:rPr>
            </a:br>
            <a:r>
              <a:rPr lang="uk-UA" dirty="0" smtClean="0">
                <a:solidFill>
                  <a:schemeClr val="tx1"/>
                </a:solidFill>
                <a:latin typeface="Arial" pitchFamily="34" charset="0"/>
                <a:cs typeface="Arial" pitchFamily="34" charset="0"/>
              </a:rPr>
              <a:t> </a:t>
            </a:r>
            <a:br>
              <a:rPr lang="uk-UA" dirty="0" smtClean="0">
                <a:solidFill>
                  <a:schemeClr val="tx1"/>
                </a:solidFill>
                <a:latin typeface="Arial" pitchFamily="34" charset="0"/>
                <a:cs typeface="Arial" pitchFamily="34" charset="0"/>
              </a:rPr>
            </a:br>
            <a:r>
              <a:rPr lang="uk-UA" dirty="0" smtClean="0">
                <a:solidFill>
                  <a:schemeClr val="tx1"/>
                </a:solidFill>
                <a:latin typeface="Arial" pitchFamily="34" charset="0"/>
                <a:cs typeface="Arial" pitchFamily="34" charset="0"/>
              </a:rPr>
              <a:t>  * познайомити з інноваціями у сфері художньо-мовленнєвої діяльності; </a:t>
            </a:r>
            <a:r>
              <a:rPr lang="uk-UA" i="1" dirty="0" smtClean="0"/>
              <a:t/>
            </a:r>
            <a:br>
              <a:rPr lang="uk-UA" i="1" dirty="0" smtClean="0"/>
            </a:br>
            <a:r>
              <a:rPr lang="uk-UA" dirty="0" smtClean="0"/>
              <a:t/>
            </a:r>
            <a:br>
              <a:rPr lang="uk-UA" dirty="0" smtClean="0"/>
            </a:br>
            <a:endParaRPr lang="uk-UA"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5962674"/>
          </a:xfrm>
        </p:spPr>
        <p:txBody>
          <a:bodyPr>
            <a:normAutofit/>
          </a:bodyPr>
          <a:lstStyle/>
          <a:p>
            <a:r>
              <a:rPr lang="uk-UA" b="1" dirty="0" smtClean="0">
                <a:latin typeface="Arial" pitchFamily="34" charset="0"/>
                <a:cs typeface="Arial" pitchFamily="34" charset="0"/>
              </a:rPr>
              <a:t>Останніми науковими дослідженнями доведено, що заучування віршів — процес індивідуальний (кожна дитина має свій рівень запам’ятовування), тому не рекомендується проведення фронтальних, групових занять з цією метою. Є доцільним ознайомлення з поетичним твором, дібраним для заучування, проводити на групових заняттях, а його розучування — індивідуально в час поза заняттями.</a:t>
            </a:r>
            <a:r>
              <a:rPr lang="uk-UA" dirty="0" smtClean="0"/>
              <a:t/>
            </a:r>
            <a:br>
              <a:rPr lang="uk-UA" dirty="0" smtClean="0"/>
            </a:br>
            <a:r>
              <a:rPr lang="uk-UA" dirty="0" smtClean="0"/>
              <a:t> </a:t>
            </a:r>
            <a:endParaRPr lang="uk-UA"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7467600" cy="548680"/>
          </a:xfrm>
        </p:spPr>
        <p:txBody>
          <a:bodyPr/>
          <a:lstStyle/>
          <a:p>
            <a:r>
              <a:rPr lang="uk-UA" dirty="0" smtClean="0">
                <a:solidFill>
                  <a:srgbClr val="FF0000"/>
                </a:solidFill>
              </a:rPr>
              <a:t>Робота з дитячою книжкою</a:t>
            </a:r>
            <a:endParaRPr lang="uk-UA" dirty="0">
              <a:solidFill>
                <a:srgbClr val="FF0000"/>
              </a:solidFill>
            </a:endParaRPr>
          </a:p>
        </p:txBody>
      </p:sp>
      <p:sp>
        <p:nvSpPr>
          <p:cNvPr id="3" name="Содержимое 2"/>
          <p:cNvSpPr>
            <a:spLocks noGrp="1"/>
          </p:cNvSpPr>
          <p:nvPr>
            <p:ph sz="quarter" idx="1"/>
          </p:nvPr>
        </p:nvSpPr>
        <p:spPr>
          <a:xfrm>
            <a:off x="0" y="764704"/>
            <a:ext cx="9144000" cy="6093296"/>
          </a:xfrm>
        </p:spPr>
        <p:txBody>
          <a:bodyPr>
            <a:normAutofit fontScale="92500"/>
          </a:bodyPr>
          <a:lstStyle/>
          <a:p>
            <a:pPr fontAlgn="base"/>
            <a:r>
              <a:rPr lang="uk-UA" dirty="0" smtClean="0">
                <a:latin typeface="Arial" pitchFamily="34" charset="0"/>
                <a:cs typeface="Arial" pitchFamily="34" charset="0"/>
              </a:rPr>
              <a:t>У Програмі «Українське </a:t>
            </a:r>
            <a:r>
              <a:rPr lang="uk-UA" dirty="0" err="1" smtClean="0">
                <a:latin typeface="Arial" pitchFamily="34" charset="0"/>
                <a:cs typeface="Arial" pitchFamily="34" charset="0"/>
              </a:rPr>
              <a:t>дошкілля</a:t>
            </a:r>
            <a:r>
              <a:rPr lang="uk-UA" dirty="0" smtClean="0">
                <a:latin typeface="Arial" pitchFamily="34" charset="0"/>
                <a:cs typeface="Arial" pitchFamily="34" charset="0"/>
              </a:rPr>
              <a:t>» передбачена робота з дитячою книжкою, спрямована на розвиток елементарної культури майбутнього читача, інтересу до книжки, дбайливого ставлення до неї.</a:t>
            </a:r>
          </a:p>
          <a:p>
            <a:r>
              <a:rPr lang="uk-UA" b="1" u="sng" dirty="0" smtClean="0">
                <a:latin typeface="Arial" pitchFamily="34" charset="0"/>
                <a:cs typeface="Arial" pitchFamily="34" charset="0"/>
              </a:rPr>
              <a:t>В усіх вікових групах обов’язково облаштовується </a:t>
            </a:r>
            <a:r>
              <a:rPr lang="uk-UA" b="1" i="1" u="sng" dirty="0" smtClean="0">
                <a:latin typeface="Arial" pitchFamily="34" charset="0"/>
                <a:cs typeface="Arial" pitchFamily="34" charset="0"/>
              </a:rPr>
              <a:t>«Куточок книги»</a:t>
            </a:r>
            <a:r>
              <a:rPr lang="uk-UA" i="1" u="sng" dirty="0" smtClean="0">
                <a:latin typeface="Arial" pitchFamily="34" charset="0"/>
                <a:cs typeface="Arial" pitchFamily="34" charset="0"/>
              </a:rPr>
              <a:t>,</a:t>
            </a:r>
            <a:r>
              <a:rPr lang="uk-UA" dirty="0" smtClean="0">
                <a:latin typeface="Arial" pitchFamily="34" charset="0"/>
                <a:cs typeface="Arial" pitchFamily="34" charset="0"/>
              </a:rPr>
              <a:t> в якому діти мають можливість переглядати книжки, ілюстрації, пригадуючи при цьому зміст знайомих художніх творів. Змістове наповнення та оформлення «Куточка книги» в різних вікових групах має свої особливості. Так, у </a:t>
            </a:r>
            <a:r>
              <a:rPr lang="uk-UA" i="1" dirty="0" smtClean="0">
                <a:latin typeface="Arial" pitchFamily="34" charset="0"/>
                <a:cs typeface="Arial" pitchFamily="34" charset="0"/>
              </a:rPr>
              <a:t>молодшій групі</a:t>
            </a:r>
            <a:r>
              <a:rPr lang="uk-UA" dirty="0" smtClean="0">
                <a:latin typeface="Arial" pitchFamily="34" charset="0"/>
                <a:cs typeface="Arial" pitchFamily="34" charset="0"/>
              </a:rPr>
              <a:t> виставляються 2-3 знайомі дітям книги (по 3-4 примірники кожної з них), предметні картинки. Вихователь у присутності дітей цієї вікової групи стежить за порядком, ремонтує книги, спільно з дітьми розглядає ілюстрації, картинки, за бажанням дітей розповідає або зачитує обраний ними художній твір. У </a:t>
            </a:r>
            <a:r>
              <a:rPr lang="uk-UA" i="1" dirty="0" smtClean="0">
                <a:latin typeface="Arial" pitchFamily="34" charset="0"/>
                <a:cs typeface="Arial" pitchFamily="34" charset="0"/>
              </a:rPr>
              <a:t>середній групі</a:t>
            </a:r>
            <a:r>
              <a:rPr lang="uk-UA" dirty="0" smtClean="0">
                <a:latin typeface="Arial" pitchFamily="34" charset="0"/>
                <a:cs typeface="Arial" pitchFamily="34" charset="0"/>
              </a:rPr>
              <a:t> до куточка книги виставляють 3-4 знайомі дітям книги (по 2 примірники кожної з них), альбом з ілюстраціями, картинки. Дітей цієї вікової групи залучають до підтримання порядку в куточку.</a:t>
            </a:r>
            <a:endParaRPr lang="uk-UA" dirty="0">
              <a:latin typeface="Arial" pitchFamily="34" charset="0"/>
              <a:cs typeface="Arial"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130026"/>
          </a:xfrm>
        </p:spPr>
        <p:txBody>
          <a:bodyPr>
            <a:normAutofit fontScale="90000"/>
          </a:bodyPr>
          <a:lstStyle/>
          <a:p>
            <a:endParaRPr lang="uk-UA" dirty="0"/>
          </a:p>
        </p:txBody>
      </p:sp>
      <p:sp>
        <p:nvSpPr>
          <p:cNvPr id="3" name="Содержимое 2"/>
          <p:cNvSpPr>
            <a:spLocks noGrp="1"/>
          </p:cNvSpPr>
          <p:nvPr>
            <p:ph sz="quarter" idx="1"/>
          </p:nvPr>
        </p:nvSpPr>
        <p:spPr>
          <a:xfrm>
            <a:off x="251520" y="692696"/>
            <a:ext cx="8352928" cy="5781256"/>
          </a:xfrm>
        </p:spPr>
        <p:txBody>
          <a:bodyPr>
            <a:normAutofit/>
          </a:bodyPr>
          <a:lstStyle/>
          <a:p>
            <a:r>
              <a:rPr lang="uk-UA" dirty="0" smtClean="0"/>
              <a:t> </a:t>
            </a:r>
            <a:r>
              <a:rPr lang="uk-UA" dirty="0" smtClean="0">
                <a:latin typeface="Arial" pitchFamily="34" charset="0"/>
                <a:cs typeface="Arial" pitchFamily="34" charset="0"/>
              </a:rPr>
              <a:t>У куточках </a:t>
            </a:r>
            <a:r>
              <a:rPr lang="uk-UA" i="1" dirty="0" smtClean="0">
                <a:latin typeface="Arial" pitchFamily="34" charset="0"/>
                <a:cs typeface="Arial" pitchFamily="34" charset="0"/>
              </a:rPr>
              <a:t>старшої</a:t>
            </a:r>
            <a:r>
              <a:rPr lang="uk-UA" dirty="0" smtClean="0">
                <a:latin typeface="Arial" pitchFamily="34" charset="0"/>
                <a:cs typeface="Arial" pitchFamily="34" charset="0"/>
              </a:rPr>
              <a:t> </a:t>
            </a:r>
            <a:r>
              <a:rPr lang="uk-UA" i="1" dirty="0" smtClean="0">
                <a:latin typeface="Arial" pitchFamily="34" charset="0"/>
                <a:cs typeface="Arial" pitchFamily="34" charset="0"/>
              </a:rPr>
              <a:t>групи</a:t>
            </a:r>
            <a:r>
              <a:rPr lang="uk-UA" dirty="0" smtClean="0">
                <a:latin typeface="Arial" pitchFamily="34" charset="0"/>
                <a:cs typeface="Arial" pitchFamily="34" charset="0"/>
              </a:rPr>
              <a:t> викладають 4-6 книжок, серед них не лише знайомі, але й ті, що плануються для читання найближчим часом. Доцільно покласти примірники книги однієї тематики, але надруковані у різних видавництвах, різних років видання для порівняння обкладинок, структури книг, ілюстрацій. Окрім книг, у «Куточку книги» чи «Дитячій бібліотеці» розміщують дитячі журнали, газети, енциклопедії; доцільно покласти книжку-саморобку з казками, складеними та ілюстрованими самими дітьми. У цій віковій групі доречно організовувати тематичні виставки «Наші улюблені казки», «Наші улюблені книги», виставки книг одного письменника, поета (обов’язково розміщується портрет).</a:t>
            </a:r>
            <a:endParaRPr lang="uk-UA" dirty="0">
              <a:latin typeface="Arial" pitchFamily="34" charset="0"/>
              <a:cs typeface="Arial"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91264" cy="6106690"/>
          </a:xfrm>
        </p:spPr>
        <p:txBody>
          <a:bodyPr>
            <a:normAutofit/>
          </a:bodyPr>
          <a:lstStyle/>
          <a:p>
            <a:r>
              <a:rPr lang="uk-UA" dirty="0" smtClean="0"/>
              <a:t/>
            </a:r>
            <a:br>
              <a:rPr lang="uk-UA" dirty="0" smtClean="0"/>
            </a:br>
            <a:r>
              <a:rPr lang="uk-UA" b="1" dirty="0" smtClean="0">
                <a:solidFill>
                  <a:srgbClr val="FF0000"/>
                </a:solidFill>
                <a:latin typeface="Arial" pitchFamily="34" charset="0"/>
                <a:cs typeface="Arial" pitchFamily="34" charset="0"/>
              </a:rPr>
              <a:t>Жанри малих художніх творів</a:t>
            </a:r>
            <a:r>
              <a:rPr lang="uk-UA" dirty="0" smtClean="0">
                <a:solidFill>
                  <a:srgbClr val="FF0000"/>
                </a:solidFill>
                <a:latin typeface="Arial" pitchFamily="34" charset="0"/>
                <a:cs typeface="Arial" pitchFamily="34" charset="0"/>
              </a:rPr>
              <a:t> :</a:t>
            </a:r>
            <a:r>
              <a:rPr lang="uk-UA" dirty="0" smtClean="0">
                <a:latin typeface="Arial" pitchFamily="34" charset="0"/>
                <a:cs typeface="Arial" pitchFamily="34" charset="0"/>
              </a:rPr>
              <a:t/>
            </a:r>
            <a:br>
              <a:rPr lang="uk-UA" dirty="0" smtClean="0">
                <a:latin typeface="Arial" pitchFamily="34" charset="0"/>
                <a:cs typeface="Arial" pitchFamily="34" charset="0"/>
              </a:rPr>
            </a:br>
            <a:r>
              <a:rPr lang="uk-UA" b="1" i="1" dirty="0" smtClean="0">
                <a:latin typeface="Arial" pitchFamily="34" charset="0"/>
                <a:cs typeface="Arial" pitchFamily="34" charset="0"/>
              </a:rPr>
              <a:t>Прислів'я і приказки. </a:t>
            </a:r>
            <a:r>
              <a:rPr lang="uk-UA" b="1" dirty="0" smtClean="0">
                <a:latin typeface="Arial" pitchFamily="34" charset="0"/>
                <a:cs typeface="Arial" pitchFamily="34" charset="0"/>
              </a:rPr>
              <a:t/>
            </a:r>
            <a:br>
              <a:rPr lang="uk-UA" b="1" dirty="0" smtClean="0">
                <a:latin typeface="Arial" pitchFamily="34" charset="0"/>
                <a:cs typeface="Arial" pitchFamily="34" charset="0"/>
              </a:rPr>
            </a:br>
            <a:r>
              <a:rPr lang="uk-UA" b="1" dirty="0" smtClean="0">
                <a:latin typeface="Arial" pitchFamily="34" charset="0"/>
                <a:cs typeface="Arial" pitchFamily="34" charset="0"/>
              </a:rPr>
              <a:t>Прислів'я доступні дітям усіх вікових груп. Вони входять до складу занять з розвитку українського мовлення, ознайомлення з соціумом, ознайомлення з природним довкіллям. 3аучують прислів'я індивідуально або з невеличкою групою дітей впродовж дня. Вихователь використовує прислів’я та приказки під час сніданку, обіду, вечері . </a:t>
            </a:r>
            <a:r>
              <a:rPr lang="uk-UA" dirty="0" smtClean="0"/>
              <a:t/>
            </a:r>
            <a:br>
              <a:rPr lang="uk-UA" dirty="0" smtClean="0"/>
            </a:br>
            <a:endParaRPr lang="uk-UA"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latin typeface="Arial" pitchFamily="34" charset="0"/>
                <a:cs typeface="Arial" pitchFamily="34" charset="0"/>
              </a:rPr>
              <a:t>Прислів’я під час сніданку,обіду чи вечері :</a:t>
            </a:r>
            <a:endParaRPr lang="uk-UA" dirty="0">
              <a:latin typeface="Arial" pitchFamily="34" charset="0"/>
              <a:cs typeface="Arial" pitchFamily="34" charset="0"/>
            </a:endParaRPr>
          </a:p>
        </p:txBody>
      </p:sp>
      <p:sp>
        <p:nvSpPr>
          <p:cNvPr id="3" name="Содержимое 2"/>
          <p:cNvSpPr>
            <a:spLocks noGrp="1"/>
          </p:cNvSpPr>
          <p:nvPr>
            <p:ph sz="quarter" idx="1"/>
          </p:nvPr>
        </p:nvSpPr>
        <p:spPr>
          <a:xfrm>
            <a:off x="457200" y="1600200"/>
            <a:ext cx="8686800" cy="4873752"/>
          </a:xfrm>
        </p:spPr>
        <p:txBody>
          <a:bodyPr>
            <a:normAutofit/>
          </a:bodyPr>
          <a:lstStyle/>
          <a:p>
            <a:r>
              <a:rPr lang="uk-UA" dirty="0" err="1" smtClean="0"/>
              <a:t>“</a:t>
            </a:r>
            <a:r>
              <a:rPr lang="uk-UA" dirty="0" err="1" smtClean="0">
                <a:latin typeface="Arial" pitchFamily="34" charset="0"/>
                <a:cs typeface="Arial" pitchFamily="34" charset="0"/>
              </a:rPr>
              <a:t>Кашу</a:t>
            </a:r>
            <a:r>
              <a:rPr lang="uk-UA" dirty="0" smtClean="0">
                <a:latin typeface="Arial" pitchFamily="34" charset="0"/>
                <a:cs typeface="Arial" pitchFamily="34" charset="0"/>
              </a:rPr>
              <a:t> маслом не </a:t>
            </a:r>
            <a:r>
              <a:rPr lang="uk-UA" dirty="0" err="1" smtClean="0">
                <a:latin typeface="Arial" pitchFamily="34" charset="0"/>
                <a:cs typeface="Arial" pitchFamily="34" charset="0"/>
              </a:rPr>
              <a:t>зіпсуєш”</a:t>
            </a:r>
            <a:r>
              <a:rPr lang="uk-UA" dirty="0" smtClean="0">
                <a:latin typeface="Arial" pitchFamily="34" charset="0"/>
                <a:cs typeface="Arial" pitchFamily="34" charset="0"/>
              </a:rPr>
              <a:t>, </a:t>
            </a:r>
            <a:r>
              <a:rPr lang="uk-UA" dirty="0" err="1" smtClean="0">
                <a:latin typeface="Arial" pitchFamily="34" charset="0"/>
                <a:cs typeface="Arial" pitchFamily="34" charset="0"/>
              </a:rPr>
              <a:t>“Так</a:t>
            </a:r>
            <a:r>
              <a:rPr lang="uk-UA" dirty="0" smtClean="0">
                <a:latin typeface="Arial" pitchFamily="34" charset="0"/>
                <a:cs typeface="Arial" pitchFamily="34" charset="0"/>
              </a:rPr>
              <a:t> їсть – аж за вухами </a:t>
            </a:r>
            <a:r>
              <a:rPr lang="uk-UA" dirty="0" err="1" smtClean="0">
                <a:latin typeface="Arial" pitchFamily="34" charset="0"/>
                <a:cs typeface="Arial" pitchFamily="34" charset="0"/>
              </a:rPr>
              <a:t>хлящить</a:t>
            </a:r>
            <a:r>
              <a:rPr lang="uk-UA" dirty="0" smtClean="0">
                <a:latin typeface="Arial" pitchFamily="34" charset="0"/>
                <a:cs typeface="Arial" pitchFamily="34" charset="0"/>
              </a:rPr>
              <a:t>,”</a:t>
            </a:r>
          </a:p>
          <a:p>
            <a:r>
              <a:rPr lang="ru-RU" dirty="0" err="1" smtClean="0">
                <a:latin typeface="Arial" pitchFamily="34" charset="0"/>
                <a:cs typeface="Arial" pitchFamily="34" charset="0"/>
              </a:rPr>
              <a:t>Під</a:t>
            </a:r>
            <a:r>
              <a:rPr lang="ru-RU" dirty="0" smtClean="0">
                <a:latin typeface="Arial" pitchFamily="34" charset="0"/>
                <a:cs typeface="Arial" pitchFamily="34" charset="0"/>
              </a:rPr>
              <a:t> час </a:t>
            </a:r>
            <a:r>
              <a:rPr lang="ru-RU" dirty="0" err="1" smtClean="0">
                <a:latin typeface="Arial" pitchFamily="34" charset="0"/>
                <a:cs typeface="Arial" pitchFamily="34" charset="0"/>
              </a:rPr>
              <a:t>спостережень</a:t>
            </a:r>
            <a:r>
              <a:rPr lang="ru-RU" dirty="0" smtClean="0">
                <a:latin typeface="Arial" pitchFamily="34" charset="0"/>
                <a:cs typeface="Arial" pitchFamily="34" charset="0"/>
              </a:rPr>
              <a:t> за </a:t>
            </a:r>
            <a:r>
              <a:rPr lang="ru-RU" dirty="0" err="1" smtClean="0">
                <a:latin typeface="Arial" pitchFamily="34" charset="0"/>
                <a:cs typeface="Arial" pitchFamily="34" charset="0"/>
              </a:rPr>
              <a:t>природними</a:t>
            </a:r>
            <a:r>
              <a:rPr lang="ru-RU" dirty="0" smtClean="0">
                <a:latin typeface="Arial" pitchFamily="34" charset="0"/>
                <a:cs typeface="Arial" pitchFamily="34" charset="0"/>
              </a:rPr>
              <a:t> </a:t>
            </a:r>
            <a:r>
              <a:rPr lang="ru-RU" dirty="0" err="1" smtClean="0">
                <a:latin typeface="Arial" pitchFamily="34" charset="0"/>
                <a:cs typeface="Arial" pitchFamily="34" charset="0"/>
              </a:rPr>
              <a:t>явищами</a:t>
            </a:r>
            <a:r>
              <a:rPr lang="ru-RU" dirty="0" smtClean="0">
                <a:latin typeface="Arial" pitchFamily="34" charset="0"/>
                <a:cs typeface="Arial" pitchFamily="34" charset="0"/>
              </a:rPr>
              <a:t> </a:t>
            </a:r>
            <a:r>
              <a:rPr lang="ru-RU" dirty="0" err="1" smtClean="0">
                <a:latin typeface="Arial" pitchFamily="34" charset="0"/>
                <a:cs typeface="Arial" pitchFamily="34" charset="0"/>
              </a:rPr>
              <a:t>вихователь</a:t>
            </a:r>
            <a:r>
              <a:rPr lang="ru-RU" dirty="0" smtClean="0">
                <a:latin typeface="Arial" pitchFamily="34" charset="0"/>
                <a:cs typeface="Arial" pitchFamily="34" charset="0"/>
              </a:rPr>
              <a:t> </a:t>
            </a:r>
            <a:r>
              <a:rPr lang="ru-RU" dirty="0" err="1" smtClean="0">
                <a:latin typeface="Arial" pitchFamily="34" charset="0"/>
                <a:cs typeface="Arial" pitchFamily="34" charset="0"/>
              </a:rPr>
              <a:t>використовус</a:t>
            </a:r>
            <a:r>
              <a:rPr lang="ru-RU" dirty="0" smtClean="0">
                <a:latin typeface="Arial" pitchFamily="34" charset="0"/>
                <a:cs typeface="Arial" pitchFamily="34" charset="0"/>
              </a:rPr>
              <a:t> </a:t>
            </a:r>
            <a:r>
              <a:rPr lang="ru-RU" dirty="0" err="1" smtClean="0">
                <a:latin typeface="Arial" pitchFamily="34" charset="0"/>
                <a:cs typeface="Arial" pitchFamily="34" charset="0"/>
              </a:rPr>
              <a:t>такі</a:t>
            </a:r>
            <a:r>
              <a:rPr lang="ru-RU" dirty="0" smtClean="0">
                <a:latin typeface="Arial" pitchFamily="34" charset="0"/>
                <a:cs typeface="Arial" pitchFamily="34" charset="0"/>
              </a:rPr>
              <a:t> </a:t>
            </a:r>
            <a:r>
              <a:rPr lang="ru-RU" dirty="0" err="1" smtClean="0">
                <a:latin typeface="Arial" pitchFamily="34" charset="0"/>
                <a:cs typeface="Arial" pitchFamily="34" charset="0"/>
              </a:rPr>
              <a:t>прислів'я</a:t>
            </a:r>
            <a:r>
              <a:rPr lang="ru-RU" dirty="0" smtClean="0">
                <a:latin typeface="Arial" pitchFamily="34" charset="0"/>
                <a:cs typeface="Arial" pitchFamily="34" charset="0"/>
              </a:rPr>
              <a:t>: </a:t>
            </a:r>
          </a:p>
          <a:p>
            <a:r>
              <a:rPr lang="ru-RU" dirty="0" err="1" smtClean="0">
                <a:latin typeface="Arial" pitchFamily="34" charset="0"/>
                <a:cs typeface="Arial" pitchFamily="34" charset="0"/>
              </a:rPr>
              <a:t>Багато</a:t>
            </a:r>
            <a:r>
              <a:rPr lang="ru-RU" dirty="0" smtClean="0">
                <a:latin typeface="Arial" pitchFamily="34" charset="0"/>
                <a:cs typeface="Arial" pitchFamily="34" charset="0"/>
              </a:rPr>
              <a:t> </a:t>
            </a:r>
            <a:r>
              <a:rPr lang="ru-RU" dirty="0" err="1" smtClean="0">
                <a:latin typeface="Arial" pitchFamily="34" charset="0"/>
                <a:cs typeface="Arial" pitchFamily="34" charset="0"/>
              </a:rPr>
              <a:t>снігу</a:t>
            </a:r>
            <a:r>
              <a:rPr lang="ru-RU" dirty="0" smtClean="0">
                <a:latin typeface="Arial" pitchFamily="34" charset="0"/>
                <a:cs typeface="Arial" pitchFamily="34" charset="0"/>
              </a:rPr>
              <a:t>, </a:t>
            </a:r>
            <a:r>
              <a:rPr lang="ru-RU" dirty="0" err="1" smtClean="0">
                <a:latin typeface="Arial" pitchFamily="34" charset="0"/>
                <a:cs typeface="Arial" pitchFamily="34" charset="0"/>
              </a:rPr>
              <a:t>багато</a:t>
            </a:r>
            <a:r>
              <a:rPr lang="ru-RU" dirty="0" smtClean="0">
                <a:latin typeface="Arial" pitchFamily="34" charset="0"/>
                <a:cs typeface="Arial" pitchFamily="34" charset="0"/>
              </a:rPr>
              <a:t> </a:t>
            </a:r>
            <a:r>
              <a:rPr lang="ru-RU" dirty="0" err="1" smtClean="0">
                <a:latin typeface="Arial" pitchFamily="34" charset="0"/>
                <a:cs typeface="Arial" pitchFamily="34" charset="0"/>
              </a:rPr>
              <a:t>хліба</a:t>
            </a:r>
            <a:r>
              <a:rPr lang="ru-RU" dirty="0" smtClean="0">
                <a:latin typeface="Arial" pitchFamily="34" charset="0"/>
                <a:cs typeface="Arial" pitchFamily="34" charset="0"/>
              </a:rPr>
              <a:t>, « Де </a:t>
            </a:r>
            <a:r>
              <a:rPr lang="ru-RU" dirty="0" err="1" smtClean="0">
                <a:latin typeface="Arial" pitchFamily="34" charset="0"/>
                <a:cs typeface="Arial" pitchFamily="34" charset="0"/>
              </a:rPr>
              <a:t>багато</a:t>
            </a:r>
            <a:r>
              <a:rPr lang="ru-RU" dirty="0" smtClean="0">
                <a:latin typeface="Arial" pitchFamily="34" charset="0"/>
                <a:cs typeface="Arial" pitchFamily="34" charset="0"/>
              </a:rPr>
              <a:t> </a:t>
            </a:r>
            <a:r>
              <a:rPr lang="ru-RU" dirty="0" err="1" smtClean="0">
                <a:latin typeface="Arial" pitchFamily="34" charset="0"/>
                <a:cs typeface="Arial" pitchFamily="34" charset="0"/>
              </a:rPr>
              <a:t>пташок</a:t>
            </a:r>
            <a:r>
              <a:rPr lang="ru-RU" dirty="0" smtClean="0">
                <a:latin typeface="Arial" pitchFamily="34" charset="0"/>
                <a:cs typeface="Arial" pitchFamily="34" charset="0"/>
              </a:rPr>
              <a:t>- </a:t>
            </a:r>
            <a:r>
              <a:rPr lang="ru-RU" dirty="0" err="1" smtClean="0">
                <a:latin typeface="Arial" pitchFamily="34" charset="0"/>
                <a:cs typeface="Arial" pitchFamily="34" charset="0"/>
              </a:rPr>
              <a:t>немає</a:t>
            </a:r>
            <a:r>
              <a:rPr lang="ru-RU" dirty="0" smtClean="0">
                <a:latin typeface="Arial" pitchFamily="34" charset="0"/>
                <a:cs typeface="Arial" pitchFamily="34" charset="0"/>
              </a:rPr>
              <a:t> </a:t>
            </a:r>
            <a:r>
              <a:rPr lang="ru-RU" dirty="0" err="1" smtClean="0">
                <a:latin typeface="Arial" pitchFamily="34" charset="0"/>
                <a:cs typeface="Arial" pitchFamily="34" charset="0"/>
              </a:rPr>
              <a:t>комашок</a:t>
            </a:r>
            <a:r>
              <a:rPr lang="ru-RU" dirty="0" smtClean="0">
                <a:latin typeface="Arial" pitchFamily="34" charset="0"/>
                <a:cs typeface="Arial" pitchFamily="34" charset="0"/>
              </a:rPr>
              <a:t>», « Як у </a:t>
            </a:r>
            <a:r>
              <a:rPr lang="ru-RU" dirty="0" err="1" smtClean="0">
                <a:latin typeface="Arial" pitchFamily="34" charset="0"/>
                <a:cs typeface="Arial" pitchFamily="34" charset="0"/>
              </a:rPr>
              <a:t>травні</a:t>
            </a:r>
            <a:r>
              <a:rPr lang="ru-RU" dirty="0" smtClean="0">
                <a:latin typeface="Arial" pitchFamily="34" charset="0"/>
                <a:cs typeface="Arial" pitchFamily="34" charset="0"/>
              </a:rPr>
              <a:t> </a:t>
            </a:r>
            <a:r>
              <a:rPr lang="ru-RU" dirty="0" err="1" smtClean="0">
                <a:latin typeface="Arial" pitchFamily="34" charset="0"/>
                <a:cs typeface="Arial" pitchFamily="34" charset="0"/>
              </a:rPr>
              <a:t>дощ</a:t>
            </a:r>
            <a:r>
              <a:rPr lang="ru-RU" dirty="0" smtClean="0">
                <a:latin typeface="Arial" pitchFamily="34" charset="0"/>
                <a:cs typeface="Arial" pitchFamily="34" charset="0"/>
              </a:rPr>
              <a:t> </a:t>
            </a:r>
            <a:r>
              <a:rPr lang="ru-RU" dirty="0" err="1" smtClean="0">
                <a:latin typeface="Arial" pitchFamily="34" charset="0"/>
                <a:cs typeface="Arial" pitchFamily="34" charset="0"/>
              </a:rPr>
              <a:t>надворі</a:t>
            </a:r>
            <a:r>
              <a:rPr lang="ru-RU" dirty="0" smtClean="0">
                <a:latin typeface="Arial" pitchFamily="34" charset="0"/>
                <a:cs typeface="Arial" pitchFamily="34" charset="0"/>
              </a:rPr>
              <a:t> -, то </a:t>
            </a:r>
            <a:r>
              <a:rPr lang="ru-RU" dirty="0" err="1" smtClean="0">
                <a:latin typeface="Arial" pitchFamily="34" charset="0"/>
                <a:cs typeface="Arial" pitchFamily="34" charset="0"/>
              </a:rPr>
              <a:t>восени</a:t>
            </a:r>
            <a:r>
              <a:rPr lang="ru-RU" dirty="0" smtClean="0">
                <a:latin typeface="Arial" pitchFamily="34" charset="0"/>
                <a:cs typeface="Arial" pitchFamily="34" charset="0"/>
              </a:rPr>
              <a:t> </a:t>
            </a:r>
            <a:r>
              <a:rPr lang="ru-RU" dirty="0" err="1" smtClean="0">
                <a:latin typeface="Arial" pitchFamily="34" charset="0"/>
                <a:cs typeface="Arial" pitchFamily="34" charset="0"/>
              </a:rPr>
              <a:t>повні</a:t>
            </a:r>
            <a:r>
              <a:rPr lang="ru-RU" dirty="0" smtClean="0">
                <a:latin typeface="Arial" pitchFamily="34" charset="0"/>
                <a:cs typeface="Arial" pitchFamily="34" charset="0"/>
              </a:rPr>
              <a:t> </a:t>
            </a:r>
            <a:r>
              <a:rPr lang="ru-RU" dirty="0" err="1" smtClean="0">
                <a:latin typeface="Arial" pitchFamily="34" charset="0"/>
                <a:cs typeface="Arial" pitchFamily="34" charset="0"/>
              </a:rPr>
              <a:t>комори</a:t>
            </a:r>
            <a:r>
              <a:rPr lang="ru-RU" dirty="0" smtClean="0">
                <a:latin typeface="Arial" pitchFamily="34" charset="0"/>
                <a:cs typeface="Arial" pitchFamily="34" charset="0"/>
              </a:rPr>
              <a:t>», «</a:t>
            </a:r>
            <a:r>
              <a:rPr lang="ru-RU" dirty="0" err="1" smtClean="0">
                <a:latin typeface="Arial" pitchFamily="34" charset="0"/>
                <a:cs typeface="Arial" pitchFamily="34" charset="0"/>
              </a:rPr>
              <a:t>Осіння</a:t>
            </a:r>
            <a:r>
              <a:rPr lang="ru-RU" dirty="0" smtClean="0">
                <a:latin typeface="Arial" pitchFamily="34" charset="0"/>
                <a:cs typeface="Arial" pitchFamily="34" charset="0"/>
              </a:rPr>
              <a:t> муха </a:t>
            </a:r>
            <a:r>
              <a:rPr lang="ru-RU" dirty="0" err="1" smtClean="0">
                <a:latin typeface="Arial" pitchFamily="34" charset="0"/>
                <a:cs typeface="Arial" pitchFamily="34" charset="0"/>
              </a:rPr>
              <a:t>боляче</a:t>
            </a:r>
            <a:r>
              <a:rPr lang="ru-RU" dirty="0" smtClean="0">
                <a:latin typeface="Arial" pitchFamily="34" charset="0"/>
                <a:cs typeface="Arial" pitchFamily="34" charset="0"/>
              </a:rPr>
              <a:t> </a:t>
            </a:r>
            <a:r>
              <a:rPr lang="ru-RU" dirty="0" err="1" smtClean="0">
                <a:latin typeface="Arial" pitchFamily="34" charset="0"/>
                <a:cs typeface="Arial" pitchFamily="34" charset="0"/>
              </a:rPr>
              <a:t>кусає</a:t>
            </a:r>
            <a:r>
              <a:rPr lang="ru-RU" dirty="0" smtClean="0">
                <a:latin typeface="Arial" pitchFamily="34" charset="0"/>
                <a:cs typeface="Arial" pitchFamily="34" charset="0"/>
              </a:rPr>
              <a:t>». </a:t>
            </a:r>
          </a:p>
          <a:p>
            <a:r>
              <a:rPr lang="ru-RU" dirty="0" smtClean="0">
                <a:latin typeface="Arial" pitchFamily="34" charset="0"/>
                <a:cs typeface="Arial" pitchFamily="34" charset="0"/>
              </a:rPr>
              <a:t>Для того, </a:t>
            </a:r>
            <a:r>
              <a:rPr lang="ru-RU" dirty="0" err="1" smtClean="0">
                <a:latin typeface="Arial" pitchFamily="34" charset="0"/>
                <a:cs typeface="Arial" pitchFamily="34" charset="0"/>
              </a:rPr>
              <a:t>щоб</a:t>
            </a:r>
            <a:r>
              <a:rPr lang="ru-RU" dirty="0" smtClean="0">
                <a:latin typeface="Arial" pitchFamily="34" charset="0"/>
                <a:cs typeface="Arial" pitchFamily="34" charset="0"/>
              </a:rPr>
              <a:t> </a:t>
            </a:r>
            <a:r>
              <a:rPr lang="ru-RU" dirty="0" err="1" smtClean="0">
                <a:latin typeface="Arial" pitchFamily="34" charset="0"/>
                <a:cs typeface="Arial" pitchFamily="34" charset="0"/>
              </a:rPr>
              <a:t>прислів'я</a:t>
            </a:r>
            <a:r>
              <a:rPr lang="ru-RU" dirty="0" smtClean="0">
                <a:latin typeface="Arial" pitchFamily="34" charset="0"/>
                <a:cs typeface="Arial" pitchFamily="34" charset="0"/>
              </a:rPr>
              <a:t> </a:t>
            </a:r>
            <a:r>
              <a:rPr lang="ru-RU" dirty="0" err="1" smtClean="0">
                <a:latin typeface="Arial" pitchFamily="34" charset="0"/>
                <a:cs typeface="Arial" pitchFamily="34" charset="0"/>
              </a:rPr>
              <a:t>увійштли</a:t>
            </a:r>
            <a:r>
              <a:rPr lang="ru-RU" dirty="0" smtClean="0">
                <a:latin typeface="Arial" pitchFamily="34" charset="0"/>
                <a:cs typeface="Arial" pitchFamily="34" charset="0"/>
              </a:rPr>
              <a:t> в </a:t>
            </a:r>
            <a:r>
              <a:rPr lang="ru-RU" dirty="0" err="1" smtClean="0">
                <a:latin typeface="Arial" pitchFamily="34" charset="0"/>
                <a:cs typeface="Arial" pitchFamily="34" charset="0"/>
              </a:rPr>
              <a:t>активний</a:t>
            </a:r>
            <a:r>
              <a:rPr lang="ru-RU" dirty="0" smtClean="0">
                <a:latin typeface="Arial" pitchFamily="34" charset="0"/>
                <a:cs typeface="Arial" pitchFamily="34" charset="0"/>
              </a:rPr>
              <a:t> словник </a:t>
            </a:r>
            <a:r>
              <a:rPr lang="ru-RU" dirty="0" err="1" smtClean="0">
                <a:latin typeface="Arial" pitchFamily="34" charset="0"/>
                <a:cs typeface="Arial" pitchFamily="34" charset="0"/>
              </a:rPr>
              <a:t>дитини</a:t>
            </a:r>
            <a:r>
              <a:rPr lang="ru-RU" dirty="0" smtClean="0">
                <a:latin typeface="Arial" pitchFamily="34" charset="0"/>
                <a:cs typeface="Arial" pitchFamily="34" charset="0"/>
              </a:rPr>
              <a:t>, </a:t>
            </a:r>
            <a:r>
              <a:rPr lang="ru-RU" dirty="0" err="1" smtClean="0">
                <a:latin typeface="Arial" pitchFamily="34" charset="0"/>
                <a:cs typeface="Arial" pitchFamily="34" charset="0"/>
              </a:rPr>
              <a:t>вихователю</a:t>
            </a:r>
            <a:r>
              <a:rPr lang="ru-RU" dirty="0" smtClean="0">
                <a:latin typeface="Arial" pitchFamily="34" charset="0"/>
                <a:cs typeface="Arial" pitchFamily="34" charset="0"/>
              </a:rPr>
              <a:t>  </a:t>
            </a:r>
            <a:r>
              <a:rPr lang="ru-RU" dirty="0" err="1" smtClean="0">
                <a:latin typeface="Arial" pitchFamily="34" charset="0"/>
                <a:cs typeface="Arial" pitchFamily="34" charset="0"/>
              </a:rPr>
              <a:t>потрібно</a:t>
            </a:r>
            <a:r>
              <a:rPr lang="ru-RU" dirty="0" smtClean="0">
                <a:latin typeface="Arial" pitchFamily="34" charset="0"/>
                <a:cs typeface="Arial" pitchFamily="34" charset="0"/>
              </a:rPr>
              <a:t> </a:t>
            </a:r>
            <a:r>
              <a:rPr lang="ru-RU" dirty="0" err="1" smtClean="0">
                <a:latin typeface="Arial" pitchFamily="34" charset="0"/>
                <a:cs typeface="Arial" pitchFamily="34" charset="0"/>
              </a:rPr>
              <a:t>постійно</a:t>
            </a:r>
            <a:r>
              <a:rPr lang="ru-RU" dirty="0" smtClean="0">
                <a:latin typeface="Arial" pitchFamily="34" charset="0"/>
                <a:cs typeface="Arial" pitchFamily="34" charset="0"/>
              </a:rPr>
              <a:t> </a:t>
            </a:r>
            <a:r>
              <a:rPr lang="ru-RU" dirty="0" err="1" smtClean="0">
                <a:latin typeface="Arial" pitchFamily="34" charset="0"/>
                <a:cs typeface="Arial" pitchFamily="34" charset="0"/>
              </a:rPr>
              <a:t>стимулювати</a:t>
            </a:r>
            <a:r>
              <a:rPr lang="ru-RU" dirty="0" smtClean="0">
                <a:latin typeface="Arial" pitchFamily="34" charset="0"/>
                <a:cs typeface="Arial" pitchFamily="34" charset="0"/>
              </a:rPr>
              <a:t> </a:t>
            </a:r>
            <a:r>
              <a:rPr lang="ru-RU" dirty="0" err="1" smtClean="0">
                <a:latin typeface="Arial" pitchFamily="34" charset="0"/>
                <a:cs typeface="Arial" pitchFamily="34" charset="0"/>
              </a:rPr>
              <a:t>дітей</a:t>
            </a:r>
            <a:r>
              <a:rPr lang="ru-RU" dirty="0" smtClean="0">
                <a:latin typeface="Arial" pitchFamily="34" charset="0"/>
                <a:cs typeface="Arial" pitchFamily="34" charset="0"/>
              </a:rPr>
              <a:t> до </a:t>
            </a:r>
            <a:r>
              <a:rPr lang="ru-RU" dirty="0" err="1" smtClean="0">
                <a:latin typeface="Arial" pitchFamily="34" charset="0"/>
                <a:cs typeface="Arial" pitchFamily="34" charset="0"/>
              </a:rPr>
              <a:t>вживання</a:t>
            </a:r>
            <a:r>
              <a:rPr lang="ru-RU" dirty="0" smtClean="0">
                <a:latin typeface="Arial" pitchFamily="34" charset="0"/>
                <a:cs typeface="Arial" pitchFamily="34" charset="0"/>
              </a:rPr>
              <a:t> </a:t>
            </a:r>
            <a:r>
              <a:rPr lang="ru-RU" dirty="0" err="1" smtClean="0">
                <a:latin typeface="Arial" pitchFamily="34" charset="0"/>
                <a:cs typeface="Arial" pitchFamily="34" charset="0"/>
              </a:rPr>
              <a:t>їх</a:t>
            </a:r>
            <a:r>
              <a:rPr lang="ru-RU" dirty="0" smtClean="0">
                <a:latin typeface="Arial" pitchFamily="34" charset="0"/>
                <a:cs typeface="Arial" pitchFamily="34" charset="0"/>
              </a:rPr>
              <a:t> в </a:t>
            </a:r>
            <a:r>
              <a:rPr lang="ru-RU" dirty="0" err="1" smtClean="0">
                <a:latin typeface="Arial" pitchFamily="34" charset="0"/>
                <a:cs typeface="Arial" pitchFamily="34" charset="0"/>
              </a:rPr>
              <a:t>активній</a:t>
            </a:r>
            <a:r>
              <a:rPr lang="ru-RU" dirty="0" smtClean="0">
                <a:latin typeface="Arial" pitchFamily="34" charset="0"/>
                <a:cs typeface="Arial" pitchFamily="34" charset="0"/>
              </a:rPr>
              <a:t> </a:t>
            </a:r>
            <a:r>
              <a:rPr lang="ru-RU" dirty="0" err="1" smtClean="0">
                <a:latin typeface="Arial" pitchFamily="34" charset="0"/>
                <a:cs typeface="Arial" pitchFamily="34" charset="0"/>
              </a:rPr>
              <a:t>мовленневій</a:t>
            </a:r>
            <a:r>
              <a:rPr lang="ru-RU" dirty="0" smtClean="0">
                <a:latin typeface="Arial" pitchFamily="34" charset="0"/>
                <a:cs typeface="Arial" pitchFamily="34" charset="0"/>
              </a:rPr>
              <a:t> </a:t>
            </a:r>
            <a:r>
              <a:rPr lang="ru-RU" dirty="0" err="1" smtClean="0">
                <a:latin typeface="Arial" pitchFamily="34" charset="0"/>
                <a:cs typeface="Arial" pitchFamily="34" charset="0"/>
              </a:rPr>
              <a:t>практиці</a:t>
            </a:r>
            <a:r>
              <a:rPr lang="ru-RU" dirty="0" smtClean="0">
                <a:latin typeface="Arial" pitchFamily="34" charset="0"/>
                <a:cs typeface="Arial" pitchFamily="34" charset="0"/>
              </a:rPr>
              <a:t>  як на </a:t>
            </a:r>
            <a:r>
              <a:rPr lang="ru-RU" dirty="0" err="1" smtClean="0">
                <a:latin typeface="Arial" pitchFamily="34" charset="0"/>
                <a:cs typeface="Arial" pitchFamily="34" charset="0"/>
              </a:rPr>
              <a:t>занятті</a:t>
            </a:r>
            <a:r>
              <a:rPr lang="ru-RU" dirty="0" smtClean="0">
                <a:latin typeface="Arial" pitchFamily="34" charset="0"/>
                <a:cs typeface="Arial" pitchFamily="34" charset="0"/>
              </a:rPr>
              <a:t>, так </a:t>
            </a:r>
            <a:r>
              <a:rPr lang="ru-RU" dirty="0" err="1" smtClean="0">
                <a:latin typeface="Arial" pitchFamily="34" charset="0"/>
                <a:cs typeface="Arial" pitchFamily="34" charset="0"/>
              </a:rPr>
              <a:t>і</a:t>
            </a:r>
            <a:r>
              <a:rPr lang="ru-RU" dirty="0" smtClean="0">
                <a:latin typeface="Arial" pitchFamily="34" charset="0"/>
                <a:cs typeface="Arial" pitchFamily="34" charset="0"/>
              </a:rPr>
              <a:t> в </a:t>
            </a:r>
            <a:r>
              <a:rPr lang="ru-RU" dirty="0" err="1" smtClean="0">
                <a:latin typeface="Arial" pitchFamily="34" charset="0"/>
                <a:cs typeface="Arial" pitchFamily="34" charset="0"/>
              </a:rPr>
              <a:t>повсякденному</a:t>
            </a:r>
            <a:r>
              <a:rPr lang="ru-RU" dirty="0" smtClean="0">
                <a:latin typeface="Arial" pitchFamily="34" charset="0"/>
                <a:cs typeface="Arial" pitchFamily="34" charset="0"/>
              </a:rPr>
              <a:t> </a:t>
            </a:r>
            <a:r>
              <a:rPr lang="ru-RU" dirty="0" err="1" smtClean="0">
                <a:latin typeface="Arial" pitchFamily="34" charset="0"/>
                <a:cs typeface="Arial" pitchFamily="34" charset="0"/>
              </a:rPr>
              <a:t>житті</a:t>
            </a:r>
            <a:r>
              <a:rPr lang="ru-RU" dirty="0" smtClean="0">
                <a:latin typeface="Arial" pitchFamily="34" charset="0"/>
                <a:cs typeface="Arial" pitchFamily="34" charset="0"/>
              </a:rPr>
              <a:t>.</a:t>
            </a:r>
            <a:endParaRPr lang="uk-UA" dirty="0">
              <a:latin typeface="Arial" pitchFamily="34" charset="0"/>
              <a:cs typeface="Arial" pitchFamily="34"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363272" cy="6178698"/>
          </a:xfrm>
        </p:spPr>
        <p:txBody>
          <a:bodyPr>
            <a:normAutofit/>
          </a:bodyPr>
          <a:lstStyle/>
          <a:p>
            <a:r>
              <a:rPr lang="ru-RU" b="1" i="1" dirty="0" smtClean="0">
                <a:latin typeface="Arial" pitchFamily="34" charset="0"/>
                <a:cs typeface="Arial" pitchFamily="34" charset="0"/>
              </a:rPr>
              <a:t>3агадки. </a:t>
            </a:r>
            <a:br>
              <a:rPr lang="ru-RU" b="1" i="1" dirty="0" smtClean="0">
                <a:latin typeface="Arial" pitchFamily="34" charset="0"/>
                <a:cs typeface="Arial" pitchFamily="34" charset="0"/>
              </a:rPr>
            </a:br>
            <a:r>
              <a:rPr lang="ru-RU" b="1" i="1" dirty="0" smtClean="0">
                <a:latin typeface="Arial" pitchFamily="34" charset="0"/>
                <a:cs typeface="Arial" pitchFamily="34" charset="0"/>
              </a:rPr>
              <a:t/>
            </a:r>
            <a:br>
              <a:rPr lang="ru-RU" b="1" i="1" dirty="0" smtClean="0">
                <a:latin typeface="Arial" pitchFamily="34" charset="0"/>
                <a:cs typeface="Arial" pitchFamily="34" charset="0"/>
              </a:rPr>
            </a:br>
            <a:r>
              <a:rPr lang="ru-RU" b="1" dirty="0" smtClean="0">
                <a:latin typeface="Arial" pitchFamily="34" charset="0"/>
                <a:cs typeface="Arial" pitchFamily="34" charset="0"/>
              </a:rPr>
              <a:t/>
            </a:r>
            <a:br>
              <a:rPr lang="ru-RU" b="1" dirty="0" smtClean="0">
                <a:latin typeface="Arial" pitchFamily="34" charset="0"/>
                <a:cs typeface="Arial" pitchFamily="34" charset="0"/>
              </a:rPr>
            </a:br>
            <a:r>
              <a:rPr lang="ru-RU" b="1" dirty="0" smtClean="0">
                <a:latin typeface="Arial" pitchFamily="34" charset="0"/>
                <a:cs typeface="Arial" pitchFamily="34" charset="0"/>
              </a:rPr>
              <a:t>3агадки </a:t>
            </a:r>
            <a:r>
              <a:rPr lang="ru-RU" b="1" dirty="0" err="1" smtClean="0">
                <a:latin typeface="Arial" pitchFamily="34" charset="0"/>
                <a:cs typeface="Arial" pitchFamily="34" charset="0"/>
              </a:rPr>
              <a:t>загадують</a:t>
            </a:r>
            <a:r>
              <a:rPr lang="ru-RU" b="1" dirty="0" smtClean="0">
                <a:latin typeface="Arial" pitchFamily="34" charset="0"/>
                <a:cs typeface="Arial" pitchFamily="34" charset="0"/>
              </a:rPr>
              <a:t> </a:t>
            </a:r>
            <a:r>
              <a:rPr lang="ru-RU" b="1" dirty="0" err="1" smtClean="0">
                <a:latin typeface="Arial" pitchFamily="34" charset="0"/>
                <a:cs typeface="Arial" pitchFamily="34" charset="0"/>
              </a:rPr>
              <a:t>дітям</a:t>
            </a:r>
            <a:r>
              <a:rPr lang="ru-RU" b="1" dirty="0" smtClean="0">
                <a:latin typeface="Arial" pitchFamily="34" charset="0"/>
                <a:cs typeface="Arial" pitchFamily="34" charset="0"/>
              </a:rPr>
              <a:t>   </a:t>
            </a:r>
            <a:r>
              <a:rPr lang="ru-RU" b="1" dirty="0" err="1" smtClean="0">
                <a:latin typeface="Arial" pitchFamily="34" charset="0"/>
                <a:cs typeface="Arial" pitchFamily="34" charset="0"/>
              </a:rPr>
              <a:t>всіх</a:t>
            </a:r>
            <a:r>
              <a:rPr lang="ru-RU" b="1" dirty="0" smtClean="0">
                <a:latin typeface="Arial" pitchFamily="34" charset="0"/>
                <a:cs typeface="Arial" pitchFamily="34" charset="0"/>
              </a:rPr>
              <a:t> </a:t>
            </a:r>
            <a:r>
              <a:rPr lang="ru-RU" b="1" dirty="0" err="1" smtClean="0">
                <a:latin typeface="Arial" pitchFamily="34" charset="0"/>
                <a:cs typeface="Arial" pitchFamily="34" charset="0"/>
              </a:rPr>
              <a:t>вікових</a:t>
            </a:r>
            <a:r>
              <a:rPr lang="ru-RU" b="1" dirty="0" smtClean="0">
                <a:latin typeface="Arial" pitchFamily="34" charset="0"/>
                <a:cs typeface="Arial" pitchFamily="34" charset="0"/>
              </a:rPr>
              <a:t> </a:t>
            </a:r>
            <a:r>
              <a:rPr lang="ru-RU" b="1" dirty="0" err="1" smtClean="0">
                <a:latin typeface="Arial" pitchFamily="34" charset="0"/>
                <a:cs typeface="Arial" pitchFamily="34" charset="0"/>
              </a:rPr>
              <a:t>груп</a:t>
            </a:r>
            <a:r>
              <a:rPr lang="ru-RU" b="1" dirty="0" smtClean="0">
                <a:latin typeface="Arial" pitchFamily="34" charset="0"/>
                <a:cs typeface="Arial" pitchFamily="34" charset="0"/>
              </a:rPr>
              <a:t> . вони </a:t>
            </a:r>
            <a:r>
              <a:rPr lang="ru-RU" b="1" dirty="0" err="1" smtClean="0">
                <a:latin typeface="Arial" pitchFamily="34" charset="0"/>
                <a:cs typeface="Arial" pitchFamily="34" charset="0"/>
              </a:rPr>
              <a:t>використовуються</a:t>
            </a:r>
            <a:r>
              <a:rPr lang="ru-RU" b="1" dirty="0" smtClean="0">
                <a:latin typeface="Arial" pitchFamily="34" charset="0"/>
                <a:cs typeface="Arial" pitchFamily="34" charset="0"/>
              </a:rPr>
              <a:t> як у </a:t>
            </a:r>
            <a:r>
              <a:rPr lang="ru-RU" b="1" dirty="0" err="1" smtClean="0">
                <a:latin typeface="Arial" pitchFamily="34" charset="0"/>
                <a:cs typeface="Arial" pitchFamily="34" charset="0"/>
              </a:rPr>
              <a:t>повсякденному</a:t>
            </a:r>
            <a:r>
              <a:rPr lang="ru-RU" b="1" dirty="0" smtClean="0">
                <a:latin typeface="Arial" pitchFamily="34" charset="0"/>
                <a:cs typeface="Arial" pitchFamily="34" charset="0"/>
              </a:rPr>
              <a:t> </a:t>
            </a:r>
            <a:r>
              <a:rPr lang="ru-RU" b="1" dirty="0" err="1" smtClean="0">
                <a:latin typeface="Arial" pitchFamily="34" charset="0"/>
                <a:cs typeface="Arial" pitchFamily="34" charset="0"/>
              </a:rPr>
              <a:t>житті</a:t>
            </a:r>
            <a:r>
              <a:rPr lang="ru-RU" b="1" dirty="0" smtClean="0">
                <a:latin typeface="Arial" pitchFamily="34" charset="0"/>
                <a:cs typeface="Arial" pitchFamily="34" charset="0"/>
              </a:rPr>
              <a:t>, так </a:t>
            </a:r>
            <a:r>
              <a:rPr lang="ru-RU" b="1" dirty="0" err="1" smtClean="0">
                <a:latin typeface="Arial" pitchFamily="34" charset="0"/>
                <a:cs typeface="Arial" pitchFamily="34" charset="0"/>
              </a:rPr>
              <a:t>і</a:t>
            </a:r>
            <a:r>
              <a:rPr lang="ru-RU" b="1" dirty="0" smtClean="0">
                <a:latin typeface="Arial" pitchFamily="34" charset="0"/>
                <a:cs typeface="Arial" pitchFamily="34" charset="0"/>
              </a:rPr>
              <a:t> на </a:t>
            </a:r>
            <a:r>
              <a:rPr lang="ru-RU" b="1" dirty="0" err="1" smtClean="0">
                <a:latin typeface="Arial" pitchFamily="34" charset="0"/>
                <a:cs typeface="Arial" pitchFamily="34" charset="0"/>
              </a:rPr>
              <a:t>заняттях</a:t>
            </a:r>
            <a:r>
              <a:rPr lang="ru-RU" b="1" dirty="0" smtClean="0">
                <a:latin typeface="Arial" pitchFamily="34" charset="0"/>
                <a:cs typeface="Arial" pitchFamily="34" charset="0"/>
              </a:rPr>
              <a:t>. </a:t>
            </a:r>
            <a:r>
              <a:rPr lang="ru-RU" b="1" dirty="0" err="1" smtClean="0">
                <a:latin typeface="Arial" pitchFamily="34" charset="0"/>
                <a:cs typeface="Arial" pitchFamily="34" charset="0"/>
              </a:rPr>
              <a:t>кожна</a:t>
            </a:r>
            <a:r>
              <a:rPr lang="ru-RU" b="1" dirty="0" smtClean="0">
                <a:latin typeface="Arial" pitchFamily="34" charset="0"/>
                <a:cs typeface="Arial" pitchFamily="34" charset="0"/>
              </a:rPr>
              <a:t> загадка </a:t>
            </a:r>
            <a:r>
              <a:rPr lang="ru-RU" b="1" dirty="0" err="1" smtClean="0">
                <a:latin typeface="Arial" pitchFamily="34" charset="0"/>
                <a:cs typeface="Arial" pitchFamily="34" charset="0"/>
              </a:rPr>
              <a:t>має</a:t>
            </a:r>
            <a:r>
              <a:rPr lang="ru-RU" b="1" dirty="0" smtClean="0">
                <a:latin typeface="Arial" pitchFamily="34" charset="0"/>
                <a:cs typeface="Arial" pitchFamily="34" charset="0"/>
              </a:rPr>
              <a:t> </a:t>
            </a:r>
            <a:r>
              <a:rPr lang="ru-RU" b="1" dirty="0" err="1" smtClean="0">
                <a:latin typeface="Arial" pitchFamily="34" charset="0"/>
                <a:cs typeface="Arial" pitchFamily="34" charset="0"/>
              </a:rPr>
              <a:t>містити</a:t>
            </a:r>
            <a:r>
              <a:rPr lang="ru-RU" b="1" dirty="0" smtClean="0">
                <a:latin typeface="Arial" pitchFamily="34" charset="0"/>
                <a:cs typeface="Arial" pitchFamily="34" charset="0"/>
              </a:rPr>
              <a:t>  </a:t>
            </a:r>
            <a:r>
              <a:rPr lang="ru-RU" b="1" dirty="0" err="1" smtClean="0">
                <a:latin typeface="Arial" pitchFamily="34" charset="0"/>
                <a:cs typeface="Arial" pitchFamily="34" charset="0"/>
              </a:rPr>
              <a:t>виховну</a:t>
            </a:r>
            <a:r>
              <a:rPr lang="ru-RU" b="1" dirty="0" smtClean="0">
                <a:latin typeface="Arial" pitchFamily="34" charset="0"/>
                <a:cs typeface="Arial" pitchFamily="34" charset="0"/>
              </a:rPr>
              <a:t> ц1нність та бути доступною </a:t>
            </a:r>
            <a:r>
              <a:rPr lang="ru-RU" b="1" dirty="0" err="1" smtClean="0">
                <a:latin typeface="Arial" pitchFamily="34" charset="0"/>
                <a:cs typeface="Arial" pitchFamily="34" charset="0"/>
              </a:rPr>
              <a:t>віку</a:t>
            </a:r>
            <a:r>
              <a:rPr lang="ru-RU" b="1" dirty="0" smtClean="0">
                <a:latin typeface="Arial" pitchFamily="34" charset="0"/>
                <a:cs typeface="Arial" pitchFamily="34" charset="0"/>
              </a:rPr>
              <a:t> </a:t>
            </a:r>
            <a:r>
              <a:rPr lang="ru-RU" b="1" dirty="0" err="1" smtClean="0">
                <a:latin typeface="Arial" pitchFamily="34" charset="0"/>
                <a:cs typeface="Arial" pitchFamily="34" charset="0"/>
              </a:rPr>
              <a:t>дітей</a:t>
            </a:r>
            <a:r>
              <a:rPr lang="ru-RU" b="1" dirty="0" smtClean="0">
                <a:latin typeface="Arial" pitchFamily="34" charset="0"/>
                <a:cs typeface="Arial" pitchFamily="34" charset="0"/>
              </a:rPr>
              <a:t>.</a:t>
            </a:r>
            <a:r>
              <a:rPr lang="ru-RU" dirty="0" smtClean="0"/>
              <a:t/>
            </a:r>
            <a:br>
              <a:rPr lang="ru-RU" dirty="0" smtClean="0"/>
            </a:br>
            <a:r>
              <a:rPr lang="ru-RU" dirty="0" smtClean="0"/>
              <a:t/>
            </a:r>
            <a:br>
              <a:rPr lang="ru-RU" dirty="0" smtClean="0"/>
            </a:br>
            <a:r>
              <a:rPr lang="ru-RU" dirty="0" smtClean="0"/>
              <a:t/>
            </a:r>
            <a:br>
              <a:rPr lang="ru-RU" dirty="0" smtClean="0"/>
            </a:br>
            <a:endParaRPr lang="uk-UA"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850106"/>
          </a:xfrm>
        </p:spPr>
        <p:txBody>
          <a:bodyPr>
            <a:normAutofit fontScale="90000"/>
          </a:bodyPr>
          <a:lstStyle/>
          <a:p>
            <a:r>
              <a:rPr lang="uk-UA" dirty="0" smtClean="0">
                <a:latin typeface="Arial" pitchFamily="34" charset="0"/>
                <a:cs typeface="Arial" pitchFamily="34" charset="0"/>
              </a:rPr>
              <a:t>Коли ж слід розглядати з дітьми ілюстрації?</a:t>
            </a:r>
            <a:endParaRPr lang="uk-UA" dirty="0">
              <a:latin typeface="Arial" pitchFamily="34" charset="0"/>
              <a:cs typeface="Arial" pitchFamily="34" charset="0"/>
            </a:endParaRPr>
          </a:p>
        </p:txBody>
      </p:sp>
      <p:sp>
        <p:nvSpPr>
          <p:cNvPr id="3" name="Содержимое 2"/>
          <p:cNvSpPr>
            <a:spLocks noGrp="1"/>
          </p:cNvSpPr>
          <p:nvPr>
            <p:ph sz="quarter" idx="1"/>
          </p:nvPr>
        </p:nvSpPr>
        <p:spPr/>
        <p:txBody>
          <a:bodyPr/>
          <a:lstStyle/>
          <a:p>
            <a:r>
              <a:rPr lang="uk-UA" dirty="0" smtClean="0">
                <a:latin typeface="Arial" pitchFamily="34" charset="0"/>
                <a:cs typeface="Arial" pitchFamily="34" charset="0"/>
              </a:rPr>
              <a:t>Є.</a:t>
            </a:r>
            <a:r>
              <a:rPr lang="uk-UA" dirty="0" err="1" smtClean="0">
                <a:latin typeface="Arial" pitchFamily="34" charset="0"/>
                <a:cs typeface="Arial" pitchFamily="34" charset="0"/>
              </a:rPr>
              <a:t>Тихеєва</a:t>
            </a:r>
            <a:r>
              <a:rPr lang="uk-UA" dirty="0" smtClean="0">
                <a:latin typeface="Arial" pitchFamily="34" charset="0"/>
                <a:cs typeface="Arial" pitchFamily="34" charset="0"/>
              </a:rPr>
              <a:t> рекомендує розглядати ілюстрації після читання або розповідання всього твору, вона пише: «Під час читання або розповідання не потрібно відвертати увагу дітей ілюстраціями ». Враховуючи дослідження науковців, потрібно дотримуватися того, щоб ілюстрація слідувала за словом, а не навпаки, інакше ілюстрація може відвернути увагу дітей, і зоровий образ не зіллється зі словом. Відтак, діти «не почують» слів, не зацікавляться мовою педагога. Винятком може бути обкладинка книги, що викликає зацікавленість дітей.</a:t>
            </a:r>
          </a:p>
          <a:p>
            <a:endParaRPr lang="uk-UA"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147248" cy="6178698"/>
          </a:xfrm>
        </p:spPr>
        <p:txBody>
          <a:bodyPr>
            <a:normAutofit/>
          </a:bodyPr>
          <a:lstStyle/>
          <a:p>
            <a:r>
              <a:rPr lang="uk-UA" dirty="0" smtClean="0"/>
              <a:t>у яких видах діяльності дітей використовуються т</a:t>
            </a:r>
            <a:r>
              <a:rPr lang="uk-UA" dirty="0" smtClean="0"/>
              <a:t>вори </a:t>
            </a:r>
            <a:r>
              <a:rPr lang="uk-UA" dirty="0" smtClean="0"/>
              <a:t>дитячої </a:t>
            </a:r>
            <a:r>
              <a:rPr lang="uk-UA" dirty="0" smtClean="0"/>
              <a:t>художньої літератури ?</a:t>
            </a:r>
            <a:r>
              <a:rPr lang="uk-UA" dirty="0" smtClean="0"/>
              <a:t/>
            </a:r>
            <a:br>
              <a:rPr lang="uk-UA" dirty="0" smtClean="0"/>
            </a:br>
            <a:r>
              <a:rPr lang="uk-UA" dirty="0" smtClean="0"/>
              <a:t>1.</a:t>
            </a:r>
            <a:br>
              <a:rPr lang="uk-UA" dirty="0" smtClean="0"/>
            </a:br>
            <a:r>
              <a:rPr lang="uk-UA" dirty="0" smtClean="0"/>
              <a:t>2</a:t>
            </a:r>
            <a:br>
              <a:rPr lang="uk-UA" dirty="0" smtClean="0"/>
            </a:br>
            <a:r>
              <a:rPr lang="uk-UA" dirty="0" smtClean="0"/>
              <a:t>3</a:t>
            </a:r>
            <a:br>
              <a:rPr lang="uk-UA" dirty="0" smtClean="0"/>
            </a:br>
            <a:r>
              <a:rPr lang="uk-UA" dirty="0" smtClean="0"/>
              <a:t>4</a:t>
            </a:r>
            <a:br>
              <a:rPr lang="uk-UA" dirty="0" smtClean="0"/>
            </a:br>
            <a:endParaRPr lang="uk-UA"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363272" cy="6669360"/>
          </a:xfrm>
        </p:spPr>
        <p:txBody>
          <a:bodyPr>
            <a:normAutofit/>
          </a:bodyPr>
          <a:lstStyle/>
          <a:p>
            <a:pPr fontAlgn="base"/>
            <a:r>
              <a:rPr lang="uk-UA" b="1" dirty="0" smtClean="0">
                <a:latin typeface="Arial" pitchFamily="34" charset="0"/>
                <a:cs typeface="Arial" pitchFamily="34" charset="0"/>
              </a:rPr>
              <a:t>3.Інновації в художній літературі</a:t>
            </a:r>
            <a:r>
              <a:rPr lang="uk-UA" dirty="0" smtClean="0">
                <a:latin typeface="Arial" pitchFamily="34" charset="0"/>
                <a:cs typeface="Arial" pitchFamily="34" charset="0"/>
              </a:rPr>
              <a:t>. </a:t>
            </a:r>
            <a:br>
              <a:rPr lang="uk-UA" dirty="0" smtClean="0">
                <a:latin typeface="Arial" pitchFamily="34" charset="0"/>
                <a:cs typeface="Arial" pitchFamily="34" charset="0"/>
              </a:rPr>
            </a:br>
            <a:r>
              <a:rPr lang="uk-UA" dirty="0" smtClean="0">
                <a:latin typeface="Arial" pitchFamily="34" charset="0"/>
                <a:cs typeface="Arial" pitchFamily="34" charset="0"/>
              </a:rPr>
              <a:t/>
            </a:r>
            <a:br>
              <a:rPr lang="uk-UA" dirty="0" smtClean="0">
                <a:latin typeface="Arial" pitchFamily="34" charset="0"/>
                <a:cs typeface="Arial" pitchFamily="34" charset="0"/>
              </a:rPr>
            </a:br>
            <a:r>
              <a:rPr lang="uk-UA" dirty="0" smtClean="0">
                <a:latin typeface="Arial" pitchFamily="34" charset="0"/>
                <a:cs typeface="Arial" pitchFamily="34" charset="0"/>
              </a:rPr>
              <a:t> *коректурні </a:t>
            </a:r>
            <a:r>
              <a:rPr lang="uk-UA" dirty="0" smtClean="0">
                <a:latin typeface="Arial" pitchFamily="34" charset="0"/>
                <a:cs typeface="Arial" pitchFamily="34" charset="0"/>
              </a:rPr>
              <a:t>таблиці Н.В Гавриш</a:t>
            </a:r>
            <a:br>
              <a:rPr lang="uk-UA" dirty="0" smtClean="0">
                <a:latin typeface="Arial" pitchFamily="34" charset="0"/>
                <a:cs typeface="Arial" pitchFamily="34" charset="0"/>
              </a:rPr>
            </a:br>
            <a:r>
              <a:rPr lang="uk-UA" dirty="0" smtClean="0">
                <a:latin typeface="Arial" pitchFamily="34" charset="0"/>
                <a:cs typeface="Arial" pitchFamily="34" charset="0"/>
              </a:rPr>
              <a:t/>
            </a:r>
            <a:br>
              <a:rPr lang="uk-UA" dirty="0" smtClean="0">
                <a:latin typeface="Arial" pitchFamily="34" charset="0"/>
                <a:cs typeface="Arial" pitchFamily="34" charset="0"/>
              </a:rPr>
            </a:br>
            <a:r>
              <a:rPr lang="uk-UA" dirty="0" smtClean="0">
                <a:latin typeface="Arial" pitchFamily="34" charset="0"/>
                <a:cs typeface="Arial" pitchFamily="34" charset="0"/>
              </a:rPr>
              <a:t>  </a:t>
            </a:r>
            <a:r>
              <a:rPr lang="uk-UA" dirty="0" smtClean="0">
                <a:latin typeface="Arial" pitchFamily="34" charset="0"/>
                <a:cs typeface="Arial" pitchFamily="34" charset="0"/>
              </a:rPr>
              <a:t>*Мнемотехніка</a:t>
            </a:r>
            <a:r>
              <a:rPr lang="uk-UA" dirty="0" smtClean="0">
                <a:latin typeface="Arial" pitchFamily="34" charset="0"/>
                <a:cs typeface="Arial" pitchFamily="34" charset="0"/>
              </a:rPr>
              <a:t>.</a:t>
            </a:r>
            <a:br>
              <a:rPr lang="uk-UA" dirty="0" smtClean="0">
                <a:latin typeface="Arial" pitchFamily="34" charset="0"/>
                <a:cs typeface="Arial" pitchFamily="34" charset="0"/>
              </a:rPr>
            </a:br>
            <a:r>
              <a:rPr lang="uk-UA" dirty="0" smtClean="0">
                <a:latin typeface="Arial" pitchFamily="34" charset="0"/>
                <a:cs typeface="Arial" pitchFamily="34" charset="0"/>
              </a:rPr>
              <a:t/>
            </a:r>
            <a:br>
              <a:rPr lang="uk-UA" dirty="0" smtClean="0">
                <a:latin typeface="Arial" pitchFamily="34" charset="0"/>
                <a:cs typeface="Arial" pitchFamily="34" charset="0"/>
              </a:rPr>
            </a:br>
            <a:r>
              <a:rPr lang="uk-UA" dirty="0" smtClean="0">
                <a:latin typeface="Arial" pitchFamily="34" charset="0"/>
                <a:cs typeface="Arial" pitchFamily="34" charset="0"/>
              </a:rPr>
              <a:t> </a:t>
            </a:r>
            <a:r>
              <a:rPr lang="uk-UA" dirty="0" smtClean="0">
                <a:latin typeface="Arial" pitchFamily="34" charset="0"/>
                <a:cs typeface="Arial" pitchFamily="34" charset="0"/>
              </a:rPr>
              <a:t> *Уроки </a:t>
            </a:r>
            <a:r>
              <a:rPr lang="uk-UA" dirty="0" smtClean="0">
                <a:latin typeface="Arial" pitchFamily="34" charset="0"/>
                <a:cs typeface="Arial" pitchFamily="34" charset="0"/>
              </a:rPr>
              <a:t>мислення за В.О. Сухомлинським</a:t>
            </a:r>
            <a:br>
              <a:rPr lang="uk-UA" dirty="0" smtClean="0">
                <a:latin typeface="Arial" pitchFamily="34" charset="0"/>
                <a:cs typeface="Arial" pitchFamily="34" charset="0"/>
              </a:rPr>
            </a:br>
            <a:r>
              <a:rPr lang="uk-UA" dirty="0" smtClean="0">
                <a:latin typeface="Arial" pitchFamily="34" charset="0"/>
                <a:cs typeface="Arial" pitchFamily="34" charset="0"/>
              </a:rPr>
              <a:t/>
            </a:r>
            <a:br>
              <a:rPr lang="uk-UA" dirty="0" smtClean="0">
                <a:latin typeface="Arial" pitchFamily="34" charset="0"/>
                <a:cs typeface="Arial" pitchFamily="34" charset="0"/>
              </a:rPr>
            </a:br>
            <a:r>
              <a:rPr lang="uk-UA" dirty="0" smtClean="0">
                <a:latin typeface="Arial" pitchFamily="34" charset="0"/>
                <a:cs typeface="Arial" pitchFamily="34" charset="0"/>
              </a:rPr>
              <a:t> </a:t>
            </a:r>
            <a:r>
              <a:rPr lang="uk-UA" dirty="0" smtClean="0">
                <a:latin typeface="Arial" pitchFamily="34" charset="0"/>
                <a:cs typeface="Arial" pitchFamily="34" charset="0"/>
              </a:rPr>
              <a:t>  *Використання </a:t>
            </a:r>
            <a:r>
              <a:rPr lang="uk-UA" dirty="0" err="1" smtClean="0">
                <a:latin typeface="Arial" pitchFamily="34" charset="0"/>
                <a:cs typeface="Arial" pitchFamily="34" charset="0"/>
              </a:rPr>
              <a:t>лепбука</a:t>
            </a:r>
            <a:r>
              <a:rPr lang="uk-UA" dirty="0" smtClean="0">
                <a:latin typeface="Arial" pitchFamily="34" charset="0"/>
                <a:cs typeface="Arial" pitchFamily="34" charset="0"/>
              </a:rPr>
              <a:t>.</a:t>
            </a:r>
            <a:r>
              <a:rPr lang="uk-UA" dirty="0" smtClean="0"/>
              <a:t/>
            </a:r>
            <a:br>
              <a:rPr lang="uk-UA" dirty="0" smtClean="0"/>
            </a:br>
            <a:endParaRPr lang="uk-UA"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74638"/>
            <a:ext cx="8820472" cy="6583362"/>
          </a:xfrm>
        </p:spPr>
        <p:txBody>
          <a:bodyPr>
            <a:normAutofit fontScale="90000"/>
          </a:bodyPr>
          <a:lstStyle/>
          <a:p>
            <a:pPr fontAlgn="base"/>
            <a:r>
              <a:rPr lang="uk-UA" sz="2200" b="1" dirty="0" smtClean="0">
                <a:latin typeface="Arial" pitchFamily="34" charset="0"/>
                <a:cs typeface="Arial" pitchFamily="34" charset="0"/>
              </a:rPr>
              <a:t>Планування роботи протягом дня</a:t>
            </a:r>
            <a:r>
              <a:rPr lang="uk-UA" sz="2200" dirty="0" smtClean="0">
                <a:latin typeface="Arial" pitchFamily="34" charset="0"/>
                <a:cs typeface="Arial" pitchFamily="34" charset="0"/>
              </a:rPr>
              <a:t/>
            </a:r>
            <a:br>
              <a:rPr lang="uk-UA" sz="2200" dirty="0" smtClean="0">
                <a:latin typeface="Arial" pitchFamily="34" charset="0"/>
                <a:cs typeface="Arial" pitchFamily="34" charset="0"/>
              </a:rPr>
            </a:br>
            <a:r>
              <a:rPr lang="uk-UA" sz="2200" b="1" u="sng" dirty="0" smtClean="0">
                <a:latin typeface="Arial" pitchFamily="34" charset="0"/>
                <a:cs typeface="Arial" pitchFamily="34" charset="0"/>
              </a:rPr>
              <a:t>Ранкові години.</a:t>
            </a:r>
            <a:r>
              <a:rPr lang="uk-UA" sz="2200" dirty="0" smtClean="0">
                <a:latin typeface="Arial" pitchFamily="34" charset="0"/>
                <a:cs typeface="Arial" pitchFamily="34" charset="0"/>
              </a:rPr>
              <a:t/>
            </a:r>
            <a:br>
              <a:rPr lang="uk-UA" sz="2200" dirty="0" smtClean="0">
                <a:latin typeface="Arial" pitchFamily="34" charset="0"/>
                <a:cs typeface="Arial" pitchFamily="34" charset="0"/>
              </a:rPr>
            </a:br>
            <a:r>
              <a:rPr lang="uk-UA" sz="2200" dirty="0" smtClean="0">
                <a:latin typeface="Arial" pitchFamily="34" charset="0"/>
                <a:cs typeface="Arial" pitchFamily="34" charset="0"/>
              </a:rPr>
              <a:t>Читання віршів, загадок, прислів’їв</a:t>
            </a:r>
            <a:br>
              <a:rPr lang="uk-UA" sz="2200" dirty="0" smtClean="0">
                <a:latin typeface="Arial" pitchFamily="34" charset="0"/>
                <a:cs typeface="Arial" pitchFamily="34" charset="0"/>
              </a:rPr>
            </a:br>
            <a:r>
              <a:rPr lang="uk-UA" sz="2200" dirty="0" smtClean="0">
                <a:latin typeface="Arial" pitchFamily="34" charset="0"/>
                <a:cs typeface="Arial" pitchFamily="34" charset="0"/>
              </a:rPr>
              <a:t>Розучування лічилок</a:t>
            </a:r>
            <a:br>
              <a:rPr lang="uk-UA" sz="2200" dirty="0" smtClean="0">
                <a:latin typeface="Arial" pitchFamily="34" charset="0"/>
                <a:cs typeface="Arial" pitchFamily="34" charset="0"/>
              </a:rPr>
            </a:br>
            <a:r>
              <a:rPr lang="uk-UA" sz="2200" dirty="0" smtClean="0">
                <a:latin typeface="Arial" pitchFamily="34" charset="0"/>
                <a:cs typeface="Arial" pitchFamily="34" charset="0"/>
              </a:rPr>
              <a:t>Декламування віршів</a:t>
            </a:r>
            <a:br>
              <a:rPr lang="uk-UA" sz="2200" dirty="0" smtClean="0">
                <a:latin typeface="Arial" pitchFamily="34" charset="0"/>
                <a:cs typeface="Arial" pitchFamily="34" charset="0"/>
              </a:rPr>
            </a:br>
            <a:r>
              <a:rPr lang="uk-UA" sz="2200" dirty="0" smtClean="0">
                <a:latin typeface="Arial" pitchFamily="34" charset="0"/>
                <a:cs typeface="Arial" pitchFamily="34" charset="0"/>
              </a:rPr>
              <a:t>Бесіди за ілюстраціями</a:t>
            </a:r>
            <a:br>
              <a:rPr lang="uk-UA" sz="2200" dirty="0" smtClean="0">
                <a:latin typeface="Arial" pitchFamily="34" charset="0"/>
                <a:cs typeface="Arial" pitchFamily="34" charset="0"/>
              </a:rPr>
            </a:br>
            <a:r>
              <a:rPr lang="uk-UA" sz="2200" b="1" u="sng" dirty="0" smtClean="0">
                <a:latin typeface="Arial" pitchFamily="34" charset="0"/>
                <a:cs typeface="Arial" pitchFamily="34" charset="0"/>
              </a:rPr>
              <a:t>Прогулянки.</a:t>
            </a:r>
            <a:r>
              <a:rPr lang="uk-UA" sz="2200" dirty="0" smtClean="0">
                <a:latin typeface="Arial" pitchFamily="34" charset="0"/>
                <a:cs typeface="Arial" pitchFamily="34" charset="0"/>
              </a:rPr>
              <a:t/>
            </a:r>
            <a:br>
              <a:rPr lang="uk-UA" sz="2200" dirty="0" smtClean="0">
                <a:latin typeface="Arial" pitchFamily="34" charset="0"/>
                <a:cs typeface="Arial" pitchFamily="34" charset="0"/>
              </a:rPr>
            </a:br>
            <a:r>
              <a:rPr lang="uk-UA" sz="2200" dirty="0" smtClean="0">
                <a:latin typeface="Arial" pitchFamily="34" charset="0"/>
                <a:cs typeface="Arial" pitchFamily="34" charset="0"/>
              </a:rPr>
              <a:t>Читання віршів, загадок, прислів’їв, прикмет, приказок</a:t>
            </a:r>
            <a:br>
              <a:rPr lang="uk-UA" sz="2200" dirty="0" smtClean="0">
                <a:latin typeface="Arial" pitchFamily="34" charset="0"/>
                <a:cs typeface="Arial" pitchFamily="34" charset="0"/>
              </a:rPr>
            </a:br>
            <a:r>
              <a:rPr lang="uk-UA" sz="2200" dirty="0" smtClean="0">
                <a:latin typeface="Arial" pitchFamily="34" charset="0"/>
                <a:cs typeface="Arial" pitchFamily="34" charset="0"/>
              </a:rPr>
              <a:t>розповідання казок.</a:t>
            </a:r>
            <a:br>
              <a:rPr lang="uk-UA" sz="2200" dirty="0" smtClean="0">
                <a:latin typeface="Arial" pitchFamily="34" charset="0"/>
                <a:cs typeface="Arial" pitchFamily="34" charset="0"/>
              </a:rPr>
            </a:br>
            <a:r>
              <a:rPr lang="uk-UA" sz="2200" dirty="0" smtClean="0">
                <a:latin typeface="Arial" pitchFamily="34" charset="0"/>
                <a:cs typeface="Arial" pitchFamily="34" charset="0"/>
              </a:rPr>
              <a:t>Ігри-драматизації</a:t>
            </a:r>
            <a:br>
              <a:rPr lang="uk-UA" sz="2200" dirty="0" smtClean="0">
                <a:latin typeface="Arial" pitchFamily="34" charset="0"/>
                <a:cs typeface="Arial" pitchFamily="34" charset="0"/>
              </a:rPr>
            </a:br>
            <a:r>
              <a:rPr lang="uk-UA" sz="2200" b="1" u="sng" dirty="0" smtClean="0">
                <a:latin typeface="Arial" pitchFamily="34" charset="0"/>
                <a:cs typeface="Arial" pitchFamily="34" charset="0"/>
              </a:rPr>
              <a:t>Вечірні години.</a:t>
            </a:r>
            <a:r>
              <a:rPr lang="uk-UA" sz="2200" dirty="0" smtClean="0">
                <a:latin typeface="Arial" pitchFamily="34" charset="0"/>
                <a:cs typeface="Arial" pitchFamily="34" charset="0"/>
              </a:rPr>
              <a:t/>
            </a:r>
            <a:br>
              <a:rPr lang="uk-UA" sz="2200" dirty="0" smtClean="0">
                <a:latin typeface="Arial" pitchFamily="34" charset="0"/>
                <a:cs typeface="Arial" pitchFamily="34" charset="0"/>
              </a:rPr>
            </a:br>
            <a:r>
              <a:rPr lang="uk-UA" sz="2200" dirty="0" smtClean="0">
                <a:latin typeface="Arial" pitchFamily="34" charset="0"/>
                <a:cs typeface="Arial" pitchFamily="34" charset="0"/>
              </a:rPr>
              <a:t>СХД</a:t>
            </a:r>
            <a:br>
              <a:rPr lang="uk-UA" sz="2200" dirty="0" smtClean="0">
                <a:latin typeface="Arial" pitchFamily="34" charset="0"/>
                <a:cs typeface="Arial" pitchFamily="34" charset="0"/>
              </a:rPr>
            </a:br>
            <a:r>
              <a:rPr lang="uk-UA" sz="2200" dirty="0" smtClean="0">
                <a:latin typeface="Arial" pitchFamily="34" charset="0"/>
                <a:cs typeface="Arial" pitchFamily="34" charset="0"/>
              </a:rPr>
              <a:t>Літературні вікторини.</a:t>
            </a:r>
            <a:br>
              <a:rPr lang="uk-UA" sz="2200" dirty="0" smtClean="0">
                <a:latin typeface="Arial" pitchFamily="34" charset="0"/>
                <a:cs typeface="Arial" pitchFamily="34" charset="0"/>
              </a:rPr>
            </a:br>
            <a:r>
              <a:rPr lang="uk-UA" sz="2200" dirty="0" smtClean="0">
                <a:latin typeface="Arial" pitchFamily="34" charset="0"/>
                <a:cs typeface="Arial" pitchFamily="34" charset="0"/>
              </a:rPr>
              <a:t>Перегляд мультфільмів,</a:t>
            </a:r>
            <a:br>
              <a:rPr lang="uk-UA" sz="2200" dirty="0" smtClean="0">
                <a:latin typeface="Arial" pitchFamily="34" charset="0"/>
                <a:cs typeface="Arial" pitchFamily="34" charset="0"/>
              </a:rPr>
            </a:br>
            <a:r>
              <a:rPr lang="uk-UA" sz="2200" dirty="0" smtClean="0">
                <a:latin typeface="Arial" pitchFamily="34" charset="0"/>
                <a:cs typeface="Arial" pitchFamily="34" charset="0"/>
              </a:rPr>
              <a:t>Драматизація</a:t>
            </a:r>
            <a:br>
              <a:rPr lang="uk-UA" sz="2200" dirty="0" smtClean="0">
                <a:latin typeface="Arial" pitchFamily="34" charset="0"/>
                <a:cs typeface="Arial" pitchFamily="34" charset="0"/>
              </a:rPr>
            </a:br>
            <a:r>
              <a:rPr lang="uk-UA" sz="2200" dirty="0" smtClean="0">
                <a:latin typeface="Arial" pitchFamily="34" charset="0"/>
                <a:cs typeface="Arial" pitchFamily="34" charset="0"/>
              </a:rPr>
              <a:t>Читання літературних творів</a:t>
            </a:r>
            <a:br>
              <a:rPr lang="uk-UA" sz="2200" dirty="0" smtClean="0">
                <a:latin typeface="Arial" pitchFamily="34" charset="0"/>
                <a:cs typeface="Arial" pitchFamily="34" charset="0"/>
              </a:rPr>
            </a:br>
            <a:r>
              <a:rPr lang="uk-UA" sz="2200" dirty="0" smtClean="0">
                <a:latin typeface="Arial" pitchFamily="34" charset="0"/>
                <a:cs typeface="Arial" pitchFamily="34" charset="0"/>
              </a:rPr>
              <a:t>Вивчення напам’ять</a:t>
            </a:r>
            <a:br>
              <a:rPr lang="uk-UA" sz="2200" dirty="0" smtClean="0">
                <a:latin typeface="Arial" pitchFamily="34" charset="0"/>
                <a:cs typeface="Arial" pitchFamily="34" charset="0"/>
              </a:rPr>
            </a:br>
            <a:r>
              <a:rPr lang="uk-UA" sz="2200" dirty="0" smtClean="0">
                <a:latin typeface="Arial" pitchFamily="34" charset="0"/>
                <a:cs typeface="Arial" pitchFamily="34" charset="0"/>
              </a:rPr>
              <a:t>Розваги</a:t>
            </a:r>
            <a:br>
              <a:rPr lang="uk-UA" sz="2200" dirty="0" smtClean="0">
                <a:latin typeface="Arial" pitchFamily="34" charset="0"/>
                <a:cs typeface="Arial" pitchFamily="34" charset="0"/>
              </a:rPr>
            </a:br>
            <a:r>
              <a:rPr lang="uk-UA" sz="2200" dirty="0" smtClean="0">
                <a:latin typeface="Arial" pitchFamily="34" charset="0"/>
                <a:cs typeface="Arial" pitchFamily="34" charset="0"/>
              </a:rPr>
              <a:t>Розгляд ілюстрацій</a:t>
            </a:r>
            <a:r>
              <a:rPr lang="uk-UA" sz="1800" dirty="0" smtClean="0"/>
              <a:t/>
            </a:r>
            <a:br>
              <a:rPr lang="uk-UA" sz="1800" dirty="0" smtClean="0"/>
            </a:br>
            <a:r>
              <a:rPr lang="uk-UA" dirty="0" smtClean="0"/>
              <a:t/>
            </a:r>
            <a:br>
              <a:rPr lang="uk-UA" dirty="0" smtClean="0"/>
            </a:br>
            <a:endParaRPr lang="uk-UA"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0"/>
            <a:ext cx="8568952" cy="1268760"/>
          </a:xfrm>
        </p:spPr>
        <p:txBody>
          <a:bodyPr>
            <a:normAutofit fontScale="90000"/>
          </a:bodyPr>
          <a:lstStyle/>
          <a:p>
            <a:pPr algn="ctr"/>
            <a:r>
              <a:rPr lang="uk-UA" dirty="0" smtClean="0"/>
              <a:t/>
            </a:r>
            <a:br>
              <a:rPr lang="uk-UA" dirty="0" smtClean="0"/>
            </a:br>
            <a:r>
              <a:rPr lang="uk-UA" dirty="0" smtClean="0"/>
              <a:t/>
            </a:r>
            <a:br>
              <a:rPr lang="uk-UA" dirty="0" smtClean="0"/>
            </a:br>
            <a:r>
              <a:rPr lang="uk-UA" b="1" dirty="0" smtClean="0">
                <a:latin typeface="Arial" pitchFamily="34" charset="0"/>
                <a:cs typeface="Arial" pitchFamily="34" charset="0"/>
              </a:rPr>
              <a:t>3авдання формування художньо-мовленнєвої компетенції дітей дошкільного віку:</a:t>
            </a:r>
            <a:endParaRPr lang="uk-UA" b="1" dirty="0">
              <a:latin typeface="Arial" pitchFamily="34" charset="0"/>
              <a:cs typeface="Arial" pitchFamily="34" charset="0"/>
            </a:endParaRPr>
          </a:p>
        </p:txBody>
      </p:sp>
      <p:sp>
        <p:nvSpPr>
          <p:cNvPr id="3" name="Содержимое 2"/>
          <p:cNvSpPr>
            <a:spLocks noGrp="1"/>
          </p:cNvSpPr>
          <p:nvPr>
            <p:ph sz="quarter" idx="1"/>
          </p:nvPr>
        </p:nvSpPr>
        <p:spPr>
          <a:xfrm>
            <a:off x="179512" y="1196752"/>
            <a:ext cx="8568952" cy="5661248"/>
          </a:xfrm>
        </p:spPr>
        <p:txBody>
          <a:bodyPr>
            <a:normAutofit fontScale="92500" lnSpcReduction="20000"/>
          </a:bodyPr>
          <a:lstStyle/>
          <a:p>
            <a:r>
              <a:rPr lang="uk-UA" dirty="0" smtClean="0">
                <a:latin typeface="Arial" pitchFamily="34" charset="0"/>
                <a:cs typeface="Arial" pitchFamily="34" charset="0"/>
              </a:rPr>
              <a:t>- ознайомлювати дітей з фольклорними творами, </a:t>
            </a:r>
            <a:r>
              <a:rPr lang="uk-UA" dirty="0" err="1" smtClean="0">
                <a:latin typeface="Arial" pitchFamily="34" charset="0"/>
                <a:cs typeface="Arial" pitchFamily="34" charset="0"/>
              </a:rPr>
              <a:t>творами</a:t>
            </a:r>
            <a:r>
              <a:rPr lang="uk-UA" dirty="0" smtClean="0">
                <a:latin typeface="Arial" pitchFamily="34" charset="0"/>
                <a:cs typeface="Arial" pitchFamily="34" charset="0"/>
              </a:rPr>
              <a:t> письменників-класиків, сучасних українських письменників, зарубіжних авторів;                                                                                               - навчити дітей слухати і розуміти зміст художніх творів;                              - прищеплювати вміння відтворювати зміст знайомих творів в активній художньо-мовленнєвій діяльності;                                             - розвивати  поетичний слух, бажання вивчати вірші напам’ять - виховувати  виразність художнього читання у процесі відтворення змісту художніх творів;                                                                   - виховувати оціночні судження, адекватні естетичні та моральні оцінки поведінки героїв;                                                                         - формувати самостійність у художньо - </a:t>
            </a:r>
            <a:r>
              <a:rPr lang="uk-UA" dirty="0" err="1" smtClean="0">
                <a:latin typeface="Arial" pitchFamily="34" charset="0"/>
                <a:cs typeface="Arial" pitchFamily="34" charset="0"/>
              </a:rPr>
              <a:t>мовленневій</a:t>
            </a:r>
            <a:r>
              <a:rPr lang="uk-UA" dirty="0" smtClean="0">
                <a:latin typeface="Arial" pitchFamily="34" charset="0"/>
                <a:cs typeface="Arial" pitchFamily="34" charset="0"/>
              </a:rPr>
              <a:t> і театрально-ігровій діяльності;                                                                                                        - виховувати вибіркове ставлення до книги, охайність у роботі з книгою;                                                                                                              - вчити визначати жанр художнього твору, запам'ятовувати його автора;</a:t>
            </a:r>
            <a:r>
              <a:rPr lang="ru-RU" dirty="0" smtClean="0">
                <a:latin typeface="Arial" pitchFamily="34" charset="0"/>
                <a:cs typeface="Arial" pitchFamily="34" charset="0"/>
              </a:rPr>
              <a:t>                                                                                                                        - </a:t>
            </a:r>
            <a:r>
              <a:rPr lang="ru-RU" dirty="0" err="1" smtClean="0">
                <a:latin typeface="Arial" pitchFamily="34" charset="0"/>
                <a:cs typeface="Arial" pitchFamily="34" charset="0"/>
              </a:rPr>
              <a:t>виховувати</a:t>
            </a:r>
            <a:r>
              <a:rPr lang="ru-RU" dirty="0" smtClean="0">
                <a:latin typeface="Arial" pitchFamily="34" charset="0"/>
                <a:cs typeface="Arial" pitchFamily="34" charset="0"/>
              </a:rPr>
              <a:t> </a:t>
            </a:r>
            <a:r>
              <a:rPr lang="ru-RU" dirty="0" err="1" smtClean="0">
                <a:latin typeface="Arial" pitchFamily="34" charset="0"/>
                <a:cs typeface="Arial" pitchFamily="34" charset="0"/>
              </a:rPr>
              <a:t>бережливе</a:t>
            </a:r>
            <a:r>
              <a:rPr lang="ru-RU" dirty="0" smtClean="0">
                <a:latin typeface="Arial" pitchFamily="34" charset="0"/>
                <a:cs typeface="Arial" pitchFamily="34" charset="0"/>
              </a:rPr>
              <a:t> </a:t>
            </a:r>
            <a:r>
              <a:rPr lang="ru-RU" dirty="0" err="1" smtClean="0">
                <a:latin typeface="Arial" pitchFamily="34" charset="0"/>
                <a:cs typeface="Arial" pitchFamily="34" charset="0"/>
              </a:rPr>
              <a:t>ставлення</a:t>
            </a:r>
            <a:r>
              <a:rPr lang="ru-RU" dirty="0" smtClean="0">
                <a:latin typeface="Arial" pitchFamily="34" charset="0"/>
                <a:cs typeface="Arial" pitchFamily="34" charset="0"/>
              </a:rPr>
              <a:t> до книги, </a:t>
            </a:r>
            <a:r>
              <a:rPr lang="ru-RU" dirty="0" err="1" smtClean="0">
                <a:latin typeface="Arial" pitchFamily="34" charset="0"/>
                <a:cs typeface="Arial" pitchFamily="34" charset="0"/>
              </a:rPr>
              <a:t>бажання</a:t>
            </a:r>
            <a:r>
              <a:rPr lang="ru-RU" dirty="0" smtClean="0">
                <a:latin typeface="Arial" pitchFamily="34" charset="0"/>
                <a:cs typeface="Arial" pitchFamily="34" charset="0"/>
              </a:rPr>
              <a:t> </a:t>
            </a:r>
            <a:r>
              <a:rPr lang="ru-RU" dirty="0" err="1" smtClean="0">
                <a:latin typeface="Arial" pitchFamily="34" charset="0"/>
                <a:cs typeface="Arial" pitchFamily="34" charset="0"/>
              </a:rPr>
              <a:t>лагодити</a:t>
            </a:r>
            <a:r>
              <a:rPr lang="ru-RU" dirty="0" smtClean="0">
                <a:latin typeface="Arial" pitchFamily="34" charset="0"/>
                <a:cs typeface="Arial" pitchFamily="34" charset="0"/>
              </a:rPr>
              <a:t> книжки;                                                                                                               </a:t>
            </a:r>
            <a:endParaRPr lang="uk-UA" dirty="0">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6034682"/>
          </a:xfrm>
        </p:spPr>
        <p:txBody>
          <a:bodyPr/>
          <a:lstStyle/>
          <a:p>
            <a:r>
              <a:rPr lang="uk-UA" dirty="0" smtClean="0">
                <a:solidFill>
                  <a:schemeClr val="tx1"/>
                </a:solidFill>
                <a:latin typeface="Arial" pitchFamily="34" charset="0"/>
                <a:cs typeface="Arial" pitchFamily="34" charset="0"/>
              </a:rPr>
              <a:t>Які компетентності формуються в освітньому напрямі </a:t>
            </a:r>
            <a:r>
              <a:rPr lang="uk-UA" dirty="0" err="1" smtClean="0">
                <a:solidFill>
                  <a:schemeClr val="tx1"/>
                </a:solidFill>
                <a:latin typeface="Arial" pitchFamily="34" charset="0"/>
                <a:cs typeface="Arial" pitchFamily="34" charset="0"/>
              </a:rPr>
              <a:t>“Мовлення</a:t>
            </a:r>
            <a:r>
              <a:rPr lang="uk-UA" dirty="0" smtClean="0">
                <a:solidFill>
                  <a:schemeClr val="tx1"/>
                </a:solidFill>
                <a:latin typeface="Arial" pitchFamily="34" charset="0"/>
                <a:cs typeface="Arial" pitchFamily="34" charset="0"/>
              </a:rPr>
              <a:t> </a:t>
            </a:r>
            <a:r>
              <a:rPr lang="uk-UA" dirty="0" err="1" smtClean="0">
                <a:solidFill>
                  <a:schemeClr val="tx1"/>
                </a:solidFill>
                <a:latin typeface="Arial" pitchFamily="34" charset="0"/>
                <a:cs typeface="Arial" pitchFamily="34" charset="0"/>
              </a:rPr>
              <a:t>дитини”</a:t>
            </a:r>
            <a:r>
              <a:rPr lang="uk-UA" dirty="0" smtClean="0">
                <a:solidFill>
                  <a:schemeClr val="tx1"/>
                </a:solidFill>
                <a:latin typeface="Arial" pitchFamily="34" charset="0"/>
                <a:cs typeface="Arial" pitchFamily="34" charset="0"/>
              </a:rPr>
              <a:t/>
            </a:r>
            <a:br>
              <a:rPr lang="uk-UA" dirty="0" smtClean="0">
                <a:solidFill>
                  <a:schemeClr val="tx1"/>
                </a:solidFill>
                <a:latin typeface="Arial" pitchFamily="34" charset="0"/>
                <a:cs typeface="Arial" pitchFamily="34" charset="0"/>
              </a:rPr>
            </a:br>
            <a:r>
              <a:rPr lang="uk-UA" dirty="0" smtClean="0">
                <a:solidFill>
                  <a:schemeClr val="tx1"/>
                </a:solidFill>
                <a:latin typeface="Arial" pitchFamily="34" charset="0"/>
                <a:cs typeface="Arial" pitchFamily="34" charset="0"/>
              </a:rPr>
              <a:t>1.</a:t>
            </a:r>
            <a:br>
              <a:rPr lang="uk-UA" dirty="0" smtClean="0">
                <a:solidFill>
                  <a:schemeClr val="tx1"/>
                </a:solidFill>
                <a:latin typeface="Arial" pitchFamily="34" charset="0"/>
                <a:cs typeface="Arial" pitchFamily="34" charset="0"/>
              </a:rPr>
            </a:br>
            <a:r>
              <a:rPr lang="uk-UA" dirty="0" smtClean="0">
                <a:solidFill>
                  <a:schemeClr val="tx1"/>
                </a:solidFill>
                <a:latin typeface="Arial" pitchFamily="34" charset="0"/>
                <a:cs typeface="Arial" pitchFamily="34" charset="0"/>
              </a:rPr>
              <a:t>2.</a:t>
            </a:r>
            <a:br>
              <a:rPr lang="uk-UA" dirty="0" smtClean="0">
                <a:solidFill>
                  <a:schemeClr val="tx1"/>
                </a:solidFill>
                <a:latin typeface="Arial" pitchFamily="34" charset="0"/>
                <a:cs typeface="Arial" pitchFamily="34" charset="0"/>
              </a:rPr>
            </a:br>
            <a:r>
              <a:rPr lang="uk-UA" dirty="0" smtClean="0">
                <a:solidFill>
                  <a:schemeClr val="tx1"/>
                </a:solidFill>
                <a:latin typeface="Arial" pitchFamily="34" charset="0"/>
                <a:cs typeface="Arial" pitchFamily="34" charset="0"/>
              </a:rPr>
              <a:t>3.</a:t>
            </a:r>
            <a:br>
              <a:rPr lang="uk-UA" dirty="0" smtClean="0">
                <a:solidFill>
                  <a:schemeClr val="tx1"/>
                </a:solidFill>
                <a:latin typeface="Arial" pitchFamily="34" charset="0"/>
                <a:cs typeface="Arial" pitchFamily="34" charset="0"/>
              </a:rPr>
            </a:br>
            <a:r>
              <a:rPr lang="uk-UA" dirty="0" smtClean="0">
                <a:solidFill>
                  <a:schemeClr val="tx1"/>
                </a:solidFill>
                <a:latin typeface="Arial" pitchFamily="34" charset="0"/>
                <a:cs typeface="Arial" pitchFamily="34" charset="0"/>
              </a:rPr>
              <a:t> перші дві компетентності ми розглядали у минулому навчальному році. </a:t>
            </a:r>
            <a:br>
              <a:rPr lang="uk-UA" dirty="0" smtClean="0">
                <a:solidFill>
                  <a:schemeClr val="tx1"/>
                </a:solidFill>
                <a:latin typeface="Arial" pitchFamily="34" charset="0"/>
                <a:cs typeface="Arial" pitchFamily="34" charset="0"/>
              </a:rPr>
            </a:br>
            <a:r>
              <a:rPr lang="uk-UA" dirty="0" smtClean="0">
                <a:solidFill>
                  <a:schemeClr val="tx1"/>
                </a:solidFill>
                <a:latin typeface="Arial" pitchFamily="34" charset="0"/>
                <a:cs typeface="Arial" pitchFamily="34" charset="0"/>
              </a:rPr>
              <a:t>Сьогодні ми розглянемо   ………компетентність.</a:t>
            </a:r>
            <a:endParaRPr lang="uk-UA" dirty="0">
              <a:solidFill>
                <a:schemeClr val="tx1"/>
              </a:solidFill>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60648"/>
            <a:ext cx="9144000" cy="6480720"/>
          </a:xfrm>
        </p:spPr>
        <p:txBody>
          <a:bodyPr>
            <a:normAutofit fontScale="90000"/>
          </a:bodyPr>
          <a:lstStyle/>
          <a:p>
            <a:r>
              <a:rPr lang="uk-UA" dirty="0" smtClean="0"/>
              <a:t/>
            </a:r>
            <a:br>
              <a:rPr lang="uk-UA" dirty="0" smtClean="0"/>
            </a:br>
            <a:r>
              <a:rPr lang="uk-UA" dirty="0" smtClean="0"/>
              <a:t/>
            </a:r>
            <a:br>
              <a:rPr lang="uk-UA" dirty="0" smtClean="0"/>
            </a:br>
            <a:r>
              <a:rPr lang="uk-UA" dirty="0" smtClean="0"/>
              <a:t/>
            </a:r>
            <a:br>
              <a:rPr lang="uk-UA" dirty="0" smtClean="0"/>
            </a:br>
            <a:r>
              <a:rPr lang="uk-UA" dirty="0" smtClean="0"/>
              <a:t/>
            </a:r>
            <a:br>
              <a:rPr lang="uk-UA" dirty="0" smtClean="0"/>
            </a:br>
            <a:r>
              <a:rPr lang="uk-UA" dirty="0" smtClean="0"/>
              <a:t/>
            </a:r>
            <a:br>
              <a:rPr lang="uk-UA" dirty="0" smtClean="0"/>
            </a:br>
            <a:r>
              <a:rPr lang="uk-UA" dirty="0" smtClean="0"/>
              <a:t/>
            </a:r>
            <a:br>
              <a:rPr lang="uk-UA" dirty="0" smtClean="0"/>
            </a:br>
            <a:r>
              <a:rPr lang="uk-UA" dirty="0" smtClean="0"/>
              <a:t/>
            </a:r>
            <a:br>
              <a:rPr lang="uk-UA" dirty="0" smtClean="0"/>
            </a:br>
            <a:r>
              <a:rPr lang="uk-UA" dirty="0" smtClean="0"/>
              <a:t/>
            </a:r>
            <a:br>
              <a:rPr lang="uk-UA" dirty="0" smtClean="0"/>
            </a:br>
            <a:r>
              <a:rPr lang="uk-UA" dirty="0" smtClean="0"/>
              <a:t/>
            </a:r>
            <a:br>
              <a:rPr lang="uk-UA" dirty="0" smtClean="0"/>
            </a:br>
            <a:r>
              <a:rPr lang="uk-UA" dirty="0" smtClean="0"/>
              <a:t/>
            </a:r>
            <a:br>
              <a:rPr lang="uk-UA" dirty="0" smtClean="0"/>
            </a:br>
            <a:r>
              <a:rPr lang="uk-UA" dirty="0" smtClean="0"/>
              <a:t/>
            </a:r>
            <a:br>
              <a:rPr lang="uk-UA" dirty="0" smtClean="0"/>
            </a:br>
            <a:r>
              <a:rPr lang="uk-UA" dirty="0" smtClean="0"/>
              <a:t/>
            </a:r>
            <a:br>
              <a:rPr lang="uk-UA" dirty="0" smtClean="0"/>
            </a:br>
            <a:r>
              <a:rPr lang="uk-UA" dirty="0" smtClean="0"/>
              <a:t/>
            </a:r>
            <a:br>
              <a:rPr lang="uk-UA" dirty="0" smtClean="0"/>
            </a:br>
            <a:r>
              <a:rPr lang="uk-UA" dirty="0" smtClean="0"/>
              <a:t/>
            </a:r>
            <a:br>
              <a:rPr lang="uk-UA" dirty="0" smtClean="0"/>
            </a:br>
            <a:r>
              <a:rPr lang="uk-UA" dirty="0" smtClean="0"/>
              <a:t/>
            </a:r>
            <a:br>
              <a:rPr lang="uk-UA" dirty="0" smtClean="0"/>
            </a:br>
            <a:r>
              <a:rPr lang="uk-UA" dirty="0" smtClean="0"/>
              <a:t/>
            </a:r>
            <a:br>
              <a:rPr lang="uk-UA" dirty="0" smtClean="0"/>
            </a:br>
            <a:r>
              <a:rPr lang="uk-UA" dirty="0" smtClean="0"/>
              <a:t/>
            </a:r>
            <a:br>
              <a:rPr lang="uk-UA" dirty="0" smtClean="0"/>
            </a:br>
            <a:r>
              <a:rPr lang="uk-UA" dirty="0" smtClean="0"/>
              <a:t/>
            </a:r>
            <a:br>
              <a:rPr lang="uk-UA" dirty="0" smtClean="0"/>
            </a:br>
            <a:r>
              <a:rPr lang="uk-UA" dirty="0" smtClean="0"/>
              <a:t/>
            </a:r>
            <a:br>
              <a:rPr lang="uk-UA" dirty="0" smtClean="0"/>
            </a:br>
            <a:r>
              <a:rPr lang="uk-UA" dirty="0" smtClean="0"/>
              <a:t/>
            </a:r>
            <a:br>
              <a:rPr lang="uk-UA" dirty="0" smtClean="0"/>
            </a:br>
            <a:r>
              <a:rPr lang="uk-UA" dirty="0" smtClean="0"/>
              <a:t/>
            </a:r>
            <a:br>
              <a:rPr lang="uk-UA" dirty="0" smtClean="0"/>
            </a:br>
            <a:r>
              <a:rPr lang="uk-UA" dirty="0" smtClean="0"/>
              <a:t/>
            </a:r>
            <a:br>
              <a:rPr lang="uk-UA" dirty="0" smtClean="0"/>
            </a:br>
            <a:r>
              <a:rPr lang="uk-UA" dirty="0" smtClean="0"/>
              <a:t/>
            </a:r>
            <a:br>
              <a:rPr lang="uk-UA" dirty="0" smtClean="0"/>
            </a:br>
            <a:r>
              <a:rPr lang="uk-UA" dirty="0" smtClean="0"/>
              <a:t/>
            </a:r>
            <a:br>
              <a:rPr lang="uk-UA" dirty="0" smtClean="0"/>
            </a:br>
            <a:r>
              <a:rPr lang="uk-UA" dirty="0" smtClean="0"/>
              <a:t/>
            </a:r>
            <a:br>
              <a:rPr lang="uk-UA" dirty="0" smtClean="0"/>
            </a:br>
            <a:r>
              <a:rPr lang="uk-UA" dirty="0" smtClean="0"/>
              <a:t/>
            </a:r>
            <a:br>
              <a:rPr lang="uk-UA" dirty="0" smtClean="0"/>
            </a:br>
            <a:r>
              <a:rPr lang="uk-UA" dirty="0" smtClean="0"/>
              <a:t/>
            </a:r>
            <a:br>
              <a:rPr lang="uk-UA" dirty="0" smtClean="0"/>
            </a:br>
            <a:r>
              <a:rPr lang="uk-UA" dirty="0" smtClean="0"/>
              <a:t/>
            </a:r>
            <a:br>
              <a:rPr lang="uk-UA" dirty="0" smtClean="0"/>
            </a:br>
            <a:r>
              <a:rPr lang="uk-UA" dirty="0" smtClean="0"/>
              <a:t/>
            </a:r>
            <a:br>
              <a:rPr lang="uk-UA" dirty="0" smtClean="0"/>
            </a:br>
            <a:r>
              <a:rPr lang="uk-UA" dirty="0" smtClean="0"/>
              <a:t/>
            </a:r>
            <a:br>
              <a:rPr lang="uk-UA" dirty="0" smtClean="0"/>
            </a:br>
            <a:r>
              <a:rPr lang="uk-UA" dirty="0" smtClean="0"/>
              <a:t/>
            </a:r>
            <a:br>
              <a:rPr lang="uk-UA" dirty="0" smtClean="0"/>
            </a:br>
            <a:r>
              <a:rPr lang="uk-UA" dirty="0" smtClean="0"/>
              <a:t/>
            </a:r>
            <a:br>
              <a:rPr lang="uk-UA" dirty="0" smtClean="0"/>
            </a:br>
            <a:r>
              <a:rPr lang="uk-UA" dirty="0" smtClean="0"/>
              <a:t/>
            </a:r>
            <a:br>
              <a:rPr lang="uk-UA" dirty="0" smtClean="0"/>
            </a:br>
            <a:r>
              <a:rPr lang="uk-UA" dirty="0" smtClean="0"/>
              <a:t/>
            </a:r>
            <a:br>
              <a:rPr lang="uk-UA" dirty="0" smtClean="0"/>
            </a:br>
            <a:r>
              <a:rPr lang="uk-UA" sz="2700" dirty="0" smtClean="0">
                <a:latin typeface="Arial" pitchFamily="34" charset="0"/>
                <a:cs typeface="Arial" pitchFamily="34" charset="0"/>
              </a:rPr>
              <a:t/>
            </a:r>
            <a:br>
              <a:rPr lang="uk-UA" sz="2700" dirty="0" smtClean="0">
                <a:latin typeface="Arial" pitchFamily="34" charset="0"/>
                <a:cs typeface="Arial" pitchFamily="34" charset="0"/>
              </a:rPr>
            </a:br>
            <a:r>
              <a:rPr lang="uk-UA" sz="2700" dirty="0" smtClean="0">
                <a:solidFill>
                  <a:schemeClr val="tx1"/>
                </a:solidFill>
                <a:latin typeface="Arial" pitchFamily="34" charset="0"/>
                <a:cs typeface="Arial" pitchFamily="34" charset="0"/>
              </a:rPr>
              <a:t>Кожен  з видів заняття з художньо-мовленнєвої діяльності має свою структуру, своєрідні методи | прийоми керівництва , що забезпечують реалізацію поставлених завдань.</a:t>
            </a:r>
            <a:br>
              <a:rPr lang="uk-UA" sz="2700" dirty="0" smtClean="0">
                <a:solidFill>
                  <a:schemeClr val="tx1"/>
                </a:solidFill>
                <a:latin typeface="Arial" pitchFamily="34" charset="0"/>
                <a:cs typeface="Arial" pitchFamily="34" charset="0"/>
              </a:rPr>
            </a:br>
            <a:r>
              <a:rPr lang="ru-RU" sz="2700" dirty="0" smtClean="0">
                <a:solidFill>
                  <a:schemeClr val="tx1"/>
                </a:solidFill>
                <a:latin typeface="Arial" pitchFamily="34" charset="0"/>
                <a:cs typeface="Arial" pitchFamily="34" charset="0"/>
              </a:rPr>
              <a:t> </a:t>
            </a:r>
            <a:r>
              <a:rPr lang="ru-RU" sz="2700" dirty="0" err="1" smtClean="0">
                <a:solidFill>
                  <a:schemeClr val="tx1"/>
                </a:solidFill>
                <a:latin typeface="Arial" pitchFamily="34" charset="0"/>
                <a:cs typeface="Arial" pitchFamily="34" charset="0"/>
              </a:rPr>
              <a:t>Сучасна</a:t>
            </a:r>
            <a:r>
              <a:rPr lang="ru-RU" sz="2700" dirty="0" smtClean="0">
                <a:solidFill>
                  <a:schemeClr val="tx1"/>
                </a:solidFill>
                <a:latin typeface="Arial" pitchFamily="34" charset="0"/>
                <a:cs typeface="Arial" pitchFamily="34" charset="0"/>
              </a:rPr>
              <a:t> методика </a:t>
            </a:r>
            <a:r>
              <a:rPr lang="ru-RU" sz="2700" dirty="0" err="1" smtClean="0">
                <a:solidFill>
                  <a:schemeClr val="tx1"/>
                </a:solidFill>
                <a:latin typeface="Arial" pitchFamily="34" charset="0"/>
                <a:cs typeface="Arial" pitchFamily="34" charset="0"/>
              </a:rPr>
              <a:t>досить</a:t>
            </a:r>
            <a:r>
              <a:rPr lang="ru-RU" sz="2700" dirty="0" smtClean="0">
                <a:solidFill>
                  <a:schemeClr val="tx1"/>
                </a:solidFill>
                <a:latin typeface="Arial" pitchFamily="34" charset="0"/>
                <a:cs typeface="Arial" pitchFamily="34" charset="0"/>
              </a:rPr>
              <a:t> </a:t>
            </a:r>
            <a:r>
              <a:rPr lang="ru-RU" sz="2700" dirty="0" err="1" smtClean="0">
                <a:solidFill>
                  <a:schemeClr val="tx1"/>
                </a:solidFill>
                <a:latin typeface="Arial" pitchFamily="34" charset="0"/>
                <a:cs typeface="Arial" pitchFamily="34" charset="0"/>
              </a:rPr>
              <a:t>гнучко</a:t>
            </a:r>
            <a:r>
              <a:rPr lang="ru-RU" sz="2700" dirty="0" smtClean="0">
                <a:solidFill>
                  <a:schemeClr val="tx1"/>
                </a:solidFill>
                <a:latin typeface="Arial" pitchFamily="34" charset="0"/>
                <a:cs typeface="Arial" pitchFamily="34" charset="0"/>
              </a:rPr>
              <a:t> </a:t>
            </a:r>
            <a:r>
              <a:rPr lang="ru-RU" sz="2700" dirty="0" err="1" smtClean="0">
                <a:solidFill>
                  <a:schemeClr val="tx1"/>
                </a:solidFill>
                <a:latin typeface="Arial" pitchFamily="34" charset="0"/>
                <a:cs typeface="Arial" pitchFamily="34" charset="0"/>
              </a:rPr>
              <a:t>підходить</a:t>
            </a:r>
            <a:r>
              <a:rPr lang="ru-RU" sz="2700" dirty="0" smtClean="0">
                <a:solidFill>
                  <a:schemeClr val="tx1"/>
                </a:solidFill>
                <a:latin typeface="Arial" pitchFamily="34" charset="0"/>
                <a:cs typeface="Arial" pitchFamily="34" charset="0"/>
              </a:rPr>
              <a:t> до </a:t>
            </a:r>
            <a:r>
              <a:rPr lang="ru-RU" sz="2700" dirty="0" err="1" smtClean="0">
                <a:solidFill>
                  <a:schemeClr val="tx1"/>
                </a:solidFill>
                <a:latin typeface="Arial" pitchFamily="34" charset="0"/>
                <a:cs typeface="Arial" pitchFamily="34" charset="0"/>
              </a:rPr>
              <a:t>організації</a:t>
            </a:r>
            <a:r>
              <a:rPr lang="ru-RU" sz="2700" dirty="0" smtClean="0">
                <a:solidFill>
                  <a:schemeClr val="tx1"/>
                </a:solidFill>
                <a:latin typeface="Arial" pitchFamily="34" charset="0"/>
                <a:cs typeface="Arial" pitchFamily="34" charset="0"/>
              </a:rPr>
              <a:t> </a:t>
            </a:r>
            <a:r>
              <a:rPr lang="ru-RU" sz="2700" dirty="0" err="1" smtClean="0">
                <a:solidFill>
                  <a:schemeClr val="tx1"/>
                </a:solidFill>
                <a:latin typeface="Arial" pitchFamily="34" charset="0"/>
                <a:cs typeface="Arial" pitchFamily="34" charset="0"/>
              </a:rPr>
              <a:t>літературних</a:t>
            </a:r>
            <a:r>
              <a:rPr lang="ru-RU" sz="2700" dirty="0" smtClean="0">
                <a:solidFill>
                  <a:schemeClr val="tx1"/>
                </a:solidFill>
                <a:latin typeface="Arial" pitchFamily="34" charset="0"/>
                <a:cs typeface="Arial" pitchFamily="34" charset="0"/>
              </a:rPr>
              <a:t> занять, на перший план ставить </a:t>
            </a:r>
            <a:r>
              <a:rPr lang="ru-RU" sz="2700" dirty="0" err="1" smtClean="0">
                <a:solidFill>
                  <a:schemeClr val="tx1"/>
                </a:solidFill>
                <a:latin typeface="Arial" pitchFamily="34" charset="0"/>
                <a:cs typeface="Arial" pitchFamily="34" charset="0"/>
              </a:rPr>
              <a:t>інтереси</a:t>
            </a:r>
            <a:r>
              <a:rPr lang="ru-RU" sz="2700" dirty="0" smtClean="0">
                <a:solidFill>
                  <a:schemeClr val="tx1"/>
                </a:solidFill>
                <a:latin typeface="Arial" pitchFamily="34" charset="0"/>
                <a:cs typeface="Arial" pitchFamily="34" charset="0"/>
              </a:rPr>
              <a:t> </a:t>
            </a:r>
            <a:r>
              <a:rPr lang="ru-RU" sz="2700" dirty="0" err="1" smtClean="0">
                <a:solidFill>
                  <a:schemeClr val="tx1"/>
                </a:solidFill>
                <a:latin typeface="Arial" pitchFamily="34" charset="0"/>
                <a:cs typeface="Arial" pitchFamily="34" charset="0"/>
              </a:rPr>
              <a:t>дітей</a:t>
            </a:r>
            <a:r>
              <a:rPr lang="ru-RU" sz="2700" dirty="0" smtClean="0">
                <a:solidFill>
                  <a:schemeClr val="tx1"/>
                </a:solidFill>
                <a:latin typeface="Arial" pitchFamily="34" charset="0"/>
                <a:cs typeface="Arial" pitchFamily="34" charset="0"/>
              </a:rPr>
              <a:t>. </a:t>
            </a:r>
            <a:br>
              <a:rPr lang="ru-RU" sz="2700" dirty="0" smtClean="0">
                <a:solidFill>
                  <a:schemeClr val="tx1"/>
                </a:solidFill>
                <a:latin typeface="Arial" pitchFamily="34" charset="0"/>
                <a:cs typeface="Arial" pitchFamily="34" charset="0"/>
              </a:rPr>
            </a:br>
            <a:r>
              <a:rPr lang="ru-RU" sz="2700" dirty="0" smtClean="0">
                <a:solidFill>
                  <a:schemeClr val="tx1"/>
                </a:solidFill>
                <a:latin typeface="Arial" pitchFamily="34" charset="0"/>
                <a:cs typeface="Arial" pitchFamily="34" charset="0"/>
              </a:rPr>
              <a:t>Тому </a:t>
            </a:r>
            <a:r>
              <a:rPr lang="ru-RU" sz="2700" dirty="0" err="1" smtClean="0">
                <a:solidFill>
                  <a:schemeClr val="tx1"/>
                </a:solidFill>
                <a:latin typeface="Arial" pitchFamily="34" charset="0"/>
                <a:cs typeface="Arial" pitchFamily="34" charset="0"/>
              </a:rPr>
              <a:t>добір</a:t>
            </a:r>
            <a:r>
              <a:rPr lang="ru-RU" sz="2700" dirty="0" smtClean="0">
                <a:solidFill>
                  <a:schemeClr val="tx1"/>
                </a:solidFill>
                <a:latin typeface="Arial" pitchFamily="34" charset="0"/>
                <a:cs typeface="Arial" pitchFamily="34" charset="0"/>
              </a:rPr>
              <a:t> </a:t>
            </a:r>
            <a:r>
              <a:rPr lang="ru-RU" sz="2700" dirty="0" err="1" smtClean="0">
                <a:solidFill>
                  <a:schemeClr val="tx1"/>
                </a:solidFill>
                <a:latin typeface="Arial" pitchFamily="34" charset="0"/>
                <a:cs typeface="Arial" pitchFamily="34" charset="0"/>
              </a:rPr>
              <a:t>творів</a:t>
            </a:r>
            <a:r>
              <a:rPr lang="ru-RU" sz="2700" dirty="0" smtClean="0">
                <a:solidFill>
                  <a:schemeClr val="tx1"/>
                </a:solidFill>
                <a:latin typeface="Arial" pitchFamily="34" charset="0"/>
                <a:cs typeface="Arial" pitchFamily="34" charset="0"/>
              </a:rPr>
              <a:t> для </a:t>
            </a:r>
            <a:r>
              <a:rPr lang="ru-RU" sz="2700" dirty="0" err="1" smtClean="0">
                <a:solidFill>
                  <a:schemeClr val="tx1"/>
                </a:solidFill>
                <a:latin typeface="Arial" pitchFamily="34" charset="0"/>
                <a:cs typeface="Arial" pitchFamily="34" charset="0"/>
              </a:rPr>
              <a:t>читання</a:t>
            </a:r>
            <a:r>
              <a:rPr lang="ru-RU" sz="2700" dirty="0" smtClean="0">
                <a:solidFill>
                  <a:schemeClr val="tx1"/>
                </a:solidFill>
                <a:latin typeface="Arial" pitchFamily="34" charset="0"/>
                <a:cs typeface="Arial" pitchFamily="34" charset="0"/>
              </a:rPr>
              <a:t>, </a:t>
            </a:r>
            <a:r>
              <a:rPr lang="ru-RU" sz="2700" dirty="0" err="1" smtClean="0">
                <a:solidFill>
                  <a:schemeClr val="tx1"/>
                </a:solidFill>
                <a:latin typeface="Arial" pitchFamily="34" charset="0"/>
                <a:cs typeface="Arial" pitchFamily="34" charset="0"/>
              </a:rPr>
              <a:t>розповідання</a:t>
            </a:r>
            <a:r>
              <a:rPr lang="ru-RU" sz="2700" dirty="0" smtClean="0">
                <a:solidFill>
                  <a:schemeClr val="tx1"/>
                </a:solidFill>
                <a:latin typeface="Arial" pitchFamily="34" charset="0"/>
                <a:cs typeface="Arial" pitchFamily="34" charset="0"/>
              </a:rPr>
              <a:t> та </a:t>
            </a:r>
            <a:r>
              <a:rPr lang="ru-RU" sz="2700" dirty="0" err="1" smtClean="0">
                <a:solidFill>
                  <a:schemeClr val="tx1"/>
                </a:solidFill>
                <a:latin typeface="Arial" pitchFamily="34" charset="0"/>
                <a:cs typeface="Arial" pitchFamily="34" charset="0"/>
              </a:rPr>
              <a:t>вивчення</a:t>
            </a:r>
            <a:r>
              <a:rPr lang="ru-RU" sz="2700" dirty="0" smtClean="0">
                <a:solidFill>
                  <a:schemeClr val="tx1"/>
                </a:solidFill>
                <a:latin typeface="Arial" pitchFamily="34" charset="0"/>
                <a:cs typeface="Arial" pitchFamily="34" charset="0"/>
              </a:rPr>
              <a:t> </a:t>
            </a:r>
            <a:r>
              <a:rPr lang="ru-RU" sz="2700" dirty="0" err="1" smtClean="0">
                <a:solidFill>
                  <a:schemeClr val="tx1"/>
                </a:solidFill>
                <a:latin typeface="Arial" pitchFamily="34" charset="0"/>
                <a:cs typeface="Arial" pitchFamily="34" charset="0"/>
              </a:rPr>
              <a:t>напам’ять</a:t>
            </a:r>
            <a:r>
              <a:rPr lang="ru-RU" sz="2700" dirty="0" smtClean="0">
                <a:solidFill>
                  <a:schemeClr val="tx1"/>
                </a:solidFill>
                <a:latin typeface="Arial" pitchFamily="34" charset="0"/>
                <a:cs typeface="Arial" pitchFamily="34" charset="0"/>
              </a:rPr>
              <a:t> </a:t>
            </a:r>
            <a:r>
              <a:rPr lang="ru-RU" sz="2700" dirty="0" err="1" smtClean="0">
                <a:solidFill>
                  <a:schemeClr val="tx1"/>
                </a:solidFill>
                <a:latin typeface="Arial" pitchFamily="34" charset="0"/>
                <a:cs typeface="Arial" pitchFamily="34" charset="0"/>
              </a:rPr>
              <a:t>слід</a:t>
            </a:r>
            <a:r>
              <a:rPr lang="ru-RU" sz="2700" dirty="0" smtClean="0">
                <a:solidFill>
                  <a:schemeClr val="tx1"/>
                </a:solidFill>
                <a:latin typeface="Arial" pitchFamily="34" charset="0"/>
                <a:cs typeface="Arial" pitchFamily="34" charset="0"/>
              </a:rPr>
              <a:t> </a:t>
            </a:r>
            <a:r>
              <a:rPr lang="ru-RU" sz="2700" dirty="0" err="1" smtClean="0">
                <a:solidFill>
                  <a:schemeClr val="tx1"/>
                </a:solidFill>
                <a:latin typeface="Arial" pitchFamily="34" charset="0"/>
                <a:cs typeface="Arial" pitchFamily="34" charset="0"/>
              </a:rPr>
              <a:t>підходити</a:t>
            </a:r>
            <a:r>
              <a:rPr lang="ru-RU" sz="2700" dirty="0" smtClean="0">
                <a:solidFill>
                  <a:schemeClr val="tx1"/>
                </a:solidFill>
                <a:latin typeface="Arial" pitchFamily="34" charset="0"/>
                <a:cs typeface="Arial" pitchFamily="34" charset="0"/>
              </a:rPr>
              <a:t> </a:t>
            </a:r>
            <a:r>
              <a:rPr lang="ru-RU" sz="2700" dirty="0" err="1" smtClean="0">
                <a:solidFill>
                  <a:schemeClr val="tx1"/>
                </a:solidFill>
                <a:latin typeface="Arial" pitchFamily="34" charset="0"/>
                <a:cs typeface="Arial" pitchFamily="34" charset="0"/>
              </a:rPr>
              <a:t>відповідно</a:t>
            </a:r>
            <a:r>
              <a:rPr lang="ru-RU" sz="2700" dirty="0" smtClean="0">
                <a:solidFill>
                  <a:schemeClr val="tx1"/>
                </a:solidFill>
                <a:latin typeface="Arial" pitchFamily="34" charset="0"/>
                <a:cs typeface="Arial" pitchFamily="34" charset="0"/>
              </a:rPr>
              <a:t> </a:t>
            </a:r>
            <a:r>
              <a:rPr lang="ru-RU" sz="2700" dirty="0" err="1" smtClean="0">
                <a:solidFill>
                  <a:schemeClr val="tx1"/>
                </a:solidFill>
                <a:latin typeface="Arial" pitchFamily="34" charset="0"/>
                <a:cs typeface="Arial" pitchFamily="34" charset="0"/>
              </a:rPr>
              <a:t>віку</a:t>
            </a:r>
            <a:r>
              <a:rPr lang="ru-RU" sz="2700" dirty="0" smtClean="0">
                <a:solidFill>
                  <a:schemeClr val="tx1"/>
                </a:solidFill>
                <a:latin typeface="Arial" pitchFamily="34" charset="0"/>
                <a:cs typeface="Arial" pitchFamily="34" charset="0"/>
              </a:rPr>
              <a:t> </a:t>
            </a:r>
            <a:r>
              <a:rPr lang="ru-RU" sz="2700" dirty="0" err="1" smtClean="0">
                <a:solidFill>
                  <a:schemeClr val="tx1"/>
                </a:solidFill>
                <a:latin typeface="Arial" pitchFamily="34" charset="0"/>
                <a:cs typeface="Arial" pitchFamily="34" charset="0"/>
              </a:rPr>
              <a:t>дітей</a:t>
            </a:r>
            <a:r>
              <a:rPr lang="ru-RU" sz="2700" dirty="0" smtClean="0">
                <a:solidFill>
                  <a:schemeClr val="tx1"/>
                </a:solidFill>
                <a:latin typeface="Arial" pitchFamily="34" charset="0"/>
                <a:cs typeface="Arial" pitchFamily="34" charset="0"/>
              </a:rPr>
              <a:t>.( </a:t>
            </a:r>
            <a:r>
              <a:rPr lang="ru-RU" sz="2700" dirty="0" err="1" smtClean="0">
                <a:solidFill>
                  <a:schemeClr val="tx1"/>
                </a:solidFill>
                <a:latin typeface="Arial" pitchFamily="34" charset="0"/>
                <a:cs typeface="Arial" pitchFamily="34" charset="0"/>
              </a:rPr>
              <a:t>вірш-загадка</a:t>
            </a:r>
            <a:r>
              <a:rPr lang="ru-RU" sz="2700" dirty="0" smtClean="0">
                <a:solidFill>
                  <a:schemeClr val="tx1"/>
                </a:solidFill>
                <a:latin typeface="Arial" pitchFamily="34" charset="0"/>
                <a:cs typeface="Arial" pitchFamily="34" charset="0"/>
              </a:rPr>
              <a:t> про </a:t>
            </a:r>
            <a:r>
              <a:rPr lang="ru-RU" sz="2700" dirty="0" err="1" smtClean="0">
                <a:solidFill>
                  <a:schemeClr val="tx1"/>
                </a:solidFill>
                <a:latin typeface="Arial" pitchFamily="34" charset="0"/>
                <a:cs typeface="Arial" pitchFamily="34" charset="0"/>
              </a:rPr>
              <a:t>ужгород</a:t>
            </a:r>
            <a:r>
              <a:rPr lang="ru-RU" sz="2700" dirty="0" smtClean="0">
                <a:solidFill>
                  <a:schemeClr val="tx1"/>
                </a:solidFill>
                <a:latin typeface="Arial" pitchFamily="34" charset="0"/>
                <a:cs typeface="Arial" pitchFamily="34" charset="0"/>
              </a:rPr>
              <a:t> у </a:t>
            </a:r>
            <a:r>
              <a:rPr lang="ru-RU" sz="2700" dirty="0" err="1" smtClean="0">
                <a:solidFill>
                  <a:schemeClr val="tx1"/>
                </a:solidFill>
                <a:latin typeface="Arial" pitchFamily="34" charset="0"/>
                <a:cs typeface="Arial" pitchFamily="34" charset="0"/>
              </a:rPr>
              <a:t>мол.гр</a:t>
            </a:r>
            <a:r>
              <a:rPr lang="ru-RU" sz="2700" dirty="0" smtClean="0">
                <a:solidFill>
                  <a:schemeClr val="tx1"/>
                </a:solidFill>
                <a:latin typeface="Arial" pitchFamily="34" charset="0"/>
                <a:cs typeface="Arial" pitchFamily="34" charset="0"/>
              </a:rPr>
              <a:t>.)</a:t>
            </a:r>
            <a:br>
              <a:rPr lang="ru-RU" sz="2700" dirty="0" smtClean="0">
                <a:solidFill>
                  <a:schemeClr val="tx1"/>
                </a:solidFill>
                <a:latin typeface="Arial" pitchFamily="34" charset="0"/>
                <a:cs typeface="Arial" pitchFamily="34" charset="0"/>
              </a:rPr>
            </a:br>
            <a:r>
              <a:rPr lang="ru-RU" sz="2700" dirty="0" smtClean="0">
                <a:solidFill>
                  <a:schemeClr val="tx1"/>
                </a:solidFill>
                <a:latin typeface="Arial" pitchFamily="34" charset="0"/>
                <a:cs typeface="Arial" pitchFamily="34" charset="0"/>
              </a:rPr>
              <a:t>тема </a:t>
            </a:r>
            <a:r>
              <a:rPr lang="ru-RU" sz="2700" dirty="0" err="1" smtClean="0">
                <a:solidFill>
                  <a:schemeClr val="tx1"/>
                </a:solidFill>
                <a:latin typeface="Arial" pitchFamily="34" charset="0"/>
                <a:cs typeface="Arial" pitchFamily="34" charset="0"/>
              </a:rPr>
              <a:t>заняття</a:t>
            </a:r>
            <a:r>
              <a:rPr lang="ru-RU" sz="2700" dirty="0" smtClean="0">
                <a:solidFill>
                  <a:schemeClr val="tx1"/>
                </a:solidFill>
                <a:latin typeface="Arial" pitchFamily="34" charset="0"/>
                <a:cs typeface="Arial" pitchFamily="34" charset="0"/>
              </a:rPr>
              <a:t> </a:t>
            </a:r>
            <a:r>
              <a:rPr lang="ru-RU" sz="2700" dirty="0" err="1" smtClean="0">
                <a:solidFill>
                  <a:schemeClr val="tx1"/>
                </a:solidFill>
                <a:latin typeface="Arial" pitchFamily="34" charset="0"/>
                <a:cs typeface="Arial" pitchFamily="34" charset="0"/>
              </a:rPr>
              <a:t>має</a:t>
            </a:r>
            <a:r>
              <a:rPr lang="ru-RU" sz="2700" dirty="0" smtClean="0">
                <a:solidFill>
                  <a:schemeClr val="tx1"/>
                </a:solidFill>
                <a:latin typeface="Arial" pitchFamily="34" charset="0"/>
                <a:cs typeface="Arial" pitchFamily="34" charset="0"/>
              </a:rPr>
              <a:t> бути </a:t>
            </a:r>
            <a:r>
              <a:rPr lang="ru-RU" sz="2700" dirty="0" err="1" smtClean="0">
                <a:solidFill>
                  <a:schemeClr val="tx1"/>
                </a:solidFill>
                <a:latin typeface="Arial" pitchFamily="34" charset="0"/>
                <a:cs typeface="Arial" pitchFamily="34" charset="0"/>
              </a:rPr>
              <a:t>чітко</a:t>
            </a:r>
            <a:r>
              <a:rPr lang="ru-RU" sz="2700" dirty="0" smtClean="0">
                <a:solidFill>
                  <a:schemeClr val="tx1"/>
                </a:solidFill>
                <a:latin typeface="Arial" pitchFamily="34" charset="0"/>
                <a:cs typeface="Arial" pitchFamily="34" charset="0"/>
              </a:rPr>
              <a:t> </a:t>
            </a:r>
            <a:r>
              <a:rPr lang="ru-RU" sz="2700" dirty="0" err="1" smtClean="0">
                <a:solidFill>
                  <a:schemeClr val="tx1"/>
                </a:solidFill>
                <a:latin typeface="Arial" pitchFamily="34" charset="0"/>
                <a:cs typeface="Arial" pitchFamily="34" charset="0"/>
              </a:rPr>
              <a:t>вказана</a:t>
            </a:r>
            <a:r>
              <a:rPr lang="ru-RU" sz="2700" dirty="0" smtClean="0">
                <a:solidFill>
                  <a:schemeClr val="tx1"/>
                </a:solidFill>
                <a:latin typeface="Arial" pitchFamily="34" charset="0"/>
                <a:cs typeface="Arial" pitchFamily="34" charset="0"/>
              </a:rPr>
              <a:t>: </a:t>
            </a:r>
            <a:r>
              <a:rPr lang="ru-RU" sz="2700" dirty="0" err="1" smtClean="0">
                <a:solidFill>
                  <a:schemeClr val="tx1"/>
                </a:solidFill>
                <a:latin typeface="Arial" pitchFamily="34" charset="0"/>
                <a:cs typeface="Arial" pitchFamily="34" charset="0"/>
              </a:rPr>
              <a:t>читання</a:t>
            </a:r>
            <a:r>
              <a:rPr lang="ru-RU" sz="2700" dirty="0" smtClean="0">
                <a:solidFill>
                  <a:schemeClr val="tx1"/>
                </a:solidFill>
                <a:latin typeface="Arial" pitchFamily="34" charset="0"/>
                <a:cs typeface="Arial" pitchFamily="34" charset="0"/>
              </a:rPr>
              <a:t> </a:t>
            </a:r>
            <a:r>
              <a:rPr lang="ru-RU" sz="2700" dirty="0" err="1" smtClean="0">
                <a:solidFill>
                  <a:schemeClr val="tx1"/>
                </a:solidFill>
                <a:latin typeface="Arial" pitchFamily="34" charset="0"/>
                <a:cs typeface="Arial" pitchFamily="34" charset="0"/>
              </a:rPr>
              <a:t>оповідання</a:t>
            </a:r>
            <a:r>
              <a:rPr lang="ru-RU" sz="2700" dirty="0" smtClean="0">
                <a:solidFill>
                  <a:schemeClr val="tx1"/>
                </a:solidFill>
                <a:latin typeface="Arial" pitchFamily="34" charset="0"/>
                <a:cs typeface="Arial" pitchFamily="34" charset="0"/>
              </a:rPr>
              <a:t>…… автор…. </a:t>
            </a:r>
            <a:br>
              <a:rPr lang="ru-RU" sz="2700" dirty="0" smtClean="0">
                <a:solidFill>
                  <a:schemeClr val="tx1"/>
                </a:solidFill>
                <a:latin typeface="Arial" pitchFamily="34" charset="0"/>
                <a:cs typeface="Arial" pitchFamily="34" charset="0"/>
              </a:rPr>
            </a:br>
            <a:r>
              <a:rPr lang="ru-RU" sz="2700" dirty="0" smtClean="0">
                <a:solidFill>
                  <a:schemeClr val="tx1"/>
                </a:solidFill>
                <a:latin typeface="Arial" pitchFamily="34" charset="0"/>
                <a:cs typeface="Arial" pitchFamily="34" charset="0"/>
              </a:rPr>
              <a:t> </a:t>
            </a:r>
            <a:r>
              <a:rPr lang="ru-RU" sz="2700" dirty="0" err="1" smtClean="0">
                <a:solidFill>
                  <a:schemeClr val="tx1"/>
                </a:solidFill>
                <a:latin typeface="Arial" pitchFamily="34" charset="0"/>
                <a:cs typeface="Arial" pitchFamily="34" charset="0"/>
              </a:rPr>
              <a:t>Розповідання</a:t>
            </a:r>
            <a:r>
              <a:rPr lang="ru-RU" sz="2700" dirty="0" smtClean="0">
                <a:solidFill>
                  <a:schemeClr val="tx1"/>
                </a:solidFill>
                <a:latin typeface="Arial" pitchFamily="34" charset="0"/>
                <a:cs typeface="Arial" pitchFamily="34" charset="0"/>
              </a:rPr>
              <a:t> </a:t>
            </a:r>
            <a:r>
              <a:rPr lang="ru-RU" sz="2700" dirty="0" err="1" smtClean="0">
                <a:solidFill>
                  <a:schemeClr val="tx1"/>
                </a:solidFill>
                <a:latin typeface="Arial" pitchFamily="34" charset="0"/>
                <a:cs typeface="Arial" pitchFamily="34" charset="0"/>
              </a:rPr>
              <a:t>української</a:t>
            </a:r>
            <a:r>
              <a:rPr lang="ru-RU" sz="2700" dirty="0" smtClean="0">
                <a:solidFill>
                  <a:schemeClr val="tx1"/>
                </a:solidFill>
                <a:latin typeface="Arial" pitchFamily="34" charset="0"/>
                <a:cs typeface="Arial" pitchFamily="34" charset="0"/>
              </a:rPr>
              <a:t> </a:t>
            </a:r>
            <a:r>
              <a:rPr lang="ru-RU" sz="2700" dirty="0" err="1" smtClean="0">
                <a:solidFill>
                  <a:schemeClr val="tx1"/>
                </a:solidFill>
                <a:latin typeface="Arial" pitchFamily="34" charset="0"/>
                <a:cs typeface="Arial" pitchFamily="34" charset="0"/>
              </a:rPr>
              <a:t>народної</a:t>
            </a:r>
            <a:r>
              <a:rPr lang="ru-RU" sz="2700" dirty="0" smtClean="0">
                <a:solidFill>
                  <a:schemeClr val="tx1"/>
                </a:solidFill>
                <a:latin typeface="Arial" pitchFamily="34" charset="0"/>
                <a:cs typeface="Arial" pitchFamily="34" charset="0"/>
              </a:rPr>
              <a:t> </a:t>
            </a:r>
            <a:r>
              <a:rPr lang="ru-RU" sz="2700" dirty="0" err="1" smtClean="0">
                <a:solidFill>
                  <a:schemeClr val="tx1"/>
                </a:solidFill>
                <a:latin typeface="Arial" pitchFamily="34" charset="0"/>
                <a:cs typeface="Arial" pitchFamily="34" charset="0"/>
              </a:rPr>
              <a:t>казки</a:t>
            </a:r>
            <a:r>
              <a:rPr lang="ru-RU" sz="2700" dirty="0" smtClean="0">
                <a:solidFill>
                  <a:schemeClr val="tx1"/>
                </a:solidFill>
                <a:latin typeface="Arial" pitchFamily="34" charset="0"/>
                <a:cs typeface="Arial" pitchFamily="34" charset="0"/>
              </a:rPr>
              <a:t>…… </a:t>
            </a:r>
            <a:r>
              <a:rPr lang="ru-RU" sz="2700" dirty="0" err="1" smtClean="0">
                <a:solidFill>
                  <a:schemeClr val="tx1"/>
                </a:solidFill>
                <a:latin typeface="Arial" pitchFamily="34" charset="0"/>
                <a:cs typeface="Arial" pitchFamily="34" charset="0"/>
              </a:rPr>
              <a:t>Читання</a:t>
            </a:r>
            <a:r>
              <a:rPr lang="ru-RU" sz="2700" dirty="0" smtClean="0">
                <a:solidFill>
                  <a:schemeClr val="tx1"/>
                </a:solidFill>
                <a:latin typeface="Arial" pitchFamily="34" charset="0"/>
                <a:cs typeface="Arial" pitchFamily="34" charset="0"/>
              </a:rPr>
              <a:t> </a:t>
            </a:r>
            <a:r>
              <a:rPr lang="ru-RU" sz="2700" dirty="0" err="1" smtClean="0">
                <a:solidFill>
                  <a:schemeClr val="tx1"/>
                </a:solidFill>
                <a:latin typeface="Arial" pitchFamily="34" charset="0"/>
                <a:cs typeface="Arial" pitchFamily="34" charset="0"/>
              </a:rPr>
              <a:t>казки</a:t>
            </a:r>
            <a:r>
              <a:rPr lang="ru-RU" sz="2700" dirty="0" smtClean="0">
                <a:solidFill>
                  <a:schemeClr val="tx1"/>
                </a:solidFill>
                <a:latin typeface="Arial" pitchFamily="34" charset="0"/>
                <a:cs typeface="Arial" pitchFamily="34" charset="0"/>
              </a:rPr>
              <a:t> </a:t>
            </a:r>
            <a:r>
              <a:rPr lang="ru-RU" sz="2700" dirty="0" err="1" smtClean="0">
                <a:solidFill>
                  <a:schemeClr val="tx1"/>
                </a:solidFill>
                <a:latin typeface="Arial" pitchFamily="34" charset="0"/>
                <a:cs typeface="Arial" pitchFamily="34" charset="0"/>
              </a:rPr>
              <a:t>І.Франко</a:t>
            </a:r>
            <a:r>
              <a:rPr lang="ru-RU" sz="2700" dirty="0" smtClean="0">
                <a:solidFill>
                  <a:schemeClr val="tx1"/>
                </a:solidFill>
                <a:latin typeface="Arial" pitchFamily="34" charset="0"/>
                <a:cs typeface="Arial" pitchFamily="34" charset="0"/>
              </a:rPr>
              <a:t> « Лисичка </a:t>
            </a:r>
            <a:r>
              <a:rPr lang="ru-RU" sz="2700" dirty="0" err="1" smtClean="0">
                <a:solidFill>
                  <a:schemeClr val="tx1"/>
                </a:solidFill>
                <a:latin typeface="Arial" pitchFamily="34" charset="0"/>
                <a:cs typeface="Arial" pitchFamily="34" charset="0"/>
              </a:rPr>
              <a:t>і</a:t>
            </a:r>
            <a:r>
              <a:rPr lang="ru-RU" sz="2700" dirty="0" smtClean="0">
                <a:solidFill>
                  <a:schemeClr val="tx1"/>
                </a:solidFill>
                <a:latin typeface="Arial" pitchFamily="34" charset="0"/>
                <a:cs typeface="Arial" pitchFamily="34" charset="0"/>
              </a:rPr>
              <a:t> Журавель», </a:t>
            </a:r>
            <a:r>
              <a:rPr lang="ru-RU" sz="2700" dirty="0" err="1" smtClean="0">
                <a:solidFill>
                  <a:schemeClr val="tx1"/>
                </a:solidFill>
                <a:latin typeface="Arial" pitchFamily="34" charset="0"/>
                <a:cs typeface="Arial" pitchFamily="34" charset="0"/>
              </a:rPr>
              <a:t>Читання</a:t>
            </a:r>
            <a:r>
              <a:rPr lang="ru-RU" sz="2700" dirty="0" smtClean="0">
                <a:solidFill>
                  <a:schemeClr val="tx1"/>
                </a:solidFill>
                <a:latin typeface="Arial" pitchFamily="34" charset="0"/>
                <a:cs typeface="Arial" pitchFamily="34" charset="0"/>
              </a:rPr>
              <a:t> </a:t>
            </a:r>
            <a:r>
              <a:rPr lang="ru-RU" sz="2700" dirty="0" err="1" smtClean="0">
                <a:solidFill>
                  <a:schemeClr val="tx1"/>
                </a:solidFill>
                <a:latin typeface="Arial" pitchFamily="34" charset="0"/>
                <a:cs typeface="Arial" pitchFamily="34" charset="0"/>
              </a:rPr>
              <a:t>вірша</a:t>
            </a:r>
            <a:r>
              <a:rPr lang="ru-RU" sz="2700" dirty="0" smtClean="0">
                <a:solidFill>
                  <a:schemeClr val="tx1"/>
                </a:solidFill>
                <a:latin typeface="Arial" pitchFamily="34" charset="0"/>
                <a:cs typeface="Arial" pitchFamily="34" charset="0"/>
              </a:rPr>
              <a:t> Автор…..</a:t>
            </a:r>
            <a:r>
              <a:rPr lang="ru-RU" sz="2700" dirty="0" err="1" smtClean="0">
                <a:solidFill>
                  <a:schemeClr val="tx1"/>
                </a:solidFill>
                <a:latin typeface="Arial" pitchFamily="34" charset="0"/>
                <a:cs typeface="Arial" pitchFamily="34" charset="0"/>
              </a:rPr>
              <a:t>назва</a:t>
            </a:r>
            <a:r>
              <a:rPr lang="ru-RU" sz="2700" dirty="0" smtClean="0">
                <a:solidFill>
                  <a:schemeClr val="tx1"/>
                </a:solidFill>
                <a:latin typeface="Arial" pitchFamily="34" charset="0"/>
                <a:cs typeface="Arial" pitchFamily="34" charset="0"/>
              </a:rPr>
              <a:t>……..</a:t>
            </a:r>
            <a:r>
              <a:rPr lang="ru-RU" sz="2700" dirty="0" err="1" smtClean="0">
                <a:solidFill>
                  <a:schemeClr val="tx1"/>
                </a:solidFill>
                <a:latin typeface="Arial" pitchFamily="34" charset="0"/>
                <a:cs typeface="Arial" pitchFamily="34" charset="0"/>
              </a:rPr>
              <a:t>Розучування</a:t>
            </a:r>
            <a:r>
              <a:rPr lang="ru-RU" sz="2700" dirty="0" smtClean="0">
                <a:solidFill>
                  <a:schemeClr val="tx1"/>
                </a:solidFill>
                <a:latin typeface="Arial" pitchFamily="34" charset="0"/>
                <a:cs typeface="Arial" pitchFamily="34" charset="0"/>
              </a:rPr>
              <a:t> </a:t>
            </a:r>
            <a:r>
              <a:rPr lang="ru-RU" sz="2700" dirty="0" err="1" smtClean="0">
                <a:solidFill>
                  <a:schemeClr val="tx1"/>
                </a:solidFill>
                <a:latin typeface="Arial" pitchFamily="34" charset="0"/>
                <a:cs typeface="Arial" pitchFamily="34" charset="0"/>
              </a:rPr>
              <a:t>вірша</a:t>
            </a:r>
            <a:r>
              <a:rPr lang="ru-RU" sz="2700" dirty="0" smtClean="0">
                <a:solidFill>
                  <a:schemeClr val="tx1"/>
                </a:solidFill>
                <a:latin typeface="Arial" pitchFamily="34" charset="0"/>
                <a:cs typeface="Arial" pitchFamily="34" charset="0"/>
              </a:rPr>
              <a:t> Г.Демченко «</a:t>
            </a:r>
            <a:r>
              <a:rPr lang="ru-RU" sz="2700" dirty="0" err="1" smtClean="0">
                <a:solidFill>
                  <a:schemeClr val="tx1"/>
                </a:solidFill>
                <a:latin typeface="Arial" pitchFamily="34" charset="0"/>
                <a:cs typeface="Arial" pitchFamily="34" charset="0"/>
              </a:rPr>
              <a:t>Ялинка</a:t>
            </a:r>
            <a:r>
              <a:rPr lang="ru-RU" sz="2700" dirty="0" smtClean="0">
                <a:solidFill>
                  <a:schemeClr val="tx1"/>
                </a:solidFill>
                <a:latin typeface="Arial" pitchFamily="34" charset="0"/>
                <a:cs typeface="Arial" pitchFamily="34" charset="0"/>
              </a:rPr>
              <a:t>» </a:t>
            </a:r>
            <a:br>
              <a:rPr lang="ru-RU" sz="2700" dirty="0" smtClean="0">
                <a:solidFill>
                  <a:schemeClr val="tx1"/>
                </a:solidFill>
                <a:latin typeface="Arial" pitchFamily="34" charset="0"/>
                <a:cs typeface="Arial" pitchFamily="34" charset="0"/>
              </a:rPr>
            </a:br>
            <a:r>
              <a:rPr lang="uk-UA" sz="2700" dirty="0" smtClean="0">
                <a:solidFill>
                  <a:schemeClr val="tx1"/>
                </a:solidFill>
                <a:latin typeface="Arial" pitchFamily="34" charset="0"/>
                <a:cs typeface="Arial" pitchFamily="34" charset="0"/>
              </a:rPr>
              <a:t>В старшій групі на одному занятті можна читати два твори, об’єднані однією темою (два короткі оповідання, казки, вірш і прозовий твір тощо) Наприклад; Читання оповідання Носова </a:t>
            </a:r>
            <a:r>
              <a:rPr lang="uk-UA" sz="2700" dirty="0" err="1" smtClean="0">
                <a:solidFill>
                  <a:schemeClr val="tx1"/>
                </a:solidFill>
                <a:latin typeface="Arial" pitchFamily="34" charset="0"/>
                <a:cs typeface="Arial" pitchFamily="34" charset="0"/>
              </a:rPr>
              <a:t>“Гірка”</a:t>
            </a:r>
            <a:r>
              <a:rPr lang="uk-UA" sz="2700" dirty="0" smtClean="0">
                <a:solidFill>
                  <a:schemeClr val="tx1"/>
                </a:solidFill>
                <a:latin typeface="Arial" pitchFamily="34" charset="0"/>
                <a:cs typeface="Arial" pitchFamily="34" charset="0"/>
              </a:rPr>
              <a:t>  та  П.Воронька </a:t>
            </a:r>
            <a:r>
              <a:rPr lang="uk-UA" sz="2700" dirty="0" err="1" smtClean="0">
                <a:solidFill>
                  <a:schemeClr val="tx1"/>
                </a:solidFill>
                <a:latin typeface="Arial" pitchFamily="34" charset="0"/>
                <a:cs typeface="Arial" pitchFamily="34" charset="0"/>
              </a:rPr>
              <a:t>“Гра</a:t>
            </a:r>
            <a:r>
              <a:rPr lang="uk-UA" sz="2700" dirty="0" smtClean="0">
                <a:solidFill>
                  <a:schemeClr val="tx1"/>
                </a:solidFill>
                <a:latin typeface="Arial" pitchFamily="34" charset="0"/>
                <a:cs typeface="Arial" pitchFamily="34" charset="0"/>
              </a:rPr>
              <a:t> в </a:t>
            </a:r>
            <a:r>
              <a:rPr lang="uk-UA" sz="2700" dirty="0" err="1" smtClean="0">
                <a:solidFill>
                  <a:schemeClr val="tx1"/>
                </a:solidFill>
                <a:latin typeface="Arial" pitchFamily="34" charset="0"/>
                <a:cs typeface="Arial" pitchFamily="34" charset="0"/>
              </a:rPr>
              <a:t>сніжки”</a:t>
            </a:r>
            <a:r>
              <a:rPr lang="uk-UA" sz="2700" dirty="0" smtClean="0">
                <a:solidFill>
                  <a:schemeClr val="tx1"/>
                </a:solidFill>
                <a:latin typeface="Arial" pitchFamily="34" charset="0"/>
                <a:cs typeface="Arial" pitchFamily="34" charset="0"/>
              </a:rPr>
              <a:t>.</a:t>
            </a:r>
            <a:r>
              <a:rPr lang="uk-UA" sz="2200" dirty="0" smtClean="0">
                <a:latin typeface="Arial" pitchFamily="34" charset="0"/>
                <a:cs typeface="Arial" pitchFamily="34" charset="0"/>
              </a:rPr>
              <a:t/>
            </a:r>
            <a:br>
              <a:rPr lang="uk-UA" sz="2200" dirty="0" smtClean="0">
                <a:latin typeface="Arial" pitchFamily="34" charset="0"/>
                <a:cs typeface="Arial" pitchFamily="34" charset="0"/>
              </a:rPr>
            </a:br>
            <a:r>
              <a:rPr lang="uk-UA" sz="2200" dirty="0" smtClean="0">
                <a:latin typeface="Arial" pitchFamily="34" charset="0"/>
                <a:cs typeface="Arial" pitchFamily="34" charset="0"/>
              </a:rPr>
              <a:t/>
            </a:r>
            <a:br>
              <a:rPr lang="uk-UA" sz="2200" dirty="0" smtClean="0">
                <a:latin typeface="Arial" pitchFamily="34" charset="0"/>
                <a:cs typeface="Arial" pitchFamily="34" charset="0"/>
              </a:rPr>
            </a:br>
            <a:endParaRPr lang="uk-UA" sz="2200" dirty="0">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404664"/>
            <a:ext cx="8892480" cy="6453336"/>
          </a:xfrm>
        </p:spPr>
        <p:txBody>
          <a:bodyPr>
            <a:normAutofit fontScale="90000"/>
          </a:bodyPr>
          <a:lstStyle/>
          <a:p>
            <a:pPr fontAlgn="base">
              <a:tabLst>
                <a:tab pos="2149475" algn="l"/>
              </a:tabLst>
            </a:pPr>
            <a:r>
              <a:rPr lang="uk-UA" sz="2000" dirty="0" smtClean="0"/>
              <a:t/>
            </a:r>
            <a:br>
              <a:rPr lang="uk-UA" sz="2000" dirty="0" smtClean="0"/>
            </a:br>
            <a:r>
              <a:rPr lang="uk-UA" sz="2000" dirty="0" smtClean="0"/>
              <a:t/>
            </a:r>
            <a:br>
              <a:rPr lang="uk-UA" sz="2000" dirty="0" smtClean="0"/>
            </a:br>
            <a:r>
              <a:rPr lang="uk-UA" sz="2000" dirty="0" smtClean="0"/>
              <a:t/>
            </a:r>
            <a:br>
              <a:rPr lang="uk-UA" sz="2000" dirty="0" smtClean="0"/>
            </a:br>
            <a:r>
              <a:rPr lang="uk-UA" sz="2000" dirty="0" smtClean="0"/>
              <a:t/>
            </a:r>
            <a:br>
              <a:rPr lang="uk-UA" sz="2000" dirty="0" smtClean="0"/>
            </a:br>
            <a:r>
              <a:rPr lang="uk-UA" sz="2000" dirty="0" smtClean="0"/>
              <a:t/>
            </a:r>
            <a:br>
              <a:rPr lang="uk-UA" sz="2000" dirty="0" smtClean="0"/>
            </a:br>
            <a:r>
              <a:rPr lang="uk-UA" sz="2000" dirty="0" smtClean="0"/>
              <a:t/>
            </a:r>
            <a:br>
              <a:rPr lang="uk-UA" sz="2000" dirty="0" smtClean="0"/>
            </a:br>
            <a:r>
              <a:rPr lang="uk-UA" sz="2000" dirty="0" smtClean="0"/>
              <a:t/>
            </a:r>
            <a:br>
              <a:rPr lang="uk-UA" sz="2000" dirty="0" smtClean="0"/>
            </a:br>
            <a:r>
              <a:rPr lang="uk-UA" sz="2000" dirty="0" smtClean="0"/>
              <a:t/>
            </a:r>
            <a:br>
              <a:rPr lang="uk-UA" sz="2000" dirty="0" smtClean="0"/>
            </a:br>
            <a:r>
              <a:rPr lang="uk-UA" sz="2000" dirty="0" smtClean="0"/>
              <a:t/>
            </a:r>
            <a:br>
              <a:rPr lang="uk-UA" sz="2000" dirty="0" smtClean="0"/>
            </a:br>
            <a:r>
              <a:rPr lang="uk-UA" sz="2000" dirty="0" smtClean="0"/>
              <a:t/>
            </a:r>
            <a:br>
              <a:rPr lang="uk-UA" sz="2000" dirty="0" smtClean="0"/>
            </a:br>
            <a:r>
              <a:rPr lang="uk-UA" sz="2000" dirty="0" smtClean="0"/>
              <a:t/>
            </a:r>
            <a:br>
              <a:rPr lang="uk-UA" sz="2000" dirty="0" smtClean="0"/>
            </a:br>
            <a:r>
              <a:rPr lang="uk-UA" sz="2000" dirty="0" smtClean="0"/>
              <a:t/>
            </a:r>
            <a:br>
              <a:rPr lang="uk-UA" sz="2000" dirty="0" smtClean="0"/>
            </a:br>
            <a:r>
              <a:rPr lang="uk-UA" sz="2000" dirty="0" smtClean="0"/>
              <a:t/>
            </a:r>
            <a:br>
              <a:rPr lang="uk-UA" sz="2000" dirty="0" smtClean="0"/>
            </a:br>
            <a:r>
              <a:rPr lang="uk-UA" sz="2000" dirty="0" smtClean="0"/>
              <a:t/>
            </a:r>
            <a:br>
              <a:rPr lang="uk-UA" sz="2000" dirty="0" smtClean="0"/>
            </a:br>
            <a:r>
              <a:rPr lang="uk-UA" sz="2000" dirty="0" smtClean="0"/>
              <a:t/>
            </a:r>
            <a:br>
              <a:rPr lang="uk-UA" sz="2000" dirty="0" smtClean="0"/>
            </a:br>
            <a:r>
              <a:rPr lang="uk-UA" sz="2000" dirty="0" smtClean="0"/>
              <a:t/>
            </a:r>
            <a:br>
              <a:rPr lang="uk-UA" sz="2000" dirty="0" smtClean="0"/>
            </a:br>
            <a:r>
              <a:rPr lang="uk-UA" sz="2000" dirty="0" smtClean="0"/>
              <a:t/>
            </a:r>
            <a:br>
              <a:rPr lang="uk-UA" sz="2000" dirty="0" smtClean="0"/>
            </a:br>
            <a:r>
              <a:rPr lang="uk-UA" sz="2000" dirty="0" smtClean="0"/>
              <a:t/>
            </a:r>
            <a:br>
              <a:rPr lang="uk-UA" sz="2000" dirty="0" smtClean="0"/>
            </a:br>
            <a:r>
              <a:rPr lang="uk-UA" sz="2000" dirty="0" smtClean="0"/>
              <a:t/>
            </a:r>
            <a:br>
              <a:rPr lang="uk-UA" sz="2000" dirty="0" smtClean="0"/>
            </a:br>
            <a:r>
              <a:rPr lang="uk-UA" sz="2000" dirty="0" smtClean="0"/>
              <a:t/>
            </a:r>
            <a:br>
              <a:rPr lang="uk-UA" sz="2000" dirty="0" smtClean="0"/>
            </a:br>
            <a:r>
              <a:rPr lang="uk-UA" sz="2000" dirty="0" smtClean="0"/>
              <a:t/>
            </a:r>
            <a:br>
              <a:rPr lang="uk-UA" sz="2000" dirty="0" smtClean="0"/>
            </a:br>
            <a:r>
              <a:rPr lang="uk-UA" sz="2000" dirty="0" smtClean="0"/>
              <a:t/>
            </a:r>
            <a:br>
              <a:rPr lang="uk-UA" sz="2000" dirty="0" smtClean="0"/>
            </a:br>
            <a:r>
              <a:rPr lang="uk-UA" sz="2000" dirty="0" smtClean="0"/>
              <a:t> </a:t>
            </a:r>
            <a:br>
              <a:rPr lang="uk-UA" sz="2000" dirty="0" smtClean="0"/>
            </a:br>
            <a:r>
              <a:rPr lang="uk-UA" sz="2000" dirty="0" smtClean="0"/>
              <a:t/>
            </a:r>
            <a:br>
              <a:rPr lang="uk-UA" sz="2000" dirty="0" smtClean="0"/>
            </a:br>
            <a:r>
              <a:rPr lang="uk-UA" sz="2000" dirty="0" smtClean="0"/>
              <a:t/>
            </a:r>
            <a:br>
              <a:rPr lang="uk-UA" sz="2000" dirty="0" smtClean="0"/>
            </a:br>
            <a:r>
              <a:rPr lang="uk-UA" sz="2000" dirty="0" smtClean="0"/>
              <a:t/>
            </a:r>
            <a:br>
              <a:rPr lang="uk-UA" sz="2000" dirty="0" smtClean="0"/>
            </a:br>
            <a:r>
              <a:rPr lang="uk-UA" sz="2000" dirty="0" smtClean="0"/>
              <a:t/>
            </a:r>
            <a:br>
              <a:rPr lang="uk-UA" sz="2000" dirty="0" smtClean="0"/>
            </a:br>
            <a:r>
              <a:rPr lang="uk-UA" sz="2000" dirty="0" smtClean="0"/>
              <a:t/>
            </a:r>
            <a:br>
              <a:rPr lang="uk-UA" sz="2000" dirty="0" smtClean="0"/>
            </a:br>
            <a:r>
              <a:rPr lang="uk-UA" sz="2000" dirty="0" smtClean="0"/>
              <a:t/>
            </a:r>
            <a:br>
              <a:rPr lang="uk-UA" sz="2000" dirty="0" smtClean="0"/>
            </a:br>
            <a:r>
              <a:rPr lang="uk-UA" sz="2000" dirty="0" smtClean="0"/>
              <a:t/>
            </a:r>
            <a:br>
              <a:rPr lang="uk-UA" sz="2000" dirty="0" smtClean="0"/>
            </a:br>
            <a:r>
              <a:rPr lang="uk-UA" sz="2000" dirty="0" smtClean="0"/>
              <a:t/>
            </a:r>
            <a:br>
              <a:rPr lang="uk-UA" sz="2000" dirty="0" smtClean="0"/>
            </a:br>
            <a:r>
              <a:rPr lang="uk-UA" sz="2000" dirty="0" smtClean="0"/>
              <a:t/>
            </a:r>
            <a:br>
              <a:rPr lang="uk-UA" sz="2000" dirty="0" smtClean="0"/>
            </a:br>
            <a:r>
              <a:rPr lang="uk-UA" sz="2000" dirty="0" smtClean="0"/>
              <a:t/>
            </a:r>
            <a:br>
              <a:rPr lang="uk-UA" sz="2000" dirty="0" smtClean="0"/>
            </a:br>
            <a:r>
              <a:rPr lang="uk-UA" sz="2000" dirty="0" smtClean="0"/>
              <a:t/>
            </a:r>
            <a:br>
              <a:rPr lang="uk-UA" sz="2000" dirty="0" smtClean="0"/>
            </a:br>
            <a:r>
              <a:rPr lang="uk-UA" sz="2000" dirty="0" smtClean="0"/>
              <a:t/>
            </a:r>
            <a:br>
              <a:rPr lang="uk-UA" sz="2000" dirty="0" smtClean="0"/>
            </a:br>
            <a:r>
              <a:rPr lang="uk-UA" sz="2000" dirty="0" smtClean="0"/>
              <a:t/>
            </a:r>
            <a:br>
              <a:rPr lang="uk-UA" sz="2000" dirty="0" smtClean="0"/>
            </a:br>
            <a:r>
              <a:rPr lang="uk-UA" sz="2000" dirty="0" smtClean="0"/>
              <a:t/>
            </a:r>
            <a:br>
              <a:rPr lang="uk-UA" sz="2000" dirty="0" smtClean="0"/>
            </a:br>
            <a:r>
              <a:rPr lang="uk-UA" sz="2000" dirty="0" smtClean="0"/>
              <a:t/>
            </a:r>
            <a:br>
              <a:rPr lang="uk-UA" sz="2000" dirty="0" smtClean="0"/>
            </a:br>
            <a:r>
              <a:rPr lang="uk-UA" sz="2000" dirty="0" smtClean="0"/>
              <a:t/>
            </a:r>
            <a:br>
              <a:rPr lang="uk-UA" sz="2000" dirty="0" smtClean="0"/>
            </a:br>
            <a:r>
              <a:rPr lang="uk-UA" sz="2000" dirty="0" smtClean="0"/>
              <a:t/>
            </a:r>
            <a:br>
              <a:rPr lang="uk-UA" sz="2000" dirty="0" smtClean="0"/>
            </a:br>
            <a:r>
              <a:rPr lang="uk-UA" sz="2000" dirty="0" smtClean="0"/>
              <a:t/>
            </a:r>
            <a:br>
              <a:rPr lang="uk-UA" sz="2000" dirty="0" smtClean="0"/>
            </a:br>
            <a:r>
              <a:rPr lang="uk-UA" sz="2000" dirty="0" smtClean="0"/>
              <a:t/>
            </a:r>
            <a:br>
              <a:rPr lang="uk-UA" sz="2000" dirty="0" smtClean="0"/>
            </a:br>
            <a:r>
              <a:rPr lang="uk-UA" sz="2000" dirty="0" smtClean="0"/>
              <a:t/>
            </a:r>
            <a:br>
              <a:rPr lang="uk-UA" sz="2000" dirty="0" smtClean="0"/>
            </a:br>
            <a:r>
              <a:rPr lang="uk-UA" sz="2000" dirty="0" smtClean="0"/>
              <a:t/>
            </a:r>
            <a:br>
              <a:rPr lang="uk-UA" sz="2000" dirty="0" smtClean="0"/>
            </a:br>
            <a:r>
              <a:rPr lang="uk-UA" sz="2000" dirty="0" smtClean="0"/>
              <a:t/>
            </a:r>
            <a:br>
              <a:rPr lang="uk-UA" sz="2000" dirty="0" smtClean="0"/>
            </a:br>
            <a:r>
              <a:rPr lang="uk-UA" sz="2000" dirty="0" smtClean="0"/>
              <a:t/>
            </a:r>
            <a:br>
              <a:rPr lang="uk-UA" sz="2000" dirty="0" smtClean="0"/>
            </a:br>
            <a:r>
              <a:rPr lang="uk-UA" sz="2000" b="1" dirty="0" smtClean="0">
                <a:solidFill>
                  <a:srgbClr val="FF0000"/>
                </a:solidFill>
              </a:rPr>
              <a:t> </a:t>
            </a:r>
            <a:br>
              <a:rPr lang="uk-UA" sz="2000" b="1" dirty="0" smtClean="0">
                <a:solidFill>
                  <a:srgbClr val="FF0000"/>
                </a:solidFill>
              </a:rPr>
            </a:br>
            <a:r>
              <a:rPr lang="uk-UA" sz="2000" b="1" dirty="0" smtClean="0">
                <a:solidFill>
                  <a:srgbClr val="FF0000"/>
                </a:solidFill>
              </a:rPr>
              <a:t/>
            </a:r>
            <a:br>
              <a:rPr lang="uk-UA" sz="2000" b="1" dirty="0" smtClean="0">
                <a:solidFill>
                  <a:srgbClr val="FF0000"/>
                </a:solidFill>
              </a:rPr>
            </a:br>
            <a:r>
              <a:rPr lang="uk-UA" sz="2000" b="1" dirty="0" smtClean="0">
                <a:solidFill>
                  <a:srgbClr val="FF0000"/>
                </a:solidFill>
              </a:rPr>
              <a:t/>
            </a:r>
            <a:br>
              <a:rPr lang="uk-UA" sz="2000" b="1" dirty="0" smtClean="0">
                <a:solidFill>
                  <a:srgbClr val="FF0000"/>
                </a:solidFill>
              </a:rPr>
            </a:br>
            <a:r>
              <a:rPr lang="uk-UA" sz="2000" b="1" dirty="0" smtClean="0">
                <a:solidFill>
                  <a:srgbClr val="FF0000"/>
                </a:solidFill>
              </a:rPr>
              <a:t/>
            </a:r>
            <a:br>
              <a:rPr lang="uk-UA" sz="2000" b="1" dirty="0" smtClean="0">
                <a:solidFill>
                  <a:srgbClr val="FF0000"/>
                </a:solidFill>
              </a:rPr>
            </a:br>
            <a:r>
              <a:rPr lang="uk-UA" sz="2000" b="1" dirty="0" smtClean="0">
                <a:solidFill>
                  <a:srgbClr val="FF0000"/>
                </a:solidFill>
              </a:rPr>
              <a:t/>
            </a:r>
            <a:br>
              <a:rPr lang="uk-UA" sz="2000" b="1" dirty="0" smtClean="0">
                <a:solidFill>
                  <a:srgbClr val="FF0000"/>
                </a:solidFill>
              </a:rPr>
            </a:br>
            <a:r>
              <a:rPr lang="uk-UA" sz="2000" b="1" dirty="0" smtClean="0">
                <a:solidFill>
                  <a:srgbClr val="FF0000"/>
                </a:solidFill>
              </a:rPr>
              <a:t/>
            </a:r>
            <a:br>
              <a:rPr lang="uk-UA" sz="2000" b="1" dirty="0" smtClean="0">
                <a:solidFill>
                  <a:srgbClr val="FF0000"/>
                </a:solidFill>
              </a:rPr>
            </a:br>
            <a:r>
              <a:rPr lang="uk-UA" sz="2700" b="1" dirty="0" smtClean="0">
                <a:solidFill>
                  <a:srgbClr val="FF0000"/>
                </a:solidFill>
                <a:latin typeface="Arial" pitchFamily="34" charset="0"/>
                <a:cs typeface="Arial" pitchFamily="34" charset="0"/>
              </a:rPr>
              <a:t>Заняття з художньо-мовленнєвої діяльності мають подібну орієнтовну структуру:</a:t>
            </a:r>
            <a:br>
              <a:rPr lang="uk-UA" sz="2700" b="1" dirty="0" smtClean="0">
                <a:solidFill>
                  <a:srgbClr val="FF0000"/>
                </a:solidFill>
                <a:latin typeface="Arial" pitchFamily="34" charset="0"/>
                <a:cs typeface="Arial" pitchFamily="34" charset="0"/>
              </a:rPr>
            </a:br>
            <a:r>
              <a:rPr lang="uk-UA" sz="2700" b="1" dirty="0" smtClean="0">
                <a:solidFill>
                  <a:srgbClr val="FF0000"/>
                </a:solidFill>
                <a:latin typeface="Arial" pitchFamily="34" charset="0"/>
                <a:cs typeface="Arial" pitchFamily="34" charset="0"/>
              </a:rPr>
              <a:t> </a:t>
            </a:r>
            <a:br>
              <a:rPr lang="uk-UA" sz="2700" b="1" dirty="0" smtClean="0">
                <a:solidFill>
                  <a:srgbClr val="FF0000"/>
                </a:solidFill>
                <a:latin typeface="Arial" pitchFamily="34" charset="0"/>
                <a:cs typeface="Arial" pitchFamily="34" charset="0"/>
              </a:rPr>
            </a:br>
            <a:r>
              <a:rPr lang="uk-UA" sz="2700" b="1" dirty="0" smtClean="0">
                <a:solidFill>
                  <a:schemeClr val="tx1"/>
                </a:solidFill>
                <a:latin typeface="Arial" pitchFamily="34" charset="0"/>
                <a:cs typeface="Arial" pitchFamily="34" charset="0"/>
              </a:rPr>
              <a:t>1.Зацікавлення дітей </a:t>
            </a:r>
            <a:r>
              <a:rPr lang="uk-UA" sz="2700" dirty="0" smtClean="0">
                <a:solidFill>
                  <a:schemeClr val="tx1"/>
                </a:solidFill>
                <a:latin typeface="Arial" pitchFamily="34" charset="0"/>
                <a:cs typeface="Arial" pitchFamily="34" charset="0"/>
              </a:rPr>
              <a:t>(залежить від вікової групи: </a:t>
            </a:r>
            <a:br>
              <a:rPr lang="uk-UA" sz="2700" dirty="0" smtClean="0">
                <a:solidFill>
                  <a:schemeClr val="tx1"/>
                </a:solidFill>
                <a:latin typeface="Arial" pitchFamily="34" charset="0"/>
                <a:cs typeface="Arial" pitchFamily="34" charset="0"/>
              </a:rPr>
            </a:br>
            <a:r>
              <a:rPr lang="uk-UA" sz="2700" dirty="0" smtClean="0">
                <a:solidFill>
                  <a:schemeClr val="tx1"/>
                </a:solidFill>
                <a:latin typeface="Arial" pitchFamily="34" charset="0"/>
                <a:cs typeface="Arial" pitchFamily="34" charset="0"/>
              </a:rPr>
              <a:t>в </a:t>
            </a:r>
            <a:r>
              <a:rPr lang="uk-UA" sz="2700" b="1" dirty="0" smtClean="0">
                <a:solidFill>
                  <a:schemeClr val="tx1"/>
                </a:solidFill>
                <a:latin typeface="Arial" pitchFamily="34" charset="0"/>
                <a:cs typeface="Arial" pitchFamily="34" charset="0"/>
              </a:rPr>
              <a:t>молодшій</a:t>
            </a:r>
            <a:r>
              <a:rPr lang="uk-UA" sz="2700" dirty="0" smtClean="0">
                <a:solidFill>
                  <a:schemeClr val="tx1"/>
                </a:solidFill>
                <a:latin typeface="Arial" pitchFamily="34" charset="0"/>
                <a:cs typeface="Arial" pitchFamily="34" charset="0"/>
              </a:rPr>
              <a:t> може бути сюрпризний момент; ЯКИЙ ?</a:t>
            </a:r>
            <a:br>
              <a:rPr lang="uk-UA" sz="2700" dirty="0" smtClean="0">
                <a:solidFill>
                  <a:schemeClr val="tx1"/>
                </a:solidFill>
                <a:latin typeface="Arial" pitchFamily="34" charset="0"/>
                <a:cs typeface="Arial" pitchFamily="34" charset="0"/>
              </a:rPr>
            </a:br>
            <a:r>
              <a:rPr lang="uk-UA" sz="2700" dirty="0" smtClean="0">
                <a:solidFill>
                  <a:schemeClr val="tx1"/>
                </a:solidFill>
                <a:latin typeface="Arial" pitchFamily="34" charset="0"/>
                <a:cs typeface="Arial" pitchFamily="34" charset="0"/>
              </a:rPr>
              <a:t/>
            </a:r>
            <a:br>
              <a:rPr lang="uk-UA" sz="2700" dirty="0" smtClean="0">
                <a:solidFill>
                  <a:schemeClr val="tx1"/>
                </a:solidFill>
                <a:latin typeface="Arial" pitchFamily="34" charset="0"/>
                <a:cs typeface="Arial" pitchFamily="34" charset="0"/>
              </a:rPr>
            </a:br>
            <a:r>
              <a:rPr lang="uk-UA" sz="2700" dirty="0" smtClean="0">
                <a:solidFill>
                  <a:schemeClr val="tx1"/>
                </a:solidFill>
                <a:latin typeface="Arial" pitchFamily="34" charset="0"/>
                <a:cs typeface="Arial" pitchFamily="34" charset="0"/>
              </a:rPr>
              <a:t/>
            </a:r>
            <a:br>
              <a:rPr lang="uk-UA" sz="2700" dirty="0" smtClean="0">
                <a:solidFill>
                  <a:schemeClr val="tx1"/>
                </a:solidFill>
                <a:latin typeface="Arial" pitchFamily="34" charset="0"/>
                <a:cs typeface="Arial" pitchFamily="34" charset="0"/>
              </a:rPr>
            </a:br>
            <a:r>
              <a:rPr lang="uk-UA" sz="2700" dirty="0" smtClean="0">
                <a:solidFill>
                  <a:schemeClr val="tx1"/>
                </a:solidFill>
                <a:latin typeface="Arial" pitchFamily="34" charset="0"/>
                <a:cs typeface="Arial" pitchFamily="34" charset="0"/>
              </a:rPr>
              <a:t> у </a:t>
            </a:r>
            <a:r>
              <a:rPr lang="uk-UA" sz="2700" b="1" dirty="0" smtClean="0">
                <a:solidFill>
                  <a:schemeClr val="tx1"/>
                </a:solidFill>
                <a:latin typeface="Arial" pitchFamily="34" charset="0"/>
                <a:cs typeface="Arial" pitchFamily="34" charset="0"/>
              </a:rPr>
              <a:t>середній</a:t>
            </a:r>
            <a:r>
              <a:rPr lang="uk-UA" sz="2700" dirty="0" smtClean="0">
                <a:solidFill>
                  <a:schemeClr val="tx1"/>
                </a:solidFill>
                <a:latin typeface="Arial" pitchFamily="34" charset="0"/>
                <a:cs typeface="Arial" pitchFamily="34" charset="0"/>
              </a:rPr>
              <a:t> — звернення до власного</a:t>
            </a:r>
            <a:r>
              <a:rPr lang="uk-UA" sz="2700" b="1" dirty="0" smtClean="0">
                <a:solidFill>
                  <a:schemeClr val="tx1"/>
                </a:solidFill>
                <a:latin typeface="Arial" pitchFamily="34" charset="0"/>
                <a:cs typeface="Arial" pitchFamily="34" charset="0"/>
              </a:rPr>
              <a:t> </a:t>
            </a:r>
            <a:r>
              <a:rPr lang="uk-UA" sz="2700" dirty="0" smtClean="0">
                <a:solidFill>
                  <a:schemeClr val="tx1"/>
                </a:solidFill>
                <a:latin typeface="Arial" pitchFamily="34" charset="0"/>
                <a:cs typeface="Arial" pitchFamily="34" charset="0"/>
              </a:rPr>
              <a:t>досвіду дітей,</a:t>
            </a:r>
            <a:br>
              <a:rPr lang="uk-UA" sz="2700" dirty="0" smtClean="0">
                <a:solidFill>
                  <a:schemeClr val="tx1"/>
                </a:solidFill>
                <a:latin typeface="Arial" pitchFamily="34" charset="0"/>
                <a:cs typeface="Arial" pitchFamily="34" charset="0"/>
              </a:rPr>
            </a:br>
            <a:r>
              <a:rPr lang="uk-UA" sz="2700" dirty="0" smtClean="0">
                <a:solidFill>
                  <a:schemeClr val="tx1"/>
                </a:solidFill>
                <a:latin typeface="Arial" pitchFamily="34" charset="0"/>
                <a:cs typeface="Arial" pitchFamily="34" charset="0"/>
              </a:rPr>
              <a:t> ТЕМА Читання  вірша </a:t>
            </a:r>
            <a:r>
              <a:rPr lang="uk-UA" sz="2700" dirty="0" err="1" smtClean="0">
                <a:solidFill>
                  <a:schemeClr val="tx1"/>
                </a:solidFill>
                <a:latin typeface="Arial" pitchFamily="34" charset="0"/>
                <a:cs typeface="Arial" pitchFamily="34" charset="0"/>
              </a:rPr>
              <a:t>“Білочка”</a:t>
            </a:r>
            <a:r>
              <a:rPr lang="uk-UA" sz="2700" dirty="0" smtClean="0">
                <a:solidFill>
                  <a:schemeClr val="tx1"/>
                </a:solidFill>
                <a:latin typeface="Arial" pitchFamily="34" charset="0"/>
                <a:cs typeface="Arial" pitchFamily="34" charset="0"/>
              </a:rPr>
              <a:t> Л.Костенко.</a:t>
            </a:r>
            <a:br>
              <a:rPr lang="uk-UA" sz="2700" dirty="0" smtClean="0">
                <a:solidFill>
                  <a:schemeClr val="tx1"/>
                </a:solidFill>
                <a:latin typeface="Arial" pitchFamily="34" charset="0"/>
                <a:cs typeface="Arial" pitchFamily="34" charset="0"/>
              </a:rPr>
            </a:br>
            <a:r>
              <a:rPr lang="uk-UA" sz="2700" dirty="0" smtClean="0">
                <a:solidFill>
                  <a:schemeClr val="tx1"/>
                </a:solidFill>
                <a:latin typeface="Arial" pitchFamily="34" charset="0"/>
                <a:cs typeface="Arial" pitchFamily="34" charset="0"/>
              </a:rPr>
              <a:t/>
            </a:r>
            <a:br>
              <a:rPr lang="uk-UA" sz="2700" dirty="0" smtClean="0">
                <a:solidFill>
                  <a:schemeClr val="tx1"/>
                </a:solidFill>
                <a:latin typeface="Arial" pitchFamily="34" charset="0"/>
                <a:cs typeface="Arial" pitchFamily="34" charset="0"/>
              </a:rPr>
            </a:br>
            <a:r>
              <a:rPr lang="uk-UA" sz="2700" dirty="0" smtClean="0">
                <a:solidFill>
                  <a:schemeClr val="tx1"/>
                </a:solidFill>
                <a:latin typeface="Arial" pitchFamily="34" charset="0"/>
                <a:cs typeface="Arial" pitchFamily="34" charset="0"/>
              </a:rPr>
              <a:t> </a:t>
            </a:r>
            <a:br>
              <a:rPr lang="uk-UA" sz="2700" dirty="0" smtClean="0">
                <a:solidFill>
                  <a:schemeClr val="tx1"/>
                </a:solidFill>
                <a:latin typeface="Arial" pitchFamily="34" charset="0"/>
                <a:cs typeface="Arial" pitchFamily="34" charset="0"/>
              </a:rPr>
            </a:br>
            <a:r>
              <a:rPr lang="uk-UA" sz="2700" dirty="0" smtClean="0">
                <a:solidFill>
                  <a:schemeClr val="tx1"/>
                </a:solidFill>
                <a:latin typeface="Arial" pitchFamily="34" charset="0"/>
                <a:cs typeface="Arial" pitchFamily="34" charset="0"/>
              </a:rPr>
              <a:t> в </a:t>
            </a:r>
            <a:r>
              <a:rPr lang="uk-UA" sz="2700" b="1" dirty="0" smtClean="0">
                <a:solidFill>
                  <a:schemeClr val="tx1"/>
                </a:solidFill>
                <a:latin typeface="Arial" pitchFamily="34" charset="0"/>
                <a:cs typeface="Arial" pitchFamily="34" charset="0"/>
              </a:rPr>
              <a:t>старшій </a:t>
            </a:r>
            <a:r>
              <a:rPr lang="uk-UA" sz="2700" dirty="0" smtClean="0">
                <a:solidFill>
                  <a:schemeClr val="tx1"/>
                </a:solidFill>
                <a:latin typeface="Arial" pitchFamily="34" charset="0"/>
                <a:cs typeface="Arial" pitchFamily="34" charset="0"/>
              </a:rPr>
              <a:t>групі заняття можна розпочати короткою вступною бесідою про творчість письменника, його раніше прочитані твори та ін.) або ….</a:t>
            </a:r>
            <a:br>
              <a:rPr lang="uk-UA" sz="2700" dirty="0" smtClean="0">
                <a:solidFill>
                  <a:schemeClr val="tx1"/>
                </a:solidFill>
                <a:latin typeface="Arial" pitchFamily="34" charset="0"/>
                <a:cs typeface="Arial" pitchFamily="34" charset="0"/>
              </a:rPr>
            </a:br>
            <a:r>
              <a:rPr lang="uk-UA" sz="2700" dirty="0" smtClean="0">
                <a:solidFill>
                  <a:schemeClr val="tx1"/>
                </a:solidFill>
                <a:latin typeface="Arial" pitchFamily="34" charset="0"/>
                <a:cs typeface="Arial" pitchFamily="34" charset="0"/>
              </a:rPr>
              <a:t/>
            </a:r>
            <a:br>
              <a:rPr lang="uk-UA" sz="2700" dirty="0" smtClean="0">
                <a:solidFill>
                  <a:schemeClr val="tx1"/>
                </a:solidFill>
                <a:latin typeface="Arial" pitchFamily="34" charset="0"/>
                <a:cs typeface="Arial" pitchFamily="34" charset="0"/>
              </a:rPr>
            </a:br>
            <a:r>
              <a:rPr lang="uk-UA" sz="2700" dirty="0" smtClean="0">
                <a:solidFill>
                  <a:schemeClr val="tx1"/>
                </a:solidFill>
                <a:latin typeface="Arial" pitchFamily="34" charset="0"/>
                <a:cs typeface="Arial" pitchFamily="34" charset="0"/>
              </a:rPr>
              <a:t> Тема </a:t>
            </a:r>
            <a:r>
              <a:rPr lang="uk-UA" sz="2700" b="1" dirty="0" smtClean="0">
                <a:solidFill>
                  <a:schemeClr val="tx1"/>
                </a:solidFill>
                <a:latin typeface="Arial" pitchFamily="34" charset="0"/>
                <a:cs typeface="Arial" pitchFamily="34" charset="0"/>
              </a:rPr>
              <a:t>Вивчення вірша Г.Бойко « Гра в сніжки» за допомогою </a:t>
            </a:r>
            <a:r>
              <a:rPr lang="uk-UA" sz="2700" b="1" dirty="0" err="1" smtClean="0">
                <a:solidFill>
                  <a:schemeClr val="tx1"/>
                </a:solidFill>
                <a:latin typeface="Arial" pitchFamily="34" charset="0"/>
                <a:cs typeface="Arial" pitchFamily="34" charset="0"/>
              </a:rPr>
              <a:t>мнемотаблиці.Читання</a:t>
            </a:r>
            <a:r>
              <a:rPr lang="uk-UA" sz="2700" b="1" dirty="0" smtClean="0">
                <a:solidFill>
                  <a:schemeClr val="tx1"/>
                </a:solidFill>
                <a:latin typeface="Arial" pitchFamily="34" charset="0"/>
                <a:cs typeface="Arial" pitchFamily="34" charset="0"/>
              </a:rPr>
              <a:t> оповідання Носова </a:t>
            </a:r>
            <a:r>
              <a:rPr lang="uk-UA" sz="2700" b="1" dirty="0" err="1" smtClean="0">
                <a:solidFill>
                  <a:schemeClr val="tx1"/>
                </a:solidFill>
                <a:latin typeface="Arial" pitchFamily="34" charset="0"/>
                <a:cs typeface="Arial" pitchFamily="34" charset="0"/>
              </a:rPr>
              <a:t>“На</a:t>
            </a:r>
            <a:r>
              <a:rPr lang="uk-UA" sz="2700" b="1" dirty="0" smtClean="0">
                <a:solidFill>
                  <a:schemeClr val="tx1"/>
                </a:solidFill>
                <a:latin typeface="Arial" pitchFamily="34" charset="0"/>
                <a:cs typeface="Arial" pitchFamily="34" charset="0"/>
              </a:rPr>
              <a:t> </a:t>
            </a:r>
            <a:r>
              <a:rPr lang="uk-UA" sz="2700" b="1" dirty="0" err="1" smtClean="0">
                <a:solidFill>
                  <a:schemeClr val="tx1"/>
                </a:solidFill>
                <a:latin typeface="Arial" pitchFamily="34" charset="0"/>
                <a:cs typeface="Arial" pitchFamily="34" charset="0"/>
              </a:rPr>
              <a:t>гірці”</a:t>
            </a:r>
            <a:endParaRPr lang="uk-UA" dirty="0">
              <a:latin typeface="Arial" pitchFamily="34"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7389440"/>
            <a:ext cx="9144000" cy="504056"/>
          </a:xfrm>
        </p:spPr>
        <p:txBody>
          <a:bodyPr>
            <a:normAutofit fontScale="90000"/>
          </a:bodyPr>
          <a:lstStyle/>
          <a:p>
            <a:r>
              <a:rPr lang="uk-UA" sz="3100" b="1" dirty="0" smtClean="0">
                <a:solidFill>
                  <a:schemeClr val="tx1"/>
                </a:solidFill>
              </a:rPr>
              <a:t/>
            </a:r>
            <a:br>
              <a:rPr lang="uk-UA" sz="3100" b="1" dirty="0" smtClean="0">
                <a:solidFill>
                  <a:schemeClr val="tx1"/>
                </a:solidFill>
              </a:rPr>
            </a:br>
            <a:r>
              <a:rPr lang="uk-UA" sz="3100" b="1" dirty="0" smtClean="0">
                <a:solidFill>
                  <a:schemeClr val="tx1"/>
                </a:solidFill>
              </a:rPr>
              <a:t/>
            </a:r>
            <a:br>
              <a:rPr lang="uk-UA" sz="3100" b="1" dirty="0" smtClean="0">
                <a:solidFill>
                  <a:schemeClr val="tx1"/>
                </a:solidFill>
              </a:rPr>
            </a:br>
            <a:r>
              <a:rPr lang="uk-UA" sz="3100" b="1" dirty="0" smtClean="0">
                <a:solidFill>
                  <a:schemeClr val="tx1"/>
                </a:solidFill>
              </a:rPr>
              <a:t/>
            </a:r>
            <a:br>
              <a:rPr lang="uk-UA" sz="3100" b="1" dirty="0" smtClean="0">
                <a:solidFill>
                  <a:schemeClr val="tx1"/>
                </a:solidFill>
              </a:rPr>
            </a:br>
            <a:r>
              <a:rPr lang="uk-UA" sz="3100" b="1" dirty="0" smtClean="0">
                <a:solidFill>
                  <a:schemeClr val="tx1"/>
                </a:solidFill>
              </a:rPr>
              <a:t/>
            </a:r>
            <a:br>
              <a:rPr lang="uk-UA" sz="3100" b="1" dirty="0" smtClean="0">
                <a:solidFill>
                  <a:schemeClr val="tx1"/>
                </a:solidFill>
              </a:rPr>
            </a:br>
            <a:r>
              <a:rPr lang="uk-UA" sz="3100" b="1" dirty="0" smtClean="0">
                <a:solidFill>
                  <a:schemeClr val="tx1"/>
                </a:solidFill>
              </a:rPr>
              <a:t/>
            </a:r>
            <a:br>
              <a:rPr lang="uk-UA" sz="3100" b="1" dirty="0" smtClean="0">
                <a:solidFill>
                  <a:schemeClr val="tx1"/>
                </a:solidFill>
              </a:rPr>
            </a:br>
            <a:r>
              <a:rPr lang="uk-UA" sz="3100" b="1" dirty="0" smtClean="0">
                <a:solidFill>
                  <a:schemeClr val="tx1"/>
                </a:solidFill>
                <a:latin typeface="Arial" pitchFamily="34" charset="0"/>
                <a:cs typeface="Arial" pitchFamily="34" charset="0"/>
              </a:rPr>
              <a:t>2.Повідомлення повної назви твору, його автора</a:t>
            </a:r>
            <a:r>
              <a:rPr lang="uk-UA" sz="3100" dirty="0" smtClean="0">
                <a:solidFill>
                  <a:schemeClr val="tx1"/>
                </a:solidFill>
                <a:latin typeface="Arial" pitchFamily="34" charset="0"/>
                <a:cs typeface="Arial" pitchFamily="34" charset="0"/>
              </a:rPr>
              <a:t>. Якщо вивчається народна казка, то зазначаються її повна назва та походження наприклад: українська (чеська, угорська  та ін.) народна казка.</a:t>
            </a:r>
            <a:br>
              <a:rPr lang="uk-UA" sz="3100" dirty="0" smtClean="0">
                <a:solidFill>
                  <a:schemeClr val="tx1"/>
                </a:solidFill>
                <a:latin typeface="Arial" pitchFamily="34" charset="0"/>
                <a:cs typeface="Arial" pitchFamily="34" charset="0"/>
              </a:rPr>
            </a:br>
            <a:r>
              <a:rPr lang="uk-UA" sz="3100" dirty="0" smtClean="0">
                <a:solidFill>
                  <a:schemeClr val="tx1"/>
                </a:solidFill>
                <a:latin typeface="Arial" pitchFamily="34" charset="0"/>
                <a:cs typeface="Arial" pitchFamily="34" charset="0"/>
              </a:rPr>
              <a:t/>
            </a:r>
            <a:br>
              <a:rPr lang="uk-UA" sz="3100" dirty="0" smtClean="0">
                <a:solidFill>
                  <a:schemeClr val="tx1"/>
                </a:solidFill>
                <a:latin typeface="Arial" pitchFamily="34" charset="0"/>
                <a:cs typeface="Arial" pitchFamily="34" charset="0"/>
              </a:rPr>
            </a:br>
            <a:r>
              <a:rPr lang="uk-UA" sz="3100" dirty="0" smtClean="0">
                <a:solidFill>
                  <a:schemeClr val="tx1"/>
                </a:solidFill>
                <a:latin typeface="Arial" pitchFamily="34" charset="0"/>
                <a:cs typeface="Arial" pitchFamily="34" charset="0"/>
              </a:rPr>
              <a:t>3.  </a:t>
            </a:r>
            <a:r>
              <a:rPr lang="uk-UA" sz="3100" b="1" dirty="0" smtClean="0">
                <a:solidFill>
                  <a:schemeClr val="tx1"/>
                </a:solidFill>
                <a:latin typeface="Arial" pitchFamily="34" charset="0"/>
                <a:cs typeface="Arial" pitchFamily="34" charset="0"/>
              </a:rPr>
              <a:t>Читання твору. Чи розповідання казки.</a:t>
            </a:r>
            <a:br>
              <a:rPr lang="uk-UA" sz="3100" b="1" dirty="0" smtClean="0">
                <a:solidFill>
                  <a:schemeClr val="tx1"/>
                </a:solidFill>
                <a:latin typeface="Arial" pitchFamily="34" charset="0"/>
                <a:cs typeface="Arial" pitchFamily="34" charset="0"/>
              </a:rPr>
            </a:br>
            <a:r>
              <a:rPr lang="uk-UA" sz="3100" dirty="0" smtClean="0">
                <a:solidFill>
                  <a:schemeClr val="tx1"/>
                </a:solidFill>
                <a:latin typeface="Arial" pitchFamily="34" charset="0"/>
                <a:cs typeface="Arial" pitchFamily="34" charset="0"/>
              </a:rPr>
              <a:t/>
            </a:r>
            <a:br>
              <a:rPr lang="uk-UA" sz="3100" dirty="0" smtClean="0">
                <a:solidFill>
                  <a:schemeClr val="tx1"/>
                </a:solidFill>
                <a:latin typeface="Arial" pitchFamily="34" charset="0"/>
                <a:cs typeface="Arial" pitchFamily="34" charset="0"/>
              </a:rPr>
            </a:br>
            <a:r>
              <a:rPr lang="uk-UA" sz="3100" b="1" dirty="0" smtClean="0">
                <a:solidFill>
                  <a:schemeClr val="tx1"/>
                </a:solidFill>
                <a:latin typeface="Arial" pitchFamily="34" charset="0"/>
                <a:cs typeface="Arial" pitchFamily="34" charset="0"/>
              </a:rPr>
              <a:t>4.Розглядання ілюстрацій</a:t>
            </a:r>
            <a:r>
              <a:rPr lang="uk-UA" sz="3100" dirty="0" smtClean="0">
                <a:solidFill>
                  <a:schemeClr val="tx1"/>
                </a:solidFill>
                <a:latin typeface="Arial" pitchFamily="34" charset="0"/>
                <a:cs typeface="Arial" pitchFamily="34" charset="0"/>
              </a:rPr>
              <a:t>.</a:t>
            </a:r>
            <a:r>
              <a:rPr lang="uk-UA" sz="3100" dirty="0" smtClean="0">
                <a:solidFill>
                  <a:schemeClr val="tx1"/>
                </a:solidFill>
              </a:rPr>
              <a:t/>
            </a:r>
            <a:br>
              <a:rPr lang="uk-UA" sz="3100" dirty="0" smtClean="0">
                <a:solidFill>
                  <a:schemeClr val="tx1"/>
                </a:solidFill>
              </a:rPr>
            </a:br>
            <a:r>
              <a:rPr lang="uk-UA" sz="3100" dirty="0" smtClean="0">
                <a:solidFill>
                  <a:schemeClr val="tx1"/>
                </a:solidFill>
              </a:rPr>
              <a:t/>
            </a:r>
            <a:br>
              <a:rPr lang="uk-UA" sz="3100" dirty="0" smtClean="0">
                <a:solidFill>
                  <a:schemeClr val="tx1"/>
                </a:solidFill>
              </a:rPr>
            </a:br>
            <a:r>
              <a:rPr lang="uk-UA" sz="3100" dirty="0" smtClean="0">
                <a:solidFill>
                  <a:schemeClr val="tx1"/>
                </a:solidFill>
              </a:rPr>
              <a:t/>
            </a:r>
            <a:br>
              <a:rPr lang="uk-UA" sz="3100" dirty="0" smtClean="0">
                <a:solidFill>
                  <a:schemeClr val="tx1"/>
                </a:solidFill>
              </a:rPr>
            </a:br>
            <a:r>
              <a:rPr lang="uk-UA" sz="2700" b="1" dirty="0" smtClean="0"/>
              <a:t/>
            </a:r>
            <a:br>
              <a:rPr lang="uk-UA" sz="2700" b="1" dirty="0" smtClean="0"/>
            </a:br>
            <a:r>
              <a:rPr lang="uk-UA" sz="2700" b="1" dirty="0" smtClean="0"/>
              <a:t/>
            </a:r>
            <a:br>
              <a:rPr lang="uk-UA" sz="2700" b="1" dirty="0" smtClean="0"/>
            </a:br>
            <a:r>
              <a:rPr lang="uk-UA" sz="2700" b="1" dirty="0" smtClean="0"/>
              <a:t/>
            </a:r>
            <a:br>
              <a:rPr lang="uk-UA" sz="2700" b="1" dirty="0" smtClean="0"/>
            </a:br>
            <a:r>
              <a:rPr lang="uk-UA" sz="2700" b="1" dirty="0" smtClean="0"/>
              <a:t/>
            </a:r>
            <a:br>
              <a:rPr lang="uk-UA" sz="2700" b="1" dirty="0" smtClean="0"/>
            </a:br>
            <a:r>
              <a:rPr lang="uk-UA" sz="2700" dirty="0" smtClean="0"/>
              <a:t/>
            </a:r>
            <a:br>
              <a:rPr lang="uk-UA" sz="2700" dirty="0" smtClean="0"/>
            </a:br>
            <a:r>
              <a:rPr lang="uk-UA" sz="2700" dirty="0" smtClean="0"/>
              <a:t/>
            </a:r>
            <a:br>
              <a:rPr lang="uk-UA" sz="2700" dirty="0" smtClean="0"/>
            </a:br>
            <a:r>
              <a:rPr lang="uk-UA" sz="3200" dirty="0" smtClean="0"/>
              <a:t/>
            </a:r>
            <a:br>
              <a:rPr lang="uk-UA" sz="3200" dirty="0" smtClean="0"/>
            </a:br>
            <a:endParaRPr lang="uk-UA" dirty="0"/>
          </a:p>
        </p:txBody>
      </p:sp>
      <p:sp>
        <p:nvSpPr>
          <p:cNvPr id="3" name="Прямоугольник 2"/>
          <p:cNvSpPr/>
          <p:nvPr/>
        </p:nvSpPr>
        <p:spPr>
          <a:xfrm>
            <a:off x="0" y="4149080"/>
            <a:ext cx="8748464" cy="2492990"/>
          </a:xfrm>
          <a:prstGeom prst="rect">
            <a:avLst/>
          </a:prstGeom>
        </p:spPr>
        <p:txBody>
          <a:bodyPr wrap="square">
            <a:spAutoFit/>
          </a:bodyPr>
          <a:lstStyle/>
          <a:p>
            <a:endParaRPr lang="uk-UA" dirty="0" smtClean="0">
              <a:latin typeface="Arial" pitchFamily="34" charset="0"/>
              <a:cs typeface="Arial" pitchFamily="34" charset="0"/>
            </a:endParaRPr>
          </a:p>
          <a:p>
            <a:endParaRPr lang="uk-UA" dirty="0" smtClean="0">
              <a:latin typeface="Arial" pitchFamily="34" charset="0"/>
              <a:cs typeface="Arial" pitchFamily="34" charset="0"/>
            </a:endParaRPr>
          </a:p>
          <a:p>
            <a:endParaRPr lang="uk-UA" dirty="0" smtClean="0">
              <a:latin typeface="Arial" pitchFamily="34" charset="0"/>
              <a:cs typeface="Arial" pitchFamily="34" charset="0"/>
            </a:endParaRPr>
          </a:p>
          <a:p>
            <a:endParaRPr lang="uk-UA" dirty="0" smtClean="0">
              <a:latin typeface="Arial" pitchFamily="34" charset="0"/>
              <a:cs typeface="Arial" pitchFamily="34" charset="0"/>
            </a:endParaRPr>
          </a:p>
          <a:p>
            <a:r>
              <a:rPr lang="uk-UA" sz="2800" dirty="0" smtClean="0">
                <a:latin typeface="Arial" pitchFamily="34" charset="0"/>
                <a:cs typeface="Arial" pitchFamily="34" charset="0"/>
              </a:rPr>
              <a:t>5</a:t>
            </a:r>
            <a:r>
              <a:rPr lang="uk-UA" sz="2800" b="1" dirty="0" smtClean="0">
                <a:latin typeface="Arial" pitchFamily="34" charset="0"/>
                <a:cs typeface="Arial" pitchFamily="34" charset="0"/>
              </a:rPr>
              <a:t>. Повторне читання. ( молодша та середня групи). В старших групах повторне читання не проводиться.  ЧОМУ ?</a:t>
            </a:r>
            <a:endParaRPr lang="uk-UA" sz="2800" dirty="0">
              <a:latin typeface="Arial" pitchFamily="34" charset="0"/>
              <a:cs typeface="Arial" pitchFamily="34" charset="0"/>
            </a:endParaRPr>
          </a:p>
        </p:txBody>
      </p:sp>
      <p:sp>
        <p:nvSpPr>
          <p:cNvPr id="4" name="Прямоугольник 3"/>
          <p:cNvSpPr/>
          <p:nvPr/>
        </p:nvSpPr>
        <p:spPr>
          <a:xfrm>
            <a:off x="539552" y="4077072"/>
            <a:ext cx="7416824" cy="830997"/>
          </a:xfrm>
          <a:prstGeom prst="rect">
            <a:avLst/>
          </a:prstGeom>
        </p:spPr>
        <p:txBody>
          <a:bodyPr wrap="square">
            <a:spAutoFit/>
          </a:bodyPr>
          <a:lstStyle/>
          <a:p>
            <a:r>
              <a:rPr lang="uk-UA" sz="2400" b="1" dirty="0" smtClean="0">
                <a:latin typeface="Arial" pitchFamily="34" charset="0"/>
                <a:cs typeface="Arial" pitchFamily="34" charset="0"/>
              </a:rPr>
              <a:t>Незрозумілі слова пояснюються напередодні читання або після першого  читання.</a:t>
            </a:r>
            <a:endParaRPr lang="uk-UA" sz="2400" dirty="0">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6858000"/>
          </a:xfrm>
        </p:spPr>
        <p:txBody>
          <a:bodyPr>
            <a:noAutofit/>
          </a:bodyPr>
          <a:lstStyle/>
          <a:p>
            <a:r>
              <a:rPr lang="uk-UA" sz="3200" b="1" dirty="0" smtClean="0">
                <a:solidFill>
                  <a:schemeClr val="tx1"/>
                </a:solidFill>
                <a:latin typeface="Arial" pitchFamily="34" charset="0"/>
                <a:cs typeface="Arial" pitchFamily="34" charset="0"/>
              </a:rPr>
              <a:t>6.Бесіда за змістом твору </a:t>
            </a:r>
            <a:r>
              <a:rPr lang="uk-UA" sz="3200" dirty="0" smtClean="0">
                <a:solidFill>
                  <a:schemeClr val="tx1"/>
                </a:solidFill>
                <a:latin typeface="Arial" pitchFamily="34" charset="0"/>
                <a:cs typeface="Arial" pitchFamily="34" charset="0"/>
              </a:rPr>
              <a:t>(є обов’язковою складовою заняття тому що лише спільно з дорослим дитина робить висновки, аналізує, порівнює, оцінює.</a:t>
            </a:r>
            <a:br>
              <a:rPr lang="uk-UA" sz="3200" dirty="0" smtClean="0">
                <a:solidFill>
                  <a:schemeClr val="tx1"/>
                </a:solidFill>
                <a:latin typeface="Arial" pitchFamily="34" charset="0"/>
                <a:cs typeface="Arial" pitchFamily="34" charset="0"/>
              </a:rPr>
            </a:br>
            <a:r>
              <a:rPr lang="uk-UA" sz="3200" dirty="0" smtClean="0">
                <a:solidFill>
                  <a:schemeClr val="tx1"/>
                </a:solidFill>
                <a:latin typeface="Arial" pitchFamily="34" charset="0"/>
                <a:cs typeface="Arial" pitchFamily="34" charset="0"/>
              </a:rPr>
              <a:t/>
            </a:r>
            <a:br>
              <a:rPr lang="uk-UA" sz="3200" dirty="0" smtClean="0">
                <a:solidFill>
                  <a:schemeClr val="tx1"/>
                </a:solidFill>
                <a:latin typeface="Arial" pitchFamily="34" charset="0"/>
                <a:cs typeface="Arial" pitchFamily="34" charset="0"/>
              </a:rPr>
            </a:br>
            <a:r>
              <a:rPr lang="uk-UA" sz="3200" b="1" dirty="0" smtClean="0">
                <a:solidFill>
                  <a:schemeClr val="tx1"/>
                </a:solidFill>
                <a:latin typeface="Arial" pitchFamily="34" charset="0"/>
                <a:cs typeface="Arial" pitchFamily="34" charset="0"/>
              </a:rPr>
              <a:t>ЗАВДАННЯ для вихователів:  </a:t>
            </a:r>
            <a:r>
              <a:rPr lang="uk-UA" sz="3200" dirty="0" smtClean="0">
                <a:solidFill>
                  <a:schemeClr val="tx1"/>
                </a:solidFill>
                <a:latin typeface="Arial" pitchFamily="34" charset="0"/>
                <a:cs typeface="Arial" pitchFamily="34" charset="0"/>
              </a:rPr>
              <a:t>складіть запитання  до дітей після читання  </a:t>
            </a:r>
            <a:r>
              <a:rPr lang="uk-UA" sz="3200" b="1" dirty="0" err="1" smtClean="0">
                <a:solidFill>
                  <a:schemeClr val="tx1"/>
                </a:solidFill>
                <a:latin typeface="Arial" pitchFamily="34" charset="0"/>
                <a:cs typeface="Arial" pitchFamily="34" charset="0"/>
              </a:rPr>
              <a:t>сер.гр</a:t>
            </a:r>
            <a:r>
              <a:rPr lang="uk-UA" sz="3200" b="1" dirty="0" smtClean="0">
                <a:solidFill>
                  <a:schemeClr val="tx1"/>
                </a:solidFill>
                <a:latin typeface="Arial" pitchFamily="34" charset="0"/>
                <a:cs typeface="Arial" pitchFamily="34" charset="0"/>
              </a:rPr>
              <a:t>. </a:t>
            </a:r>
            <a:r>
              <a:rPr lang="uk-UA" sz="3200" dirty="0" smtClean="0">
                <a:solidFill>
                  <a:schemeClr val="tx1"/>
                </a:solidFill>
                <a:latin typeface="Arial" pitchFamily="34" charset="0"/>
                <a:cs typeface="Arial" pitchFamily="34" charset="0"/>
              </a:rPr>
              <a:t>за  змістом оповідання  Читання </a:t>
            </a:r>
            <a:r>
              <a:rPr lang="uk-UA" sz="3200" dirty="0" err="1" smtClean="0">
                <a:solidFill>
                  <a:schemeClr val="tx1"/>
                </a:solidFill>
                <a:latin typeface="Arial" pitchFamily="34" charset="0"/>
                <a:cs typeface="Arial" pitchFamily="34" charset="0"/>
              </a:rPr>
              <a:t>“Білочка”</a:t>
            </a:r>
            <a:r>
              <a:rPr lang="uk-UA" sz="3200" dirty="0" smtClean="0">
                <a:solidFill>
                  <a:schemeClr val="tx1"/>
                </a:solidFill>
                <a:latin typeface="Arial" pitchFamily="34" charset="0"/>
                <a:cs typeface="Arial" pitchFamily="34" charset="0"/>
              </a:rPr>
              <a:t> Л.Костенко. </a:t>
            </a:r>
            <a:br>
              <a:rPr lang="uk-UA" sz="3200" dirty="0" smtClean="0">
                <a:solidFill>
                  <a:schemeClr val="tx1"/>
                </a:solidFill>
                <a:latin typeface="Arial" pitchFamily="34" charset="0"/>
                <a:cs typeface="Arial" pitchFamily="34" charset="0"/>
              </a:rPr>
            </a:br>
            <a:r>
              <a:rPr lang="uk-UA" sz="3200" b="1" dirty="0" smtClean="0">
                <a:solidFill>
                  <a:schemeClr val="tx1"/>
                </a:solidFill>
                <a:latin typeface="Arial" pitchFamily="34" charset="0"/>
                <a:cs typeface="Arial" pitchFamily="34" charset="0"/>
              </a:rPr>
              <a:t>старші гр</a:t>
            </a:r>
            <a:r>
              <a:rPr lang="uk-UA" sz="3200" dirty="0" smtClean="0">
                <a:solidFill>
                  <a:schemeClr val="tx1"/>
                </a:solidFill>
                <a:latin typeface="Arial" pitchFamily="34" charset="0"/>
                <a:cs typeface="Arial" pitchFamily="34" charset="0"/>
              </a:rPr>
              <a:t>. </a:t>
            </a:r>
            <a:r>
              <a:rPr lang="uk-UA" sz="3200" dirty="0" err="1" smtClean="0">
                <a:solidFill>
                  <a:schemeClr val="tx1"/>
                </a:solidFill>
                <a:latin typeface="Arial" pitchFamily="34" charset="0"/>
                <a:cs typeface="Arial" pitchFamily="34" charset="0"/>
              </a:rPr>
              <a:t>“На</a:t>
            </a:r>
            <a:r>
              <a:rPr lang="uk-UA" sz="3200" dirty="0" smtClean="0">
                <a:solidFill>
                  <a:schemeClr val="tx1"/>
                </a:solidFill>
                <a:latin typeface="Arial" pitchFamily="34" charset="0"/>
                <a:cs typeface="Arial" pitchFamily="34" charset="0"/>
              </a:rPr>
              <a:t> </a:t>
            </a:r>
            <a:r>
              <a:rPr lang="uk-UA" sz="3200" dirty="0" err="1" smtClean="0">
                <a:solidFill>
                  <a:schemeClr val="tx1"/>
                </a:solidFill>
                <a:latin typeface="Arial" pitchFamily="34" charset="0"/>
                <a:cs typeface="Arial" pitchFamily="34" charset="0"/>
              </a:rPr>
              <a:t>гірці”</a:t>
            </a:r>
            <a:r>
              <a:rPr lang="uk-UA" sz="3200" dirty="0" smtClean="0">
                <a:solidFill>
                  <a:schemeClr val="tx1"/>
                </a:solidFill>
                <a:latin typeface="Arial" pitchFamily="34" charset="0"/>
                <a:cs typeface="Arial" pitchFamily="34" charset="0"/>
              </a:rPr>
              <a:t>,</a:t>
            </a:r>
            <a:br>
              <a:rPr lang="uk-UA" sz="3200" dirty="0" smtClean="0">
                <a:solidFill>
                  <a:schemeClr val="tx1"/>
                </a:solidFill>
                <a:latin typeface="Arial" pitchFamily="34" charset="0"/>
                <a:cs typeface="Arial" pitchFamily="34" charset="0"/>
              </a:rPr>
            </a:br>
            <a:r>
              <a:rPr lang="uk-UA" sz="3200" dirty="0" smtClean="0">
                <a:solidFill>
                  <a:schemeClr val="tx1"/>
                </a:solidFill>
                <a:latin typeface="Arial" pitchFamily="34" charset="0"/>
                <a:cs typeface="Arial" pitchFamily="34" charset="0"/>
              </a:rPr>
              <a:t> </a:t>
            </a:r>
            <a:r>
              <a:rPr lang="uk-UA" sz="3200" b="1" dirty="0" err="1" smtClean="0">
                <a:solidFill>
                  <a:schemeClr val="tx1"/>
                </a:solidFill>
                <a:latin typeface="Arial" pitchFamily="34" charset="0"/>
                <a:cs typeface="Arial" pitchFamily="34" charset="0"/>
              </a:rPr>
              <a:t>мол.гр</a:t>
            </a:r>
            <a:r>
              <a:rPr lang="uk-UA" sz="3200" b="1" dirty="0" smtClean="0">
                <a:solidFill>
                  <a:schemeClr val="tx1"/>
                </a:solidFill>
                <a:latin typeface="Arial" pitchFamily="34" charset="0"/>
                <a:cs typeface="Arial" pitchFamily="34" charset="0"/>
              </a:rPr>
              <a:t>. </a:t>
            </a:r>
            <a:r>
              <a:rPr lang="uk-UA" sz="3200" dirty="0" smtClean="0">
                <a:solidFill>
                  <a:schemeClr val="tx1"/>
                </a:solidFill>
                <a:latin typeface="Arial" pitchFamily="34" charset="0"/>
                <a:cs typeface="Arial" pitchFamily="34" charset="0"/>
              </a:rPr>
              <a:t>читання «Як кошеня шукало маму» В.</a:t>
            </a:r>
            <a:r>
              <a:rPr lang="uk-UA" sz="3200" dirty="0" err="1" smtClean="0">
                <a:solidFill>
                  <a:schemeClr val="tx1"/>
                </a:solidFill>
                <a:latin typeface="Arial" pitchFamily="34" charset="0"/>
                <a:cs typeface="Arial" pitchFamily="34" charset="0"/>
              </a:rPr>
              <a:t>Паронової</a:t>
            </a:r>
            <a:r>
              <a:rPr lang="uk-UA" sz="3200" dirty="0" smtClean="0">
                <a:solidFill>
                  <a:schemeClr val="tx1"/>
                </a:solidFill>
                <a:latin typeface="Arial" pitchFamily="34" charset="0"/>
                <a:cs typeface="Arial" pitchFamily="34" charset="0"/>
              </a:rPr>
              <a:t> </a:t>
            </a:r>
            <a:r>
              <a:rPr lang="uk-UA" sz="2800" dirty="0" smtClean="0">
                <a:solidFill>
                  <a:schemeClr val="tx1"/>
                </a:solidFill>
                <a:latin typeface="Arial" pitchFamily="34" charset="0"/>
                <a:cs typeface="Arial" pitchFamily="34" charset="0"/>
              </a:rPr>
              <a:t/>
            </a:r>
            <a:br>
              <a:rPr lang="uk-UA" sz="2800" dirty="0" smtClean="0">
                <a:solidFill>
                  <a:schemeClr val="tx1"/>
                </a:solidFill>
                <a:latin typeface="Arial" pitchFamily="34" charset="0"/>
                <a:cs typeface="Arial" pitchFamily="34" charset="0"/>
              </a:rPr>
            </a:br>
            <a:endParaRPr lang="uk-UA" sz="2800" dirty="0">
              <a:solidFill>
                <a:schemeClr val="tx1"/>
              </a:solidFill>
              <a:latin typeface="Arial" pitchFamily="34"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74638"/>
            <a:ext cx="8964488" cy="6250706"/>
          </a:xfrm>
        </p:spPr>
        <p:txBody>
          <a:bodyPr>
            <a:noAutofit/>
          </a:bodyPr>
          <a:lstStyle/>
          <a:p>
            <a:r>
              <a:rPr lang="uk-UA" sz="3600" b="1" dirty="0" smtClean="0">
                <a:solidFill>
                  <a:schemeClr val="tx1"/>
                </a:solidFill>
                <a:latin typeface="Arial" pitchFamily="34" charset="0"/>
                <a:cs typeface="Arial" pitchFamily="34" charset="0"/>
              </a:rPr>
              <a:t>7.Вивчення приказки, прислів’я за темою твору, можливе виведення морального правила. </a:t>
            </a:r>
            <a:br>
              <a:rPr lang="uk-UA" sz="3600" b="1" dirty="0" smtClean="0">
                <a:solidFill>
                  <a:schemeClr val="tx1"/>
                </a:solidFill>
                <a:latin typeface="Arial" pitchFamily="34" charset="0"/>
                <a:cs typeface="Arial" pitchFamily="34" charset="0"/>
              </a:rPr>
            </a:br>
            <a:r>
              <a:rPr lang="uk-UA" sz="3600" dirty="0" smtClean="0">
                <a:solidFill>
                  <a:schemeClr val="tx1"/>
                </a:solidFill>
                <a:latin typeface="Arial" pitchFamily="34" charset="0"/>
                <a:cs typeface="Arial" pitchFamily="34" charset="0"/>
              </a:rPr>
              <a:t/>
            </a:r>
            <a:br>
              <a:rPr lang="uk-UA" sz="3600" dirty="0" smtClean="0">
                <a:solidFill>
                  <a:schemeClr val="tx1"/>
                </a:solidFill>
                <a:latin typeface="Arial" pitchFamily="34" charset="0"/>
                <a:cs typeface="Arial" pitchFamily="34" charset="0"/>
              </a:rPr>
            </a:br>
            <a:r>
              <a:rPr lang="uk-UA" sz="3600" dirty="0" smtClean="0">
                <a:solidFill>
                  <a:schemeClr val="tx1"/>
                </a:solidFill>
                <a:latin typeface="Arial" pitchFamily="34" charset="0"/>
                <a:cs typeface="Arial" pitchFamily="34" charset="0"/>
              </a:rPr>
              <a:t>Знання жанру твору, вимагають від дитини з середньої групи. а прізвище  автора - зі старшої групи. </a:t>
            </a:r>
            <a:br>
              <a:rPr lang="uk-UA" sz="3600" dirty="0" smtClean="0">
                <a:solidFill>
                  <a:schemeClr val="tx1"/>
                </a:solidFill>
                <a:latin typeface="Arial" pitchFamily="34" charset="0"/>
                <a:cs typeface="Arial" pitchFamily="34" charset="0"/>
              </a:rPr>
            </a:br>
            <a:r>
              <a:rPr lang="uk-UA" sz="3600" dirty="0" smtClean="0">
                <a:solidFill>
                  <a:schemeClr val="tx1"/>
                </a:solidFill>
                <a:latin typeface="Arial" pitchFamily="34" charset="0"/>
                <a:cs typeface="Arial" pitchFamily="34" charset="0"/>
              </a:rPr>
              <a:t>Хоча вихователь називає ,що буде читатись вірш чи оповідання, казка…у всіх групах.</a:t>
            </a:r>
            <a:endParaRPr lang="uk-UA" sz="3600" dirty="0">
              <a:solidFill>
                <a:schemeClr val="tx1"/>
              </a:solidFill>
              <a:latin typeface="Arial" pitchFamily="34" charset="0"/>
              <a:cs typeface="Arial"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Эркер">
  <a:themeElements>
    <a:clrScheme name="Эркер">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Эрке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1618</TotalTime>
  <Words>748</Words>
  <Application>Microsoft Office PowerPoint</Application>
  <PresentationFormat>Экран (4:3)</PresentationFormat>
  <Paragraphs>55</Paragraphs>
  <Slides>29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29</vt:i4>
      </vt:variant>
    </vt:vector>
  </HeadingPairs>
  <TitlesOfParts>
    <vt:vector size="30" baseType="lpstr">
      <vt:lpstr>Эркер</vt:lpstr>
      <vt:lpstr> «Розвиток мовленнєвої компетенції засобами художнього слова» </vt:lpstr>
      <vt:lpstr>  Мета:    *поглибити знання з методики художньо-мовленнєвої діяльності дітей дошкільного віку;    *поглибити та систематизувати знання щодо організації занять з художньо-мовленнєвої діяльності;      * познайомити з інноваціями у сфері художньо-мовленнєвої діяльності;   </vt:lpstr>
      <vt:lpstr>  3авдання формування художньо-мовленнєвої компетенції дітей дошкільного віку:</vt:lpstr>
      <vt:lpstr>Які компетентності формуються в освітньому напрямі “Мовлення дитини” 1. 2. 3.  перші дві компетентності ми розглядали у минулому навчальному році.  Сьогодні ми розглянемо   ………компетентність.</vt:lpstr>
      <vt:lpstr>                                   Кожен  з видів заняття з художньо-мовленнєвої діяльності має свою структуру, своєрідні методи | прийоми керівництва , що забезпечують реалізацію поставлених завдань.  Сучасна методика досить гнучко підходить до організації літературних занять, на перший план ставить інтереси дітей.  Тому добір творів для читання, розповідання та вивчення напам’ять слід підходити відповідно віку дітей.( вірш-загадка про ужгород у мол.гр.) тема заняття має бути чітко вказана: читання оповідання…… автор….   Розповідання української народної казки…… Читання казки І.Франко « Лисичка і Журавель», Читання вірша Автор…..назва……..Розучування вірша Г.Демченко «Ялинка»  В старшій групі на одному занятті можна читати два твори, об’єднані однією темою (два короткі оповідання, казки, вірш і прозовий твір тощо) Наприклад; Читання оповідання Носова “Гірка”  та  П.Воронька “Гра в сніжки”.  </vt:lpstr>
      <vt:lpstr>                                                      Заняття з художньо-мовленнєвої діяльності мають подібну орієнтовну структуру:   1.Зацікавлення дітей (залежить від вікової групи:  в молодшій може бути сюрпризний момент; ЯКИЙ ?    у середній — звернення до власного досвіду дітей,  ТЕМА Читання  вірша “Білочка” Л.Костенко.     в старшій групі заняття можна розпочати короткою вступною бесідою про творчість письменника, його раніше прочитані твори та ін.) або ….   Тема Вивчення вірша Г.Бойко « Гра в сніжки» за допомогою мнемотаблиці.Читання оповідання Носова “На гірці”</vt:lpstr>
      <vt:lpstr>     2.Повідомлення повної назви твору, його автора. Якщо вивчається народна казка, то зазначаються її повна назва та походження наприклад: українська (чеська, угорська  та ін.) народна казка.  3.  Читання твору. Чи розповідання казки.  4.Розглядання ілюстрацій.          </vt:lpstr>
      <vt:lpstr>6.Бесіда за змістом твору (є обов’язковою складовою заняття тому що лише спільно з дорослим дитина робить висновки, аналізує, порівнює, оцінює.  ЗАВДАННЯ для вихователів:  складіть запитання  до дітей після читання  сер.гр. за  змістом оповідання  Читання “Білочка” Л.Костенко.  старші гр. “На гірці”,  мол.гр. читання «Як кошеня шукало маму» В.Паронової  </vt:lpstr>
      <vt:lpstr>7.Вивчення приказки, прислів’я за темою твору, можливе виведення морального правила.   Знання жанру твору, вимагають від дитини з середньої групи. а прізвище  автора - зі старшої групи.  Хоча вихователь називає ,що буде читатись вірш чи оповідання, казка…у всіх групах.</vt:lpstr>
      <vt:lpstr>розповідання народних казок, читання авторських казок</vt:lpstr>
      <vt:lpstr>Дітей посадити так, щоб вони бачили виховательку, а вона бачила всіх.  дітей молодшої та середньої груп доцільно посадити півколом, у два ряди, а дітей старшої групи - за столами  обличчям до вихователя.    У молодшій та  середній групах дошкільного 3акладу пропонується така структура заняття:  1.початок заняття (вступна бесіда, розглядання наочності, :загадка, розповідь вихователя  2.Розповідання казки.  3. уточнення та пояснення окремих слів, виразів. Розглядання ілюстрацій.  4. Коротка бесіда за змістом казки.                                5. Виведення морального правила,прислів’я. Хоча  можуть бути й інші структурні варіанти. </vt:lpstr>
      <vt:lpstr>                         Після читання (розповідання) художнього твору (незалежно  від жанру) завжди проводиться бесіда: її види :  на розуміння дітьми жанру твору (діти впізнають жанр прослуханого твору і аргументують свою відповідь, педагог їм у цьому допомагає (наприклад: «Що ви щойно прослухали: казку чи оповідання?... Як ви здогадалися, що це казка?») на розуміння засобів художньої виразності твору (наприклад: Якими словами почалася казка? Як ви здогадалися, що Оленці сумно? Як ви гадаєте, добре чи погано ставиться автор до цього героя? Як ви про це здогадалися?» та ін.); на розуміння композиційної структури твору (тільки з дітьми старшого дошкільного віку;                                                              вихователь ставить запитання наступного змісту:  «Якими словами розпочинається казка?  Про що говориться і у зачині?  Якими словами починається найголовніше, найцікавіше у цій казці?                               Якими словами закінчується казка?»)  На одному занятті, як правило, використовуються кілька видів бесід. </vt:lpstr>
      <vt:lpstr>          у закладі дошкільної освіти  пропонуються такі види занять з казкою:  - читання (авторських, віршованих) казок;  - розповідання народних казок;  - проведення тематичних узагальнюючих занять “Все про казку”, “Казка в гості завітала”, “На гостину до казкаря” і т.д.   Інші види роботи з казкою:                                                                                               - театралізація-розігрування та показ казки вихователем;  - драматизація-розігрування в ролях знайомої дітям казки;  - інсценізація - точне й послідовне відтворення змісту казки дітьми з допомогою костюмів, різних атрибутів, декорацій;  - |гри за сюжетами знайомих казок;  - показ казок через проектор;  - перегляд казок у телепередачах, кінофільмах;  - переказування знайомих казок дітьми усно та за ілюстраціями;                                                                                                                  - самостійне складання дітьми казок;  - бесіди за змістом казкових ілюстрацій </vt:lpstr>
      <vt:lpstr>      КОМПЕТЕНТНІСТЬ ДИТИНИ 3-ГО РОКУ ЖИТТЯ НА КІНЕЦЬ РОКУ за допомогою запитань дорослих відтворює зміст казки, оповідання, розповіді, сюжетної картинки.  розуміє загальний моральний зміст художніх творів; емоційно реагує на зміст казки, співчуває її героям; знає і розповідає напам'ять кілька дитячих народних пісеньок, забавлянок, віршів;  розповідає фрагмент художнього твору разом із вихователем; відповідає на запитання дорослого за змістом твору;                                                                                               знаходить на ілюстраціях персонажів твору, називає їх; виконує відповідні рухи, жести в ході розігрування українських народних казок, забавлянок; бере участь в інсценізації українських народних казок. </vt:lpstr>
      <vt:lpstr> КОМПЕТЕНТНІСТЬ ДИТИНИ 4-ГО РОКУ ЖИТТЯ НА КІНЕЦЬ РОКУ  Переказує за допомогою запитань добре знайомі казки використовує в мовленні образні вирази (з текстів забавлянок, казок), звуконаслівальні слова, фразеологічні звороти, приказки; розуміє, емоційно сприймає та розповідає українські народні казки, пісеньки, забавлянки, оповідання; відтворює окремі фрази, частини художнього тексту за допомо-гою навідних запитань педагога; помічає особливості казки: звороти, повтори;                                             розуміє та виразно читає поетичні твори;                                                             передає риму вірша, ритм народної забавлянки; передає емоційну виразність окремих речень під час вивчення вірша напам'ять;                                                                                                                     переказує добре знайомі художні твори за допомогою навідних запитань і підказувань; передає речення в питальній інтонації; відтворює рухи, жести героїв за текстом літературного твору;                                                             розглядає ілюстрації, пригадуючи зміст художнього твору; дотримується правил користування книжкою (не рве сторінок, бере книжку чистими руками, не малює по її сторінках).</vt:lpstr>
      <vt:lpstr>КОМПЕТЕНТНІСТЬ ДИТИНИ 5-ГО РОКУ ЖИТТЯ НА КІНЕЦЬ РОКУ  супроводжує рухами текст літературного твору; адекватно оцінює поведінку її героїв, висловлює своє ставлення до них; розуміє призначення книжки, бережно ставиться до неї, разі "ремонтує" її разом із вихователем; виявляє зацікавлення до друкованої та електронної книги; знає основні професії людей, які беруть участь у створенні книги; розрізняє жанрові особливості прозових і віршованих творів; читає напам'ять вірші та твори малого фольклорного жанру (потішки, забавлянки, лічилки, мирилки, скоромовки, загадки, прислів'я, приказки, народні пісні); визначає повтори, образні вислови, початок та закінчення казки; знає українські народні казки; розповідає казки за змістом ілюстрацій та без них; виконує малюнки за змістом художніх творів і розповідає за ними; самостійно влаштовує театралізовані ігри, ігри-драматизації за змістом добре зна­йомих художніх творів; бере участь в інсценуванні літературних та фольклорних творів.</vt:lpstr>
      <vt:lpstr>КОМПЕТЕНТНІСТЬ ДИТИНИ 6-ГО РОКУ ЖИТТЯ НА КІНЕЦЬ РОКУ  знає українські народні казки та казки інших народів, розповідає їх;                                                                                                 визначає у структурі казки зачин, кінцівку, повтори, образні вирази, чарівні предмети; змінює початок (кінцівку] казки, вводить нових героїв у зміст казки за завданням вихователя; розуміє мораль казки;                                                                                 дає оцінку вчинкам героїв; знає і називає щонайменше три-чотири імені прозаїків і поетів, 8-10 назв літературних та фольклорних творів; усвідомлює та пояснює зміст приказок, прислів'їв і доречно використовує їх у своєму мовленні;    відгадує описові загадки та придумує власні; складає невеликі розповіді за змістом скоромовок, прислів'їв; бере участь у бесідах за змістом художнього твору, етичних бесідах та бесідах за запитаннями автора;</vt:lpstr>
      <vt:lpstr>емоційно передає зміст художнього твору;                       визначає настрій твору; відтворює образність мови; знає автора та назву вірша, читає його виразно; добирає слова-рими;   придумує власні колисанки, лічилки;                                                                      чітко, виразно читає вірш, відчуває і передає мелодійність, ритмічність мови, володіє голосом; розглядає ілюстрації, називає художній твір відповідно до змісту ілюстрацій, опису героїв; орієнтується в жанрах художніх творів; виявляє інтерес до книги (друкованої чи електронної); сприймає зміст медіапродуктів (малюнки, ілюстрації, світлини, мультфільми, відео-фільми тощо), бере участь в їх обговоренні; має уявлення про будову книги, людей різних професій, які працюють над її створенням; самостійно організовує ігри-драматизації, ігри за сюжетом знайомих творів, театралізовані ігри;</vt:lpstr>
      <vt:lpstr>Вивчення віршів напам’ят ь</vt:lpstr>
      <vt:lpstr>Останніми науковими дослідженнями доведено, що заучування віршів — процес індивідуальний (кожна дитина має свій рівень запам’ятовування), тому не рекомендується проведення фронтальних, групових занять з цією метою. Є доцільним ознайомлення з поетичним твором, дібраним для заучування, проводити на групових заняттях, а його розучування — індивідуально в час поза заняттями.  </vt:lpstr>
      <vt:lpstr>Робота з дитячою книжкою</vt:lpstr>
      <vt:lpstr>Слайд 22</vt:lpstr>
      <vt:lpstr> Жанри малих художніх творів : Прислів'я і приказки.  Прислів'я доступні дітям усіх вікових груп. Вони входять до складу занять з розвитку українського мовлення, ознайомлення з соціумом, ознайомлення з природним довкіллям. 3аучують прислів'я індивідуально або з невеличкою групою дітей впродовж дня. Вихователь використовує прислів’я та приказки під час сніданку, обіду, вечері .  </vt:lpstr>
      <vt:lpstr>Прислів’я під час сніданку,обіду чи вечері :</vt:lpstr>
      <vt:lpstr>3агадки.    3агадки загадують дітям   всіх вікових груп . вони використовуються як у повсякденному житті, так і на заняттях. кожна загадка має містити  виховну ц1нність та бути доступною віку дітей.   </vt:lpstr>
      <vt:lpstr>Коли ж слід розглядати з дітьми ілюстрації?</vt:lpstr>
      <vt:lpstr>у яких видах діяльності дітей використовуються твори дитячої художньої літератури ? 1. 2 3 4 </vt:lpstr>
      <vt:lpstr>3.Інновації в художній літературі.    *коректурні таблиці Н.В Гавриш    *Мнемотехніка.    *Уроки мислення за В.О. Сухомлинським     *Використання лепбука. </vt:lpstr>
      <vt:lpstr>Планування роботи протягом дня Ранкові години. Читання віршів, загадок, прислів’їв Розучування лічилок Декламування віршів Бесіди за ілюстраціями Прогулянки. Читання віршів, загадок, прислів’їв, прикмет, приказок розповідання казок. Ігри-драматизації Вечірні години. СХД Літературні вікторини. Перегляд мультфільмів, Драматизація Читання літературних творів Вивчення напам’ять Розваги Розгляд ілюстрацій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Інтерактивні методи навчання</dc:title>
  <dc:creator>Светлана</dc:creator>
  <cp:lastModifiedBy>USER</cp:lastModifiedBy>
  <cp:revision>157</cp:revision>
  <dcterms:created xsi:type="dcterms:W3CDTF">2018-05-07T11:26:38Z</dcterms:created>
  <dcterms:modified xsi:type="dcterms:W3CDTF">2024-10-04T07:00:01Z</dcterms:modified>
</cp:coreProperties>
</file>