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257" r:id="rId2"/>
    <p:sldId id="291" r:id="rId3"/>
    <p:sldId id="271" r:id="rId4"/>
    <p:sldId id="258" r:id="rId5"/>
    <p:sldId id="288" r:id="rId6"/>
    <p:sldId id="282" r:id="rId7"/>
    <p:sldId id="283" r:id="rId8"/>
    <p:sldId id="287" r:id="rId9"/>
    <p:sldId id="289" r:id="rId10"/>
    <p:sldId id="290" r:id="rId11"/>
    <p:sldId id="297" r:id="rId12"/>
    <p:sldId id="293" r:id="rId13"/>
    <p:sldId id="292" r:id="rId14"/>
    <p:sldId id="262" r:id="rId15"/>
    <p:sldId id="263" r:id="rId16"/>
    <p:sldId id="280" r:id="rId17"/>
    <p:sldId id="298" r:id="rId18"/>
    <p:sldId id="300" r:id="rId19"/>
    <p:sldId id="299" r:id="rId20"/>
    <p:sldId id="272" r:id="rId21"/>
    <p:sldId id="269" r:id="rId22"/>
    <p:sldId id="277" r:id="rId23"/>
    <p:sldId id="278" r:id="rId24"/>
    <p:sldId id="274" r:id="rId25"/>
    <p:sldId id="279" r:id="rId26"/>
    <p:sldId id="276" r:id="rId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53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95A3C8-B52C-4252-A0E4-41809EA52002}" type="datetimeFigureOut">
              <a:rPr lang="ru-RU" smtClean="0"/>
              <a:pPr/>
              <a:t>04.09.2024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329E31-442F-470F-8B2F-7AEFC657E314}"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dirty="0" err="1" smtClean="0"/>
              <a:t>лівна</a:t>
            </a:r>
            <a:endParaRPr lang="ru-RU" dirty="0"/>
          </a:p>
        </p:txBody>
      </p:sp>
      <p:sp>
        <p:nvSpPr>
          <p:cNvPr id="4" name="Номер слайда 3"/>
          <p:cNvSpPr>
            <a:spLocks noGrp="1"/>
          </p:cNvSpPr>
          <p:nvPr>
            <p:ph type="sldNum" sz="quarter" idx="10"/>
          </p:nvPr>
        </p:nvSpPr>
        <p:spPr/>
        <p:txBody>
          <a:bodyPr/>
          <a:lstStyle/>
          <a:p>
            <a:fld id="{C5329E31-442F-470F-8B2F-7AEFC657E314}" type="slidenum">
              <a:rPr lang="ru-RU" smtClean="0"/>
              <a:pPr/>
              <a:t>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313820CA-A0C0-4CCA-9A40-7F9E9097B8FB}" type="datetimeFigureOut">
              <a:rPr lang="ru-RU" smtClean="0"/>
              <a:pPr/>
              <a:t>04.09.2024</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100A40EB-439D-45A0-8B40-93C344FA0EE4}" type="slidenum">
              <a:rPr lang="ru-RU" smtClean="0"/>
              <a:pPr/>
              <a:t>‹#›</a:t>
            </a:fld>
            <a:endParaRPr lang="ru-RU"/>
          </a:p>
        </p:txBody>
      </p:sp>
    </p:spTree>
  </p:cSld>
  <p:clrMapOvr>
    <a:masterClrMapping/>
  </p:clrMapOvr>
  <p:transition spd="slow">
    <p:wheel spokes="8"/>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13820CA-A0C0-4CCA-9A40-7F9E9097B8FB}" type="datetimeFigureOut">
              <a:rPr lang="ru-RU" smtClean="0"/>
              <a:pPr/>
              <a:t>04.09.2024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00A40EB-439D-45A0-8B40-93C344FA0EE4}" type="slidenum">
              <a:rPr lang="ru-RU" smtClean="0"/>
              <a:pPr/>
              <a:t>‹#›</a:t>
            </a:fld>
            <a:endParaRPr lang="ru-RU"/>
          </a:p>
        </p:txBody>
      </p:sp>
    </p:spTree>
  </p:cSld>
  <p:clrMapOvr>
    <a:masterClrMapping/>
  </p:clrMapOvr>
  <p:transition spd="slow">
    <p:wheel spokes="8"/>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13820CA-A0C0-4CCA-9A40-7F9E9097B8FB}" type="datetimeFigureOut">
              <a:rPr lang="ru-RU" smtClean="0"/>
              <a:pPr/>
              <a:t>04.09.2024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00A40EB-439D-45A0-8B40-93C344FA0EE4}" type="slidenum">
              <a:rPr lang="ru-RU" smtClean="0"/>
              <a:pPr/>
              <a:t>‹#›</a:t>
            </a:fld>
            <a:endParaRPr lang="ru-RU"/>
          </a:p>
        </p:txBody>
      </p:sp>
    </p:spTree>
  </p:cSld>
  <p:clrMapOvr>
    <a:masterClrMapping/>
  </p:clrMapOvr>
  <p:transition spd="slow">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13820CA-A0C0-4CCA-9A40-7F9E9097B8FB}" type="datetimeFigureOut">
              <a:rPr lang="ru-RU" smtClean="0"/>
              <a:pPr/>
              <a:t>04.09.2024</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100A40EB-439D-45A0-8B40-93C344FA0EE4}" type="slidenum">
              <a:rPr lang="ru-RU" smtClean="0"/>
              <a:pPr/>
              <a:t>‹#›</a:t>
            </a:fld>
            <a:endParaRPr lang="ru-RU"/>
          </a:p>
        </p:txBody>
      </p:sp>
    </p:spTree>
  </p:cSld>
  <p:clrMapOvr>
    <a:masterClrMapping/>
  </p:clrMapOvr>
  <p:transition spd="slow">
    <p:wheel spokes="8"/>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313820CA-A0C0-4CCA-9A40-7F9E9097B8FB}" type="datetimeFigureOut">
              <a:rPr lang="ru-RU" smtClean="0"/>
              <a:pPr/>
              <a:t>04.09.2024</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100A40EB-439D-45A0-8B40-93C344FA0EE4}"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spd="slow">
    <p:wheel spokes="8"/>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313820CA-A0C0-4CCA-9A40-7F9E9097B8FB}" type="datetimeFigureOut">
              <a:rPr lang="ru-RU" smtClean="0"/>
              <a:pPr/>
              <a:t>04.09.2024</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00A40EB-439D-45A0-8B40-93C344FA0EE4}" type="slidenum">
              <a:rPr lang="ru-RU" smtClean="0"/>
              <a:pPr/>
              <a:t>‹#›</a:t>
            </a:fld>
            <a:endParaRPr lang="ru-RU"/>
          </a:p>
        </p:txBody>
      </p:sp>
    </p:spTree>
  </p:cSld>
  <p:clrMapOvr>
    <a:masterClrMapping/>
  </p:clrMapOvr>
  <p:transition spd="slow">
    <p:wheel spokes="8"/>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313820CA-A0C0-4CCA-9A40-7F9E9097B8FB}" type="datetimeFigureOut">
              <a:rPr lang="ru-RU" smtClean="0"/>
              <a:pPr/>
              <a:t>04.09.2024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100A40EB-439D-45A0-8B40-93C344FA0EE4}"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spd="slow">
    <p:wheel spokes="8"/>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313820CA-A0C0-4CCA-9A40-7F9E9097B8FB}" type="datetimeFigureOut">
              <a:rPr lang="ru-RU" smtClean="0"/>
              <a:pPr/>
              <a:t>04.09.2024</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00A40EB-439D-45A0-8B40-93C344FA0EE4}" type="slidenum">
              <a:rPr lang="ru-RU" smtClean="0"/>
              <a:pPr/>
              <a:t>‹#›</a:t>
            </a:fld>
            <a:endParaRPr lang="ru-RU"/>
          </a:p>
        </p:txBody>
      </p:sp>
    </p:spTree>
  </p:cSld>
  <p:clrMapOvr>
    <a:masterClrMapping/>
  </p:clrMapOvr>
  <p:transition spd="slow">
    <p:wheel spokes="8"/>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313820CA-A0C0-4CCA-9A40-7F9E9097B8FB}" type="datetimeFigureOut">
              <a:rPr lang="ru-RU" smtClean="0"/>
              <a:pPr/>
              <a:t>04.09.2024</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00A40EB-439D-45A0-8B40-93C344FA0EE4}" type="slidenum">
              <a:rPr lang="ru-RU" smtClean="0"/>
              <a:pPr/>
              <a:t>‹#›</a:t>
            </a:fld>
            <a:endParaRPr lang="ru-RU"/>
          </a:p>
        </p:txBody>
      </p:sp>
    </p:spTree>
  </p:cSld>
  <p:clrMapOvr>
    <a:masterClrMapping/>
  </p:clrMapOvr>
  <p:transition spd="slow">
    <p:wheel spokes="8"/>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13820CA-A0C0-4CCA-9A40-7F9E9097B8FB}" type="datetimeFigureOut">
              <a:rPr lang="ru-RU" smtClean="0"/>
              <a:pPr/>
              <a:t>04.09.2024</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00A40EB-439D-45A0-8B40-93C344FA0EE4}" type="slidenum">
              <a:rPr lang="ru-RU" smtClean="0"/>
              <a:pPr/>
              <a:t>‹#›</a:t>
            </a:fld>
            <a:endParaRPr lang="ru-RU"/>
          </a:p>
        </p:txBody>
      </p:sp>
    </p:spTree>
  </p:cSld>
  <p:clrMapOvr>
    <a:masterClrMapping/>
  </p:clrMapOvr>
  <p:transition spd="slow">
    <p:wheel spokes="8"/>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313820CA-A0C0-4CCA-9A40-7F9E9097B8FB}" type="datetimeFigureOut">
              <a:rPr lang="ru-RU" smtClean="0"/>
              <a:pPr/>
              <a:t>04.09.2024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00A40EB-439D-45A0-8B40-93C344FA0EE4}"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transition spd="slow">
    <p:wheel spokes="8"/>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313820CA-A0C0-4CCA-9A40-7F9E9097B8FB}" type="datetimeFigureOut">
              <a:rPr lang="ru-RU" smtClean="0"/>
              <a:pPr/>
              <a:t>04.09.2024</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00A40EB-439D-45A0-8B40-93C344FA0EE4}"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heel spokes="8"/>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peppypals_ua/videos" TargetMode="Externa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package" Target="../embeddings/______Microsoft_Office_PowerPoint1.sldx"/><Relationship Id="rId12"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7.jpeg"/><Relationship Id="rId11" Type="http://schemas.openxmlformats.org/officeDocument/2006/relationships/image" Target="../media/image21.png"/><Relationship Id="rId5" Type="http://schemas.openxmlformats.org/officeDocument/2006/relationships/image" Target="../media/image16.png"/><Relationship Id="rId15" Type="http://schemas.openxmlformats.org/officeDocument/2006/relationships/image" Target="../media/image25.png"/><Relationship Id="rId10" Type="http://schemas.openxmlformats.org/officeDocument/2006/relationships/image" Target="../media/image20.jpe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18.jpeg"/><Relationship Id="rId10" Type="http://schemas.openxmlformats.org/officeDocument/2006/relationships/image" Target="../media/image27.png"/><Relationship Id="rId4" Type="http://schemas.openxmlformats.org/officeDocument/2006/relationships/package" Target="../embeddings/______Microsoft_Office_PowerPoint2.sldx"/><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9" name="AutoShape 13"/>
          <p:cNvSpPr>
            <a:spLocks noChangeArrowheads="1"/>
          </p:cNvSpPr>
          <p:nvPr/>
        </p:nvSpPr>
        <p:spPr bwMode="auto">
          <a:xfrm>
            <a:off x="381000" y="304800"/>
            <a:ext cx="8458200" cy="6248400"/>
          </a:xfrm>
          <a:prstGeom prst="foldedCorner">
            <a:avLst>
              <a:gd name="adj" fmla="val 23069"/>
            </a:avLst>
          </a:prstGeom>
          <a:solidFill>
            <a:srgbClr val="FFFFCC"/>
          </a:solidFill>
          <a:ln w="9525">
            <a:solidFill>
              <a:schemeClr val="bg1"/>
            </a:solidFill>
            <a:round/>
            <a:headEnd/>
            <a:tailEnd/>
          </a:ln>
          <a:effectLst/>
        </p:spPr>
        <p:txBody>
          <a:bodyPr wrap="none" anchor="ctr"/>
          <a:lstStyle/>
          <a:p>
            <a:pPr algn="r"/>
            <a:endParaRPr lang="ru-RU" sz="4800" dirty="0" smtClean="0">
              <a:solidFill>
                <a:srgbClr val="FF0000"/>
              </a:solidFill>
              <a:latin typeface="Comic Sans MS" pitchFamily="66" charset="0"/>
            </a:endParaRPr>
          </a:p>
          <a:p>
            <a:pPr algn="r"/>
            <a:endParaRPr lang="ru-RU" sz="4800" dirty="0">
              <a:solidFill>
                <a:srgbClr val="FF0000"/>
              </a:solidFill>
              <a:latin typeface="Comic Sans MS" pitchFamily="66" charset="0"/>
            </a:endParaRPr>
          </a:p>
          <a:p>
            <a:pPr algn="r"/>
            <a:endParaRPr lang="ru-RU" sz="4800" dirty="0" smtClean="0">
              <a:solidFill>
                <a:srgbClr val="FF0000"/>
              </a:solidFill>
              <a:latin typeface="Comic Sans MS" pitchFamily="66" charset="0"/>
            </a:endParaRPr>
          </a:p>
          <a:p>
            <a:pPr algn="r"/>
            <a:r>
              <a:rPr lang="uk-UA" sz="3200" dirty="0" smtClean="0">
                <a:latin typeface="Comic Sans MS" pitchFamily="66" charset="0"/>
              </a:rPr>
              <a:t>                </a:t>
            </a:r>
          </a:p>
          <a:p>
            <a:pPr algn="r"/>
            <a:endParaRPr lang="uk-UA" sz="3200" dirty="0">
              <a:latin typeface="Comic Sans MS" pitchFamily="66" charset="0"/>
            </a:endParaRPr>
          </a:p>
        </p:txBody>
      </p:sp>
      <p:pic>
        <p:nvPicPr>
          <p:cNvPr id="4113" name="Picture 17" descr="MC900432586[1]"/>
          <p:cNvPicPr>
            <a:picLocks noChangeAspect="1" noChangeArrowheads="1"/>
          </p:cNvPicPr>
          <p:nvPr/>
        </p:nvPicPr>
        <p:blipFill>
          <a:blip r:embed="rId3" cstate="print"/>
          <a:srcRect/>
          <a:stretch>
            <a:fillRect/>
          </a:stretch>
        </p:blipFill>
        <p:spPr bwMode="auto">
          <a:xfrm>
            <a:off x="8077200" y="0"/>
            <a:ext cx="762000" cy="762000"/>
          </a:xfrm>
          <a:prstGeom prst="rect">
            <a:avLst/>
          </a:prstGeom>
          <a:noFill/>
        </p:spPr>
      </p:pic>
      <p:pic>
        <p:nvPicPr>
          <p:cNvPr id="4115" name="Picture 19" descr="MC900432586[1]"/>
          <p:cNvPicPr>
            <a:picLocks noChangeAspect="1" noChangeArrowheads="1"/>
          </p:cNvPicPr>
          <p:nvPr/>
        </p:nvPicPr>
        <p:blipFill>
          <a:blip r:embed="rId3" cstate="print"/>
          <a:srcRect/>
          <a:stretch>
            <a:fillRect/>
          </a:stretch>
        </p:blipFill>
        <p:spPr bwMode="auto">
          <a:xfrm>
            <a:off x="381000" y="0"/>
            <a:ext cx="762000" cy="762000"/>
          </a:xfrm>
          <a:prstGeom prst="rect">
            <a:avLst/>
          </a:prstGeom>
          <a:noFill/>
        </p:spPr>
      </p:pic>
      <p:sp>
        <p:nvSpPr>
          <p:cNvPr id="5" name="Заголовок 4"/>
          <p:cNvSpPr>
            <a:spLocks noGrp="1"/>
          </p:cNvSpPr>
          <p:nvPr>
            <p:ph type="title"/>
          </p:nvPr>
        </p:nvSpPr>
        <p:spPr>
          <a:xfrm>
            <a:off x="683568" y="274638"/>
            <a:ext cx="8155632" cy="2773362"/>
          </a:xfrm>
        </p:spPr>
        <p:txBody>
          <a:bodyPr>
            <a:normAutofit/>
          </a:bodyPr>
          <a:lstStyle/>
          <a:p>
            <a:pPr algn="ctr"/>
            <a:r>
              <a:rPr lang="ru-RU" sz="4000" b="1" dirty="0" err="1" smtClean="0">
                <a:solidFill>
                  <a:srgbClr val="C00000"/>
                </a:solidFill>
                <a:latin typeface="Times New Roman" pitchFamily="18" charset="0"/>
                <a:cs typeface="Times New Roman" pitchFamily="18" charset="0"/>
              </a:rPr>
              <a:t>Організація</a:t>
            </a:r>
            <a:r>
              <a:rPr lang="ru-RU" sz="4000" b="1" dirty="0" smtClean="0">
                <a:solidFill>
                  <a:srgbClr val="C00000"/>
                </a:solidFill>
                <a:latin typeface="Times New Roman" pitchFamily="18" charset="0"/>
                <a:cs typeface="Times New Roman" pitchFamily="18" charset="0"/>
              </a:rPr>
              <a:t> </a:t>
            </a:r>
            <a:r>
              <a:rPr lang="ru-RU" sz="4000" b="1" dirty="0" err="1" smtClean="0">
                <a:solidFill>
                  <a:srgbClr val="C00000"/>
                </a:solidFill>
                <a:latin typeface="Times New Roman" pitchFamily="18" charset="0"/>
                <a:cs typeface="Times New Roman" pitchFamily="18" charset="0"/>
              </a:rPr>
              <a:t>освітнього</a:t>
            </a:r>
            <a:r>
              <a:rPr lang="ru-RU" sz="4000" b="1" dirty="0" smtClean="0">
                <a:solidFill>
                  <a:srgbClr val="C00000"/>
                </a:solidFill>
                <a:latin typeface="Times New Roman" pitchFamily="18" charset="0"/>
                <a:cs typeface="Times New Roman" pitchFamily="18" charset="0"/>
              </a:rPr>
              <a:t> </a:t>
            </a:r>
            <a:r>
              <a:rPr lang="ru-RU" sz="4000" b="1" dirty="0" err="1" smtClean="0">
                <a:solidFill>
                  <a:srgbClr val="C00000"/>
                </a:solidFill>
                <a:latin typeface="Times New Roman" pitchFamily="18" charset="0"/>
                <a:cs typeface="Times New Roman" pitchFamily="18" charset="0"/>
              </a:rPr>
              <a:t>процесу</a:t>
            </a:r>
            <a:r>
              <a:rPr lang="ru-RU" sz="4000" b="1" dirty="0" smtClean="0">
                <a:solidFill>
                  <a:srgbClr val="C00000"/>
                </a:solidFill>
                <a:latin typeface="Times New Roman" pitchFamily="18" charset="0"/>
                <a:cs typeface="Times New Roman" pitchFamily="18" charset="0"/>
              </a:rPr>
              <a:t> у ЗДО №39 «Журавлик»  в 2024/2025 н.р.      </a:t>
            </a:r>
            <a:br>
              <a:rPr lang="ru-RU" sz="4000" b="1" dirty="0" smtClean="0">
                <a:solidFill>
                  <a:srgbClr val="C00000"/>
                </a:solidFill>
                <a:latin typeface="Times New Roman" pitchFamily="18" charset="0"/>
                <a:cs typeface="Times New Roman" pitchFamily="18" charset="0"/>
              </a:rPr>
            </a:br>
            <a:endParaRPr lang="ru-RU" sz="4000" b="1" dirty="0">
              <a:latin typeface="Times New Roman" pitchFamily="18" charset="0"/>
              <a:cs typeface="Times New Roman" pitchFamily="18" charset="0"/>
            </a:endParaRPr>
          </a:p>
        </p:txBody>
      </p:sp>
      <p:sp>
        <p:nvSpPr>
          <p:cNvPr id="9" name="Содержимое 8"/>
          <p:cNvSpPr>
            <a:spLocks noGrp="1"/>
          </p:cNvSpPr>
          <p:nvPr>
            <p:ph sz="half" idx="1"/>
          </p:nvPr>
        </p:nvSpPr>
        <p:spPr>
          <a:xfrm>
            <a:off x="457200" y="533400"/>
            <a:ext cx="2971800" cy="6135960"/>
          </a:xfrm>
        </p:spPr>
        <p:txBody>
          <a:bodyPr>
            <a:normAutofit fontScale="92500" lnSpcReduction="20000"/>
          </a:bodyPr>
          <a:lstStyle/>
          <a:p>
            <a:endParaRPr lang="uk-UA" sz="1200" dirty="0" smtClean="0">
              <a:latin typeface="Times New Roman" pitchFamily="18" charset="0"/>
              <a:cs typeface="Times New Roman" pitchFamily="18" charset="0"/>
            </a:endParaRPr>
          </a:p>
          <a:p>
            <a:endParaRPr lang="uk-UA" sz="1200" dirty="0">
              <a:latin typeface="Times New Roman" pitchFamily="18" charset="0"/>
              <a:cs typeface="Times New Roman" pitchFamily="18" charset="0"/>
            </a:endParaRPr>
          </a:p>
          <a:p>
            <a:endParaRPr lang="uk-UA" sz="1200" dirty="0" smtClean="0">
              <a:latin typeface="Times New Roman" pitchFamily="18" charset="0"/>
              <a:cs typeface="Times New Roman" pitchFamily="18" charset="0"/>
            </a:endParaRPr>
          </a:p>
          <a:p>
            <a:endParaRPr lang="uk-UA" sz="1200" dirty="0">
              <a:latin typeface="Times New Roman" pitchFamily="18" charset="0"/>
              <a:cs typeface="Times New Roman" pitchFamily="18" charset="0"/>
            </a:endParaRPr>
          </a:p>
          <a:p>
            <a:endParaRPr lang="uk-UA" sz="1200" dirty="0" smtClean="0">
              <a:latin typeface="Times New Roman" pitchFamily="18" charset="0"/>
              <a:cs typeface="Times New Roman" pitchFamily="18" charset="0"/>
            </a:endParaRPr>
          </a:p>
          <a:p>
            <a:endParaRPr lang="uk-UA" sz="1200" dirty="0">
              <a:latin typeface="Times New Roman" pitchFamily="18" charset="0"/>
              <a:cs typeface="Times New Roman" pitchFamily="18" charset="0"/>
            </a:endParaRPr>
          </a:p>
          <a:p>
            <a:endParaRPr lang="uk-UA" sz="1200" dirty="0" smtClean="0">
              <a:latin typeface="Times New Roman" pitchFamily="18" charset="0"/>
              <a:cs typeface="Times New Roman" pitchFamily="18" charset="0"/>
            </a:endParaRPr>
          </a:p>
          <a:p>
            <a:endParaRPr lang="uk-UA" sz="1200" dirty="0">
              <a:latin typeface="Times New Roman" pitchFamily="18" charset="0"/>
              <a:cs typeface="Times New Roman" pitchFamily="18" charset="0"/>
            </a:endParaRPr>
          </a:p>
          <a:p>
            <a:endParaRPr lang="uk-UA" sz="1200" dirty="0" smtClean="0">
              <a:latin typeface="Times New Roman" pitchFamily="18" charset="0"/>
              <a:cs typeface="Times New Roman" pitchFamily="18" charset="0"/>
            </a:endParaRPr>
          </a:p>
          <a:p>
            <a:endParaRPr lang="uk-UA" sz="1200" dirty="0">
              <a:latin typeface="Times New Roman" pitchFamily="18" charset="0"/>
              <a:cs typeface="Times New Roman" pitchFamily="18" charset="0"/>
            </a:endParaRPr>
          </a:p>
          <a:p>
            <a:endParaRPr lang="uk-UA" sz="1200" dirty="0" smtClean="0">
              <a:latin typeface="Times New Roman" pitchFamily="18" charset="0"/>
              <a:cs typeface="Times New Roman" pitchFamily="18" charset="0"/>
            </a:endParaRPr>
          </a:p>
          <a:p>
            <a:endParaRPr lang="uk-UA" sz="1200" dirty="0">
              <a:latin typeface="Times New Roman" pitchFamily="18" charset="0"/>
              <a:cs typeface="Times New Roman" pitchFamily="18" charset="0"/>
            </a:endParaRPr>
          </a:p>
          <a:p>
            <a:endParaRPr lang="uk-UA" sz="1200" dirty="0" smtClean="0">
              <a:latin typeface="Times New Roman" pitchFamily="18" charset="0"/>
              <a:cs typeface="Times New Roman" pitchFamily="18" charset="0"/>
            </a:endParaRPr>
          </a:p>
          <a:p>
            <a:endParaRPr lang="uk-UA" sz="1200" dirty="0">
              <a:latin typeface="Times New Roman" pitchFamily="18" charset="0"/>
              <a:cs typeface="Times New Roman" pitchFamily="18" charset="0"/>
            </a:endParaRPr>
          </a:p>
          <a:p>
            <a:endParaRPr lang="uk-UA" sz="1200" dirty="0" smtClean="0">
              <a:latin typeface="Times New Roman" pitchFamily="18" charset="0"/>
              <a:cs typeface="Times New Roman" pitchFamily="18" charset="0"/>
            </a:endParaRPr>
          </a:p>
          <a:p>
            <a:endParaRPr lang="uk-UA" sz="1200" dirty="0">
              <a:latin typeface="Times New Roman" pitchFamily="18" charset="0"/>
              <a:cs typeface="Times New Roman" pitchFamily="18" charset="0"/>
            </a:endParaRPr>
          </a:p>
          <a:p>
            <a:endParaRPr lang="uk-UA" sz="1200" dirty="0" smtClean="0">
              <a:latin typeface="Times New Roman" pitchFamily="18" charset="0"/>
              <a:cs typeface="Times New Roman" pitchFamily="18" charset="0"/>
            </a:endParaRPr>
          </a:p>
          <a:p>
            <a:endParaRPr lang="uk-UA" sz="1200" dirty="0">
              <a:latin typeface="Times New Roman" pitchFamily="18" charset="0"/>
              <a:cs typeface="Times New Roman" pitchFamily="18" charset="0"/>
            </a:endParaRPr>
          </a:p>
          <a:p>
            <a:endParaRPr lang="uk-UA" sz="1200" dirty="0" smtClean="0">
              <a:latin typeface="Times New Roman" pitchFamily="18" charset="0"/>
              <a:cs typeface="Times New Roman" pitchFamily="18" charset="0"/>
            </a:endParaRPr>
          </a:p>
          <a:p>
            <a:endParaRPr lang="uk-UA" sz="1200" dirty="0">
              <a:latin typeface="Times New Roman" pitchFamily="18" charset="0"/>
              <a:cs typeface="Times New Roman" pitchFamily="18" charset="0"/>
            </a:endParaRPr>
          </a:p>
          <a:p>
            <a:endParaRPr lang="uk-UA" sz="1200" dirty="0" smtClean="0">
              <a:latin typeface="Times New Roman" pitchFamily="18" charset="0"/>
              <a:cs typeface="Times New Roman" pitchFamily="18" charset="0"/>
            </a:endParaRPr>
          </a:p>
          <a:p>
            <a:endParaRPr lang="uk-UA" sz="1200" dirty="0">
              <a:latin typeface="Times New Roman" pitchFamily="18" charset="0"/>
              <a:cs typeface="Times New Roman" pitchFamily="18" charset="0"/>
            </a:endParaRPr>
          </a:p>
          <a:p>
            <a:endParaRPr lang="uk-UA" sz="1200" dirty="0" smtClean="0">
              <a:latin typeface="Times New Roman" pitchFamily="18" charset="0"/>
              <a:cs typeface="Times New Roman" pitchFamily="18" charset="0"/>
            </a:endParaRPr>
          </a:p>
          <a:p>
            <a:endParaRPr lang="uk-UA" sz="1200" dirty="0">
              <a:latin typeface="Times New Roman" pitchFamily="18" charset="0"/>
              <a:cs typeface="Times New Roman" pitchFamily="18" charset="0"/>
            </a:endParaRPr>
          </a:p>
          <a:p>
            <a:endParaRPr lang="uk-UA" sz="1200" dirty="0" smtClean="0">
              <a:latin typeface="Times New Roman" pitchFamily="18" charset="0"/>
              <a:cs typeface="Times New Roman" pitchFamily="18" charset="0"/>
            </a:endParaRPr>
          </a:p>
          <a:p>
            <a:endParaRPr lang="uk-UA" sz="1200" dirty="0">
              <a:latin typeface="Times New Roman" pitchFamily="18" charset="0"/>
              <a:cs typeface="Times New Roman" pitchFamily="18" charset="0"/>
            </a:endParaRPr>
          </a:p>
          <a:p>
            <a:pPr>
              <a:buNone/>
            </a:pPr>
            <a:r>
              <a:rPr lang="uk-UA" sz="1200" dirty="0" smtClean="0">
                <a:latin typeface="Times New Roman" pitchFamily="18" charset="0"/>
                <a:cs typeface="Times New Roman" pitchFamily="18" charset="0"/>
              </a:rPr>
              <a:t>        </a:t>
            </a:r>
            <a:r>
              <a:rPr lang="uk-UA" sz="1200" dirty="0" err="1" smtClean="0">
                <a:latin typeface="Times New Roman" pitchFamily="18" charset="0"/>
                <a:cs typeface="Times New Roman" pitchFamily="18" charset="0"/>
              </a:rPr>
              <a:t>Авторс</a:t>
            </a:r>
            <a:endParaRPr lang="ru-RU" sz="1200" dirty="0"/>
          </a:p>
        </p:txBody>
      </p:sp>
      <p:sp>
        <p:nvSpPr>
          <p:cNvPr id="7" name="Содержимое 6"/>
          <p:cNvSpPr>
            <a:spLocks noGrp="1"/>
          </p:cNvSpPr>
          <p:nvPr>
            <p:ph sz="half" idx="2"/>
          </p:nvPr>
        </p:nvSpPr>
        <p:spPr>
          <a:xfrm>
            <a:off x="4648200" y="2819400"/>
            <a:ext cx="4038600" cy="3306763"/>
          </a:xfrm>
        </p:spPr>
        <p:txBody>
          <a:bodyPr>
            <a:normAutofit fontScale="92500" lnSpcReduction="20000"/>
          </a:bodyPr>
          <a:lstStyle/>
          <a:p>
            <a:pPr algn="r">
              <a:buNone/>
            </a:pPr>
            <a:endParaRPr lang="uk-UA" dirty="0" smtClean="0">
              <a:latin typeface="Comic Sans MS" pitchFamily="66" charset="0"/>
            </a:endParaRPr>
          </a:p>
          <a:p>
            <a:pPr algn="ctr">
              <a:buNone/>
            </a:pPr>
            <a:endParaRPr lang="uk-UA" dirty="0" smtClean="0">
              <a:latin typeface="Comic Sans MS" pitchFamily="66" charset="0"/>
            </a:endParaRPr>
          </a:p>
          <a:p>
            <a:pPr algn="ctr">
              <a:buNone/>
            </a:pPr>
            <a:endParaRPr lang="uk-UA" dirty="0" smtClean="0">
              <a:latin typeface="Comic Sans MS" pitchFamily="66" charset="0"/>
            </a:endParaRPr>
          </a:p>
          <a:p>
            <a:pPr algn="ctr">
              <a:buNone/>
            </a:pPr>
            <a:r>
              <a:rPr lang="uk-UA" dirty="0" smtClean="0">
                <a:latin typeface="Comic Sans MS" pitchFamily="66" charset="0"/>
              </a:rPr>
              <a:t>Підготувала</a:t>
            </a:r>
          </a:p>
          <a:p>
            <a:pPr algn="ctr">
              <a:buNone/>
            </a:pPr>
            <a:r>
              <a:rPr lang="uk-UA" dirty="0" smtClean="0">
                <a:latin typeface="Comic Sans MS" pitchFamily="66" charset="0"/>
              </a:rPr>
              <a:t>Машкара М.М., вихователь-методист ЗДО.          </a:t>
            </a:r>
          </a:p>
          <a:p>
            <a:pPr algn="ctr">
              <a:buNone/>
            </a:pPr>
            <a:r>
              <a:rPr lang="uk-UA" dirty="0" smtClean="0">
                <a:latin typeface="Comic Sans MS" pitchFamily="66" charset="0"/>
              </a:rPr>
              <a:t> </a:t>
            </a:r>
            <a:endParaRPr lang="ru-RU" dirty="0"/>
          </a:p>
        </p:txBody>
      </p:sp>
      <p:pic>
        <p:nvPicPr>
          <p:cNvPr id="10" name="Picture 4" descr="C:\Users\USER\Desktop\Снимок2.PNG"/>
          <p:cNvPicPr>
            <a:picLocks noChangeAspect="1" noChangeArrowheads="1"/>
          </p:cNvPicPr>
          <p:nvPr/>
        </p:nvPicPr>
        <p:blipFill>
          <a:blip r:embed="rId4" cstate="print"/>
          <a:srcRect/>
          <a:stretch>
            <a:fillRect/>
          </a:stretch>
        </p:blipFill>
        <p:spPr bwMode="auto">
          <a:xfrm>
            <a:off x="0" y="4437063"/>
            <a:ext cx="3695700" cy="2266950"/>
          </a:xfrm>
          <a:prstGeom prst="rect">
            <a:avLst/>
          </a:prstGeom>
          <a:noFill/>
          <a:ln w="9525">
            <a:noFill/>
            <a:miter lim="800000"/>
            <a:headEnd/>
            <a:tailEnd/>
          </a:ln>
        </p:spPr>
      </p:pic>
    </p:spTree>
  </p:cSld>
  <p:clrMapOvr>
    <a:masterClrMapping/>
  </p:clrMapOvr>
  <p:transition spd="slow">
    <p:wheel spokes="8"/>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457200"/>
            <a:ext cx="8686800" cy="6140152"/>
          </a:xfrm>
        </p:spPr>
        <p:txBody>
          <a:bodyPr>
            <a:normAutofit fontScale="90000"/>
          </a:bodyPr>
          <a:lstStyle/>
          <a:p>
            <a:r>
              <a:rPr lang="uk-UA" dirty="0" smtClean="0">
                <a:solidFill>
                  <a:srgbClr val="FF0000"/>
                </a:solidFill>
              </a:rPr>
              <a:t>На сайті МОН</a:t>
            </a:r>
            <a:r>
              <a:rPr lang="uk-UA" dirty="0" smtClean="0"/>
              <a:t>, у розділі «Дошкільна освіта», представлено рубрику «</a:t>
            </a:r>
            <a:r>
              <a:rPr lang="en-US" dirty="0" smtClean="0"/>
              <a:t>ECERS-3: </a:t>
            </a:r>
            <a:r>
              <a:rPr lang="uk-UA" dirty="0" smtClean="0"/>
              <a:t>шкала оцінювання якості освітнього процесу в закладах дошкільної освіти». Крім того, на платформі </a:t>
            </a:r>
            <a:r>
              <a:rPr lang="uk-UA" dirty="0" smtClean="0">
                <a:solidFill>
                  <a:srgbClr val="FF0000"/>
                </a:solidFill>
              </a:rPr>
              <a:t>НУМО </a:t>
            </a:r>
            <a:r>
              <a:rPr lang="uk-UA" dirty="0" smtClean="0"/>
              <a:t>за сприяння ЮНІСЕФ презентовано Освітній серіал, присвячений організації якісного освітнього середовища за методикою </a:t>
            </a:r>
            <a:r>
              <a:rPr lang="en-US" dirty="0" smtClean="0"/>
              <a:t>ECERS-3. </a:t>
            </a:r>
            <a:r>
              <a:rPr lang="uk-UA" dirty="0" smtClean="0"/>
              <a:t>Також, серіал можна дивитись на Дія. Освіта та отримати сертифікат про проходження курсу</a:t>
            </a:r>
            <a:endParaRPr lang="uk-UA" dirty="0"/>
          </a:p>
        </p:txBody>
      </p:sp>
    </p:spTree>
  </p:cSld>
  <p:clrMapOvr>
    <a:masterClrMapping/>
  </p:clrMapOvr>
  <p:transition spd="slow">
    <p:wheel spokes="8"/>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144462" y="144463"/>
            <a:ext cx="8315970" cy="6474450"/>
          </a:xfrm>
          <a:prstGeom prst="rect">
            <a:avLst/>
          </a:prstGeom>
          <a:noFill/>
          <a:ln w="9525">
            <a:noFill/>
            <a:miter lim="800000"/>
            <a:headEnd/>
            <a:tailEnd/>
          </a:ln>
          <a:effectLst/>
        </p:spPr>
      </p:pic>
    </p:spTree>
  </p:cSld>
  <p:clrMapOvr>
    <a:masterClrMapping/>
  </p:clrMapOvr>
  <p:transition spd="slow">
    <p:wheel spokes="8"/>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0" y="144463"/>
            <a:ext cx="9220200" cy="5143500"/>
          </a:xfrm>
          <a:prstGeom prst="rect">
            <a:avLst/>
          </a:prstGeom>
          <a:noFill/>
          <a:ln w="9525">
            <a:noFill/>
            <a:miter lim="800000"/>
            <a:headEnd/>
            <a:tailEnd/>
          </a:ln>
          <a:effectLst/>
        </p:spPr>
      </p:pic>
    </p:spTree>
  </p:cSld>
  <p:clrMapOvr>
    <a:masterClrMapping/>
  </p:clrMapOvr>
  <p:transition spd="slow">
    <p:wheel spokes="8"/>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9" name="AutoShape 13"/>
          <p:cNvSpPr>
            <a:spLocks noChangeArrowheads="1"/>
          </p:cNvSpPr>
          <p:nvPr/>
        </p:nvSpPr>
        <p:spPr bwMode="auto">
          <a:xfrm>
            <a:off x="0" y="304800"/>
            <a:ext cx="8839200" cy="6248400"/>
          </a:xfrm>
          <a:prstGeom prst="foldedCorner">
            <a:avLst>
              <a:gd name="adj" fmla="val 23069"/>
            </a:avLst>
          </a:prstGeom>
          <a:solidFill>
            <a:srgbClr val="FFFFCC"/>
          </a:solidFill>
          <a:ln w="9525">
            <a:solidFill>
              <a:schemeClr val="bg1"/>
            </a:solidFill>
            <a:round/>
            <a:headEnd/>
            <a:tailEnd/>
          </a:ln>
          <a:effectLst/>
        </p:spPr>
        <p:txBody>
          <a:bodyPr wrap="none" anchor="ctr"/>
          <a:lstStyle/>
          <a:p>
            <a:pPr algn="r"/>
            <a:endParaRPr lang="ru-RU" sz="4800" dirty="0" smtClean="0">
              <a:solidFill>
                <a:srgbClr val="FF0000"/>
              </a:solidFill>
              <a:latin typeface="Comic Sans MS" pitchFamily="66" charset="0"/>
            </a:endParaRPr>
          </a:p>
          <a:p>
            <a:pPr algn="r"/>
            <a:endParaRPr lang="ru-RU" sz="4800" dirty="0">
              <a:solidFill>
                <a:srgbClr val="FF0000"/>
              </a:solidFill>
              <a:latin typeface="Comic Sans MS" pitchFamily="66" charset="0"/>
            </a:endParaRPr>
          </a:p>
          <a:p>
            <a:pPr algn="r"/>
            <a:endParaRPr lang="ru-RU" sz="4800" dirty="0" smtClean="0">
              <a:solidFill>
                <a:srgbClr val="FF0000"/>
              </a:solidFill>
              <a:latin typeface="Comic Sans MS" pitchFamily="66" charset="0"/>
            </a:endParaRPr>
          </a:p>
          <a:p>
            <a:pPr algn="r"/>
            <a:r>
              <a:rPr lang="uk-UA" sz="3200" dirty="0" smtClean="0">
                <a:latin typeface="Comic Sans MS" pitchFamily="66" charset="0"/>
              </a:rPr>
              <a:t>                </a:t>
            </a:r>
          </a:p>
          <a:p>
            <a:pPr algn="r"/>
            <a:endParaRPr lang="uk-UA" sz="3200" dirty="0">
              <a:latin typeface="Comic Sans MS" pitchFamily="66" charset="0"/>
            </a:endParaRPr>
          </a:p>
        </p:txBody>
      </p:sp>
      <p:pic>
        <p:nvPicPr>
          <p:cNvPr id="4113" name="Picture 17" descr="MC900432586[1]"/>
          <p:cNvPicPr>
            <a:picLocks noChangeAspect="1" noChangeArrowheads="1"/>
          </p:cNvPicPr>
          <p:nvPr/>
        </p:nvPicPr>
        <p:blipFill>
          <a:blip r:embed="rId2" cstate="print"/>
          <a:srcRect/>
          <a:stretch>
            <a:fillRect/>
          </a:stretch>
        </p:blipFill>
        <p:spPr bwMode="auto">
          <a:xfrm>
            <a:off x="8077200" y="0"/>
            <a:ext cx="762000" cy="762000"/>
          </a:xfrm>
          <a:prstGeom prst="rect">
            <a:avLst/>
          </a:prstGeom>
          <a:noFill/>
        </p:spPr>
      </p:pic>
      <p:pic>
        <p:nvPicPr>
          <p:cNvPr id="4115" name="Picture 19" descr="MC900432586[1]"/>
          <p:cNvPicPr>
            <a:picLocks noChangeAspect="1" noChangeArrowheads="1"/>
          </p:cNvPicPr>
          <p:nvPr/>
        </p:nvPicPr>
        <p:blipFill>
          <a:blip r:embed="rId2" cstate="print"/>
          <a:srcRect/>
          <a:stretch>
            <a:fillRect/>
          </a:stretch>
        </p:blipFill>
        <p:spPr bwMode="auto">
          <a:xfrm>
            <a:off x="381000" y="0"/>
            <a:ext cx="762000" cy="762000"/>
          </a:xfrm>
          <a:prstGeom prst="rect">
            <a:avLst/>
          </a:prstGeom>
          <a:noFill/>
        </p:spPr>
      </p:pic>
      <p:sp>
        <p:nvSpPr>
          <p:cNvPr id="8" name="Заголовок 7"/>
          <p:cNvSpPr>
            <a:spLocks noGrp="1"/>
          </p:cNvSpPr>
          <p:nvPr>
            <p:ph type="title"/>
          </p:nvPr>
        </p:nvSpPr>
        <p:spPr>
          <a:xfrm>
            <a:off x="301752" y="116632"/>
            <a:ext cx="8686800" cy="720080"/>
          </a:xfrm>
        </p:spPr>
        <p:txBody>
          <a:bodyPr>
            <a:normAutofit/>
          </a:bodyPr>
          <a:lstStyle/>
          <a:p>
            <a:pPr algn="ctr"/>
            <a:endParaRPr lang="ru-RU" b="1" dirty="0">
              <a:solidFill>
                <a:srgbClr val="FF0000"/>
              </a:solidFill>
              <a:latin typeface="Times New Roman" pitchFamily="18" charset="0"/>
              <a:cs typeface="Times New Roman" pitchFamily="18" charset="0"/>
            </a:endParaRPr>
          </a:p>
        </p:txBody>
      </p:sp>
      <p:sp>
        <p:nvSpPr>
          <p:cNvPr id="7" name="Содержимое 6"/>
          <p:cNvSpPr>
            <a:spLocks noGrp="1"/>
          </p:cNvSpPr>
          <p:nvPr>
            <p:ph sz="half" idx="2"/>
          </p:nvPr>
        </p:nvSpPr>
        <p:spPr>
          <a:xfrm>
            <a:off x="5004048" y="1052736"/>
            <a:ext cx="3888432" cy="3960440"/>
          </a:xfrm>
        </p:spPr>
        <p:txBody>
          <a:bodyPr>
            <a:normAutofit fontScale="55000" lnSpcReduction="20000"/>
          </a:bodyPr>
          <a:lstStyle/>
          <a:p>
            <a:pPr>
              <a:buNone/>
              <a:defRPr/>
            </a:pPr>
            <a:endParaRPr lang="uk-UA" sz="2200" dirty="0" smtClean="0"/>
          </a:p>
          <a:p>
            <a:pPr>
              <a:buNone/>
              <a:defRPr/>
            </a:pPr>
            <a:endParaRPr lang="ru-RU" dirty="0" smtClean="0">
              <a:solidFill>
                <a:srgbClr val="002060"/>
              </a:solidFill>
              <a:latin typeface="Times New Roman" pitchFamily="18" charset="0"/>
              <a:cs typeface="Times New Roman" pitchFamily="18" charset="0"/>
            </a:endParaRPr>
          </a:p>
          <a:p>
            <a:r>
              <a:rPr lang="uk-UA" dirty="0" smtClean="0"/>
              <a:t>Для ресурсної підтримки рекомендується скористатися програмою соціально-емоційного розвитку «Веселі друзі», </a:t>
            </a:r>
            <a:r>
              <a:rPr lang="en-US" dirty="0" smtClean="0">
                <a:hlinkClick r:id="rId3"/>
              </a:rPr>
              <a:t>https://www.youtube.com/@peppypals_ua/videos</a:t>
            </a:r>
            <a:endParaRPr lang="uk-UA" dirty="0" smtClean="0"/>
          </a:p>
          <a:p>
            <a:endParaRPr lang="uk-UA" dirty="0" smtClean="0"/>
          </a:p>
          <a:p>
            <a:r>
              <a:rPr lang="uk-UA" dirty="0" smtClean="0"/>
              <a:t>а також матеріалами та цифровими сервісами, розробленими МОН у межах Всеукраїнської програми ментального здоров’я, ініційованої першою леді України Оленою </a:t>
            </a:r>
            <a:r>
              <a:rPr lang="uk-UA" dirty="0" err="1" smtClean="0"/>
              <a:t>Зеленською</a:t>
            </a:r>
            <a:r>
              <a:rPr lang="uk-UA" dirty="0" smtClean="0"/>
              <a:t>, спільно з ГО «Підтримай дитину» та </a:t>
            </a:r>
            <a:r>
              <a:rPr lang="uk-UA" dirty="0" err="1" smtClean="0"/>
              <a:t>проєктом</a:t>
            </a:r>
            <a:r>
              <a:rPr lang="uk-UA" dirty="0" smtClean="0"/>
              <a:t> «Подбай про себе».    </a:t>
            </a:r>
            <a:endParaRPr lang="ru-RU" dirty="0"/>
          </a:p>
        </p:txBody>
      </p:sp>
      <p:pic>
        <p:nvPicPr>
          <p:cNvPr id="25602" name="Picture 2" descr="C:\Users\USER\Desktop\Снимок1.PNG"/>
          <p:cNvPicPr>
            <a:picLocks noGrp="1" noChangeAspect="1" noChangeArrowheads="1"/>
          </p:cNvPicPr>
          <p:nvPr>
            <p:ph sz="half" idx="1"/>
          </p:nvPr>
        </p:nvPicPr>
        <p:blipFill>
          <a:blip r:embed="rId4" cstate="print"/>
          <a:srcRect/>
          <a:stretch>
            <a:fillRect/>
          </a:stretch>
        </p:blipFill>
        <p:spPr bwMode="auto">
          <a:xfrm>
            <a:off x="0" y="78634"/>
            <a:ext cx="5364088" cy="6779366"/>
          </a:xfrm>
          <a:prstGeom prst="rect">
            <a:avLst/>
          </a:prstGeom>
          <a:noFill/>
        </p:spPr>
      </p:pic>
      <p:pic>
        <p:nvPicPr>
          <p:cNvPr id="25604" name="Picture 4"/>
          <p:cNvPicPr>
            <a:picLocks noChangeAspect="1" noChangeArrowheads="1"/>
          </p:cNvPicPr>
          <p:nvPr/>
        </p:nvPicPr>
        <p:blipFill>
          <a:blip r:embed="rId5" cstate="print"/>
          <a:srcRect/>
          <a:stretch>
            <a:fillRect/>
          </a:stretch>
        </p:blipFill>
        <p:spPr bwMode="auto">
          <a:xfrm>
            <a:off x="5508104" y="4509120"/>
            <a:ext cx="1659888" cy="2051497"/>
          </a:xfrm>
          <a:prstGeom prst="rect">
            <a:avLst/>
          </a:prstGeom>
          <a:noFill/>
          <a:ln w="9525">
            <a:noFill/>
            <a:miter lim="800000"/>
            <a:headEnd/>
            <a:tailEnd/>
          </a:ln>
        </p:spPr>
      </p:pic>
      <p:pic>
        <p:nvPicPr>
          <p:cNvPr id="25605" name="Picture 5"/>
          <p:cNvPicPr>
            <a:picLocks noChangeAspect="1" noChangeArrowheads="1"/>
          </p:cNvPicPr>
          <p:nvPr/>
        </p:nvPicPr>
        <p:blipFill>
          <a:blip r:embed="rId6" cstate="print"/>
          <a:srcRect/>
          <a:stretch>
            <a:fillRect/>
          </a:stretch>
        </p:blipFill>
        <p:spPr bwMode="auto">
          <a:xfrm>
            <a:off x="7351498" y="4365104"/>
            <a:ext cx="1792502" cy="2147316"/>
          </a:xfrm>
          <a:prstGeom prst="rect">
            <a:avLst/>
          </a:prstGeom>
          <a:noFill/>
          <a:ln w="9525">
            <a:noFill/>
            <a:miter lim="800000"/>
            <a:headEnd/>
            <a:tailEnd/>
          </a:ln>
        </p:spPr>
      </p:pic>
    </p:spTree>
  </p:cSld>
  <p:clrMapOvr>
    <a:masterClrMapping/>
  </p:clrMapOvr>
  <p:transition spd="slow">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9" name="AutoShape 13"/>
          <p:cNvSpPr>
            <a:spLocks noChangeArrowheads="1"/>
          </p:cNvSpPr>
          <p:nvPr/>
        </p:nvSpPr>
        <p:spPr bwMode="auto">
          <a:xfrm>
            <a:off x="0" y="304800"/>
            <a:ext cx="9144000" cy="6553200"/>
          </a:xfrm>
          <a:prstGeom prst="foldedCorner">
            <a:avLst>
              <a:gd name="adj" fmla="val 23069"/>
            </a:avLst>
          </a:prstGeom>
          <a:solidFill>
            <a:srgbClr val="FFFFCC"/>
          </a:solidFill>
          <a:ln w="9525">
            <a:solidFill>
              <a:schemeClr val="bg1"/>
            </a:solidFill>
            <a:round/>
            <a:headEnd/>
            <a:tailEnd/>
          </a:ln>
          <a:effectLst/>
        </p:spPr>
        <p:txBody>
          <a:bodyPr wrap="none" anchor="ctr"/>
          <a:lstStyle/>
          <a:p>
            <a:pPr algn="r"/>
            <a:endParaRPr lang="ru-RU" sz="4800" dirty="0" smtClean="0">
              <a:solidFill>
                <a:srgbClr val="FF0000"/>
              </a:solidFill>
              <a:latin typeface="Comic Sans MS" pitchFamily="66" charset="0"/>
            </a:endParaRPr>
          </a:p>
          <a:p>
            <a:pPr algn="r"/>
            <a:endParaRPr lang="ru-RU" sz="4800" dirty="0">
              <a:solidFill>
                <a:srgbClr val="FF0000"/>
              </a:solidFill>
              <a:latin typeface="Comic Sans MS" pitchFamily="66" charset="0"/>
            </a:endParaRPr>
          </a:p>
          <a:p>
            <a:pPr algn="r"/>
            <a:endParaRPr lang="ru-RU" sz="4800" dirty="0" smtClean="0">
              <a:solidFill>
                <a:srgbClr val="FF0000"/>
              </a:solidFill>
              <a:latin typeface="Comic Sans MS" pitchFamily="66" charset="0"/>
            </a:endParaRPr>
          </a:p>
          <a:p>
            <a:pPr algn="r"/>
            <a:r>
              <a:rPr lang="uk-UA" sz="3200" dirty="0" smtClean="0">
                <a:latin typeface="Comic Sans MS" pitchFamily="66" charset="0"/>
              </a:rPr>
              <a:t>                </a:t>
            </a:r>
          </a:p>
          <a:p>
            <a:pPr algn="r"/>
            <a:endParaRPr lang="uk-UA" sz="3200" dirty="0">
              <a:latin typeface="Comic Sans MS" pitchFamily="66" charset="0"/>
            </a:endParaRPr>
          </a:p>
        </p:txBody>
      </p:sp>
      <p:pic>
        <p:nvPicPr>
          <p:cNvPr id="4113" name="Picture 17" descr="MC900432586[1]"/>
          <p:cNvPicPr>
            <a:picLocks noChangeAspect="1" noChangeArrowheads="1"/>
          </p:cNvPicPr>
          <p:nvPr/>
        </p:nvPicPr>
        <p:blipFill>
          <a:blip r:embed="rId2" cstate="print"/>
          <a:srcRect/>
          <a:stretch>
            <a:fillRect/>
          </a:stretch>
        </p:blipFill>
        <p:spPr bwMode="auto">
          <a:xfrm>
            <a:off x="8077200" y="0"/>
            <a:ext cx="762000" cy="762000"/>
          </a:xfrm>
          <a:prstGeom prst="rect">
            <a:avLst/>
          </a:prstGeom>
          <a:noFill/>
        </p:spPr>
      </p:pic>
      <p:pic>
        <p:nvPicPr>
          <p:cNvPr id="4115" name="Picture 19" descr="MC900432586[1]"/>
          <p:cNvPicPr>
            <a:picLocks noChangeAspect="1" noChangeArrowheads="1"/>
          </p:cNvPicPr>
          <p:nvPr/>
        </p:nvPicPr>
        <p:blipFill>
          <a:blip r:embed="rId2" cstate="print"/>
          <a:srcRect/>
          <a:stretch>
            <a:fillRect/>
          </a:stretch>
        </p:blipFill>
        <p:spPr bwMode="auto">
          <a:xfrm>
            <a:off x="381000" y="0"/>
            <a:ext cx="762000" cy="762000"/>
          </a:xfrm>
          <a:prstGeom prst="rect">
            <a:avLst/>
          </a:prstGeom>
          <a:noFill/>
        </p:spPr>
      </p:pic>
      <p:sp>
        <p:nvSpPr>
          <p:cNvPr id="8" name="Заголовок 7"/>
          <p:cNvSpPr>
            <a:spLocks noGrp="1"/>
          </p:cNvSpPr>
          <p:nvPr>
            <p:ph type="title"/>
          </p:nvPr>
        </p:nvSpPr>
        <p:spPr>
          <a:xfrm>
            <a:off x="304800" y="188640"/>
            <a:ext cx="8686800" cy="792088"/>
          </a:xfrm>
        </p:spPr>
        <p:txBody>
          <a:bodyPr>
            <a:normAutofit fontScale="90000"/>
          </a:bodyPr>
          <a:lstStyle/>
          <a:p>
            <a:pPr algn="ctr"/>
            <a:r>
              <a:rPr lang="uk-UA" b="1" kern="0" dirty="0" smtClean="0">
                <a:solidFill>
                  <a:schemeClr val="tx2">
                    <a:lumMod val="50000"/>
                  </a:schemeClr>
                </a:solidFill>
                <a:latin typeface="Arial Narrow" pitchFamily="34" charset="0"/>
              </a:rPr>
              <a:t>Діючі комплексні програми  </a:t>
            </a:r>
            <a:br>
              <a:rPr lang="uk-UA" b="1" kern="0" dirty="0" smtClean="0">
                <a:solidFill>
                  <a:schemeClr val="tx2">
                    <a:lumMod val="50000"/>
                  </a:schemeClr>
                </a:solidFill>
                <a:latin typeface="Arial Narrow" pitchFamily="34" charset="0"/>
              </a:rPr>
            </a:br>
            <a:endParaRPr lang="ru-RU" dirty="0"/>
          </a:p>
        </p:txBody>
      </p:sp>
      <p:pic>
        <p:nvPicPr>
          <p:cNvPr id="2" name="Picture 2" descr="C:\Users\USER\Desktop\Снимок2.PNG"/>
          <p:cNvPicPr>
            <a:picLocks noGrp="1" noChangeAspect="1" noChangeArrowheads="1"/>
          </p:cNvPicPr>
          <p:nvPr>
            <p:ph idx="1"/>
          </p:nvPr>
        </p:nvPicPr>
        <p:blipFill>
          <a:blip r:embed="rId3" cstate="print"/>
          <a:srcRect/>
          <a:stretch>
            <a:fillRect/>
          </a:stretch>
        </p:blipFill>
        <p:spPr bwMode="auto">
          <a:xfrm>
            <a:off x="251520" y="764704"/>
            <a:ext cx="8712968" cy="5760640"/>
          </a:xfrm>
          <a:prstGeom prst="rect">
            <a:avLst/>
          </a:prstGeom>
          <a:noFill/>
        </p:spPr>
      </p:pic>
      <p:pic>
        <p:nvPicPr>
          <p:cNvPr id="13" name="Picture 3" descr="C:\Users\USER\Desktop\зображення_viber_2022-09-12_15-08-19-262.jpg"/>
          <p:cNvPicPr>
            <a:picLocks noChangeAspect="1" noChangeArrowheads="1"/>
          </p:cNvPicPr>
          <p:nvPr/>
        </p:nvPicPr>
        <p:blipFill>
          <a:blip r:embed="rId4" cstate="print"/>
          <a:srcRect/>
          <a:stretch>
            <a:fillRect/>
          </a:stretch>
        </p:blipFill>
        <p:spPr bwMode="auto">
          <a:xfrm>
            <a:off x="3563888" y="2204864"/>
            <a:ext cx="2395233" cy="3240360"/>
          </a:xfrm>
          <a:prstGeom prst="rect">
            <a:avLst/>
          </a:prstGeom>
          <a:noFill/>
          <a:ln w="9525">
            <a:noFill/>
            <a:miter lim="800000"/>
            <a:headEnd/>
            <a:tailEnd/>
          </a:ln>
        </p:spPr>
      </p:pic>
    </p:spTree>
  </p:cSld>
  <p:clrMapOvr>
    <a:masterClrMapping/>
  </p:clrMapOvr>
  <p:transition spd="slow">
    <p:wheel spokes="8"/>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9" name="AutoShape 13"/>
          <p:cNvSpPr>
            <a:spLocks noChangeArrowheads="1"/>
          </p:cNvSpPr>
          <p:nvPr/>
        </p:nvSpPr>
        <p:spPr bwMode="auto">
          <a:xfrm>
            <a:off x="381000" y="304800"/>
            <a:ext cx="8458200" cy="6248400"/>
          </a:xfrm>
          <a:prstGeom prst="foldedCorner">
            <a:avLst>
              <a:gd name="adj" fmla="val 23069"/>
            </a:avLst>
          </a:prstGeom>
          <a:solidFill>
            <a:srgbClr val="FFFFCC"/>
          </a:solidFill>
          <a:ln w="9525">
            <a:solidFill>
              <a:schemeClr val="bg1"/>
            </a:solidFill>
            <a:round/>
            <a:headEnd/>
            <a:tailEnd/>
          </a:ln>
          <a:effectLst/>
        </p:spPr>
        <p:txBody>
          <a:bodyPr wrap="none" anchor="ctr"/>
          <a:lstStyle/>
          <a:p>
            <a:pPr algn="r"/>
            <a:endParaRPr lang="ru-RU" sz="4800" dirty="0" smtClean="0">
              <a:solidFill>
                <a:srgbClr val="FF0000"/>
              </a:solidFill>
              <a:latin typeface="Comic Sans MS" pitchFamily="66" charset="0"/>
            </a:endParaRPr>
          </a:p>
          <a:p>
            <a:pPr algn="r"/>
            <a:endParaRPr lang="ru-RU" sz="4800" dirty="0">
              <a:solidFill>
                <a:srgbClr val="FF0000"/>
              </a:solidFill>
              <a:latin typeface="Comic Sans MS" pitchFamily="66" charset="0"/>
            </a:endParaRPr>
          </a:p>
          <a:p>
            <a:pPr algn="r"/>
            <a:endParaRPr lang="ru-RU" sz="4800" dirty="0" smtClean="0">
              <a:solidFill>
                <a:srgbClr val="FF0000"/>
              </a:solidFill>
              <a:latin typeface="Comic Sans MS" pitchFamily="66" charset="0"/>
            </a:endParaRPr>
          </a:p>
          <a:p>
            <a:pPr algn="r"/>
            <a:r>
              <a:rPr lang="uk-UA" sz="3200" dirty="0" smtClean="0">
                <a:latin typeface="Comic Sans MS" pitchFamily="66" charset="0"/>
              </a:rPr>
              <a:t>                </a:t>
            </a:r>
          </a:p>
          <a:p>
            <a:pPr algn="r"/>
            <a:endParaRPr lang="uk-UA" sz="3200" dirty="0">
              <a:latin typeface="Comic Sans MS" pitchFamily="66" charset="0"/>
            </a:endParaRPr>
          </a:p>
        </p:txBody>
      </p:sp>
      <p:pic>
        <p:nvPicPr>
          <p:cNvPr id="4113" name="Picture 17" descr="MC900432586[1]"/>
          <p:cNvPicPr>
            <a:picLocks noChangeAspect="1" noChangeArrowheads="1"/>
          </p:cNvPicPr>
          <p:nvPr/>
        </p:nvPicPr>
        <p:blipFill>
          <a:blip r:embed="rId3" cstate="print"/>
          <a:srcRect/>
          <a:stretch>
            <a:fillRect/>
          </a:stretch>
        </p:blipFill>
        <p:spPr bwMode="auto">
          <a:xfrm>
            <a:off x="8077200" y="0"/>
            <a:ext cx="762000" cy="762000"/>
          </a:xfrm>
          <a:prstGeom prst="rect">
            <a:avLst/>
          </a:prstGeom>
          <a:noFill/>
        </p:spPr>
      </p:pic>
      <p:pic>
        <p:nvPicPr>
          <p:cNvPr id="4115" name="Picture 19" descr="MC900432586[1]"/>
          <p:cNvPicPr>
            <a:picLocks noChangeAspect="1" noChangeArrowheads="1"/>
          </p:cNvPicPr>
          <p:nvPr/>
        </p:nvPicPr>
        <p:blipFill>
          <a:blip r:embed="rId3" cstate="print"/>
          <a:srcRect/>
          <a:stretch>
            <a:fillRect/>
          </a:stretch>
        </p:blipFill>
        <p:spPr bwMode="auto">
          <a:xfrm>
            <a:off x="381000" y="0"/>
            <a:ext cx="762000" cy="762000"/>
          </a:xfrm>
          <a:prstGeom prst="rect">
            <a:avLst/>
          </a:prstGeom>
          <a:noFill/>
        </p:spPr>
      </p:pic>
      <p:sp>
        <p:nvSpPr>
          <p:cNvPr id="8" name="Заголовок 7"/>
          <p:cNvSpPr>
            <a:spLocks noGrp="1"/>
          </p:cNvSpPr>
          <p:nvPr>
            <p:ph type="title"/>
          </p:nvPr>
        </p:nvSpPr>
        <p:spPr>
          <a:xfrm>
            <a:off x="301752" y="0"/>
            <a:ext cx="8686800" cy="980728"/>
          </a:xfrm>
        </p:spPr>
        <p:txBody>
          <a:bodyPr/>
          <a:lstStyle/>
          <a:p>
            <a:pPr algn="ctr"/>
            <a:r>
              <a:rPr lang="uk-UA" dirty="0" smtClean="0">
                <a:solidFill>
                  <a:schemeClr val="tx2">
                    <a:lumMod val="50000"/>
                  </a:schemeClr>
                </a:solidFill>
              </a:rPr>
              <a:t>Парціальні програми :</a:t>
            </a:r>
            <a:endParaRPr lang="ru-RU" b="1" dirty="0">
              <a:solidFill>
                <a:srgbClr val="FF0000"/>
              </a:solidFill>
              <a:latin typeface="Times New Roman" pitchFamily="18" charset="0"/>
              <a:cs typeface="Times New Roman" pitchFamily="18" charset="0"/>
            </a:endParaRPr>
          </a:p>
        </p:txBody>
      </p:sp>
      <p:pic>
        <p:nvPicPr>
          <p:cNvPr id="11" name="Picture 9"/>
          <p:cNvPicPr>
            <a:picLocks noGrp="1" noChangeAspect="1" noChangeArrowheads="1"/>
          </p:cNvPicPr>
          <p:nvPr>
            <p:ph sz="half" idx="1"/>
          </p:nvPr>
        </p:nvPicPr>
        <p:blipFill>
          <a:blip r:embed="rId4" cstate="print"/>
          <a:srcRect/>
          <a:stretch>
            <a:fillRect/>
          </a:stretch>
        </p:blipFill>
        <p:spPr bwMode="auto">
          <a:xfrm>
            <a:off x="0" y="0"/>
            <a:ext cx="1952625" cy="2771775"/>
          </a:xfrm>
          <a:prstGeom prst="rect">
            <a:avLst/>
          </a:prstGeom>
          <a:noFill/>
          <a:ln w="9525">
            <a:noFill/>
            <a:miter lim="800000"/>
            <a:headEnd/>
            <a:tailEnd/>
          </a:ln>
        </p:spPr>
      </p:pic>
      <p:pic>
        <p:nvPicPr>
          <p:cNvPr id="12" name="Picture 8"/>
          <p:cNvPicPr>
            <a:picLocks noChangeAspect="1" noChangeArrowheads="1"/>
          </p:cNvPicPr>
          <p:nvPr/>
        </p:nvPicPr>
        <p:blipFill>
          <a:blip r:embed="rId5" cstate="print"/>
          <a:srcRect/>
          <a:stretch>
            <a:fillRect/>
          </a:stretch>
        </p:blipFill>
        <p:spPr bwMode="auto">
          <a:xfrm>
            <a:off x="7258050" y="0"/>
            <a:ext cx="1885950" cy="2771775"/>
          </a:xfrm>
          <a:prstGeom prst="rect">
            <a:avLst/>
          </a:prstGeom>
          <a:noFill/>
          <a:ln w="9525">
            <a:noFill/>
            <a:miter lim="800000"/>
            <a:headEnd/>
            <a:tailEnd/>
          </a:ln>
        </p:spPr>
      </p:pic>
      <p:pic>
        <p:nvPicPr>
          <p:cNvPr id="14" name="Picture 4"/>
          <p:cNvPicPr>
            <a:picLocks noChangeAspect="1" noChangeArrowheads="1"/>
          </p:cNvPicPr>
          <p:nvPr/>
        </p:nvPicPr>
        <p:blipFill>
          <a:blip r:embed="rId6" cstate="print"/>
          <a:srcRect/>
          <a:stretch>
            <a:fillRect/>
          </a:stretch>
        </p:blipFill>
        <p:spPr bwMode="auto">
          <a:xfrm>
            <a:off x="7027863" y="2924944"/>
            <a:ext cx="2116137" cy="2592387"/>
          </a:xfrm>
          <a:prstGeom prst="rect">
            <a:avLst/>
          </a:prstGeom>
          <a:noFill/>
          <a:ln w="9525">
            <a:noFill/>
            <a:miter lim="800000"/>
            <a:headEnd/>
            <a:tailEnd/>
          </a:ln>
        </p:spPr>
      </p:pic>
      <p:graphicFrame>
        <p:nvGraphicFramePr>
          <p:cNvPr id="2050" name="Object 3"/>
          <p:cNvGraphicFramePr>
            <a:graphicFrameLocks noChangeAspect="1"/>
          </p:cNvGraphicFramePr>
          <p:nvPr/>
        </p:nvGraphicFramePr>
        <p:xfrm>
          <a:off x="4572000" y="4241781"/>
          <a:ext cx="1953319" cy="2616219"/>
        </p:xfrm>
        <a:graphic>
          <a:graphicData uri="http://schemas.openxmlformats.org/presentationml/2006/ole">
            <p:oleObj spid="_x0000_s2050" name="Слайд" r:id="rId7" imgW="3427462" imgH="4570378" progId="PowerPoint.Slide.12">
              <p:embed/>
            </p:oleObj>
          </a:graphicData>
        </a:graphic>
      </p:graphicFrame>
      <p:pic>
        <p:nvPicPr>
          <p:cNvPr id="15" name="Picture 6"/>
          <p:cNvPicPr>
            <a:picLocks noChangeAspect="1" noChangeArrowheads="1"/>
          </p:cNvPicPr>
          <p:nvPr/>
        </p:nvPicPr>
        <p:blipFill>
          <a:blip r:embed="rId8" cstate="print"/>
          <a:srcRect/>
          <a:stretch>
            <a:fillRect/>
          </a:stretch>
        </p:blipFill>
        <p:spPr bwMode="auto">
          <a:xfrm>
            <a:off x="0" y="3760787"/>
            <a:ext cx="2282825" cy="3097213"/>
          </a:xfrm>
          <a:prstGeom prst="rect">
            <a:avLst/>
          </a:prstGeom>
          <a:noFill/>
        </p:spPr>
      </p:pic>
      <p:pic>
        <p:nvPicPr>
          <p:cNvPr id="16" name="Picture 7"/>
          <p:cNvPicPr>
            <a:picLocks noChangeAspect="1" noChangeArrowheads="1"/>
          </p:cNvPicPr>
          <p:nvPr/>
        </p:nvPicPr>
        <p:blipFill>
          <a:blip r:embed="rId9" cstate="print"/>
          <a:srcRect/>
          <a:stretch>
            <a:fillRect/>
          </a:stretch>
        </p:blipFill>
        <p:spPr bwMode="auto">
          <a:xfrm>
            <a:off x="2339752" y="4022725"/>
            <a:ext cx="2232025" cy="2835275"/>
          </a:xfrm>
          <a:prstGeom prst="rect">
            <a:avLst/>
          </a:prstGeom>
          <a:noFill/>
          <a:ln w="9525">
            <a:noFill/>
            <a:miter lim="800000"/>
            <a:headEnd/>
            <a:tailEnd/>
          </a:ln>
        </p:spPr>
      </p:pic>
      <p:pic>
        <p:nvPicPr>
          <p:cNvPr id="17" name="Picture 9" descr="C:\Users\USER\Desktop\зображення_viber_2022-09-13_09-00-56-396.jpg"/>
          <p:cNvPicPr>
            <a:picLocks noChangeAspect="1" noChangeArrowheads="1"/>
          </p:cNvPicPr>
          <p:nvPr/>
        </p:nvPicPr>
        <p:blipFill>
          <a:blip r:embed="rId10" cstate="print"/>
          <a:srcRect/>
          <a:stretch>
            <a:fillRect/>
          </a:stretch>
        </p:blipFill>
        <p:spPr bwMode="auto">
          <a:xfrm>
            <a:off x="5868144" y="1412776"/>
            <a:ext cx="1905000" cy="2541588"/>
          </a:xfrm>
          <a:prstGeom prst="rect">
            <a:avLst/>
          </a:prstGeom>
          <a:noFill/>
          <a:ln w="9525">
            <a:noFill/>
            <a:miter lim="800000"/>
            <a:headEnd/>
            <a:tailEnd/>
          </a:ln>
        </p:spPr>
      </p:pic>
      <p:pic>
        <p:nvPicPr>
          <p:cNvPr id="18" name="Picture 12"/>
          <p:cNvPicPr>
            <a:picLocks noChangeAspect="1" noChangeArrowheads="1"/>
          </p:cNvPicPr>
          <p:nvPr/>
        </p:nvPicPr>
        <p:blipFill>
          <a:blip r:embed="rId11" cstate="print"/>
          <a:srcRect/>
          <a:stretch>
            <a:fillRect/>
          </a:stretch>
        </p:blipFill>
        <p:spPr bwMode="auto">
          <a:xfrm>
            <a:off x="3779912" y="980728"/>
            <a:ext cx="2039937" cy="2578100"/>
          </a:xfrm>
          <a:prstGeom prst="rect">
            <a:avLst/>
          </a:prstGeom>
          <a:noFill/>
          <a:ln w="9525">
            <a:noFill/>
            <a:miter lim="800000"/>
            <a:headEnd/>
            <a:tailEnd/>
          </a:ln>
        </p:spPr>
      </p:pic>
      <p:pic>
        <p:nvPicPr>
          <p:cNvPr id="2051" name="Picture 3" descr="C:\Users\USER\Desktop\Снимок5.PNG"/>
          <p:cNvPicPr>
            <a:picLocks noChangeAspect="1" noChangeArrowheads="1"/>
          </p:cNvPicPr>
          <p:nvPr/>
        </p:nvPicPr>
        <p:blipFill>
          <a:blip r:embed="rId12" cstate="print"/>
          <a:srcRect/>
          <a:stretch>
            <a:fillRect/>
          </a:stretch>
        </p:blipFill>
        <p:spPr bwMode="auto">
          <a:xfrm>
            <a:off x="1907704" y="908720"/>
            <a:ext cx="2160240" cy="2304256"/>
          </a:xfrm>
          <a:prstGeom prst="rect">
            <a:avLst/>
          </a:prstGeom>
          <a:noFill/>
        </p:spPr>
      </p:pic>
      <p:pic>
        <p:nvPicPr>
          <p:cNvPr id="2053" name="Picture 5"/>
          <p:cNvPicPr>
            <a:picLocks noGrp="1" noChangeAspect="1" noChangeArrowheads="1"/>
          </p:cNvPicPr>
          <p:nvPr>
            <p:ph sz="half" idx="2"/>
          </p:nvPr>
        </p:nvPicPr>
        <p:blipFill>
          <a:blip r:embed="rId13" cstate="print"/>
          <a:srcRect/>
          <a:stretch>
            <a:fillRect/>
          </a:stretch>
        </p:blipFill>
        <p:spPr bwMode="auto">
          <a:xfrm>
            <a:off x="6821252" y="5085184"/>
            <a:ext cx="2322748" cy="1772816"/>
          </a:xfrm>
          <a:prstGeom prst="rect">
            <a:avLst/>
          </a:prstGeom>
          <a:noFill/>
          <a:ln w="9525">
            <a:noFill/>
            <a:miter lim="800000"/>
            <a:headEnd/>
            <a:tailEnd/>
          </a:ln>
          <a:effectLst/>
        </p:spPr>
      </p:pic>
      <p:pic>
        <p:nvPicPr>
          <p:cNvPr id="2054" name="Picture 6"/>
          <p:cNvPicPr>
            <a:picLocks noChangeAspect="1" noChangeArrowheads="1"/>
          </p:cNvPicPr>
          <p:nvPr/>
        </p:nvPicPr>
        <p:blipFill>
          <a:blip r:embed="rId14" cstate="print"/>
          <a:srcRect/>
          <a:stretch>
            <a:fillRect/>
          </a:stretch>
        </p:blipFill>
        <p:spPr bwMode="auto">
          <a:xfrm>
            <a:off x="0" y="1844824"/>
            <a:ext cx="2753146" cy="1955683"/>
          </a:xfrm>
          <a:prstGeom prst="rect">
            <a:avLst/>
          </a:prstGeom>
          <a:noFill/>
          <a:ln w="9525">
            <a:noFill/>
            <a:miter lim="800000"/>
            <a:headEnd/>
            <a:tailEnd/>
          </a:ln>
          <a:effectLst/>
        </p:spPr>
      </p:pic>
      <p:pic>
        <p:nvPicPr>
          <p:cNvPr id="21" name="Picture 2"/>
          <p:cNvPicPr>
            <a:picLocks noChangeAspect="1" noChangeArrowheads="1"/>
          </p:cNvPicPr>
          <p:nvPr/>
        </p:nvPicPr>
        <p:blipFill>
          <a:blip r:embed="rId15" cstate="print"/>
          <a:srcRect/>
          <a:stretch>
            <a:fillRect/>
          </a:stretch>
        </p:blipFill>
        <p:spPr bwMode="gray">
          <a:xfrm>
            <a:off x="3851920" y="2708920"/>
            <a:ext cx="1444625" cy="1938338"/>
          </a:xfrm>
          <a:prstGeom prst="rect">
            <a:avLst/>
          </a:prstGeom>
          <a:noFill/>
          <a:ln w="9525">
            <a:noFill/>
            <a:miter lim="800000"/>
            <a:headEnd/>
            <a:tailEnd/>
          </a:ln>
        </p:spPr>
      </p:pic>
    </p:spTree>
  </p:cSld>
  <p:clrMapOvr>
    <a:masterClrMapping/>
  </p:clrMapOvr>
  <p:transition spd="slow">
    <p:wheel spokes="8"/>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9" name="AutoShape 13"/>
          <p:cNvSpPr>
            <a:spLocks noChangeArrowheads="1"/>
          </p:cNvSpPr>
          <p:nvPr/>
        </p:nvSpPr>
        <p:spPr bwMode="auto">
          <a:xfrm>
            <a:off x="381000" y="304800"/>
            <a:ext cx="8458200" cy="6248400"/>
          </a:xfrm>
          <a:prstGeom prst="foldedCorner">
            <a:avLst>
              <a:gd name="adj" fmla="val 23069"/>
            </a:avLst>
          </a:prstGeom>
          <a:solidFill>
            <a:srgbClr val="FFFFCC"/>
          </a:solidFill>
          <a:ln w="9525">
            <a:solidFill>
              <a:schemeClr val="bg1"/>
            </a:solidFill>
            <a:round/>
            <a:headEnd/>
            <a:tailEnd/>
          </a:ln>
          <a:effectLst/>
        </p:spPr>
        <p:txBody>
          <a:bodyPr wrap="none" anchor="ctr"/>
          <a:lstStyle/>
          <a:p>
            <a:pPr algn="r"/>
            <a:endParaRPr lang="ru-RU" sz="4800" dirty="0" smtClean="0">
              <a:solidFill>
                <a:srgbClr val="FF0000"/>
              </a:solidFill>
              <a:latin typeface="Comic Sans MS" pitchFamily="66" charset="0"/>
            </a:endParaRPr>
          </a:p>
          <a:p>
            <a:pPr algn="r"/>
            <a:endParaRPr lang="ru-RU" sz="4800" dirty="0">
              <a:solidFill>
                <a:srgbClr val="FF0000"/>
              </a:solidFill>
              <a:latin typeface="Comic Sans MS" pitchFamily="66" charset="0"/>
            </a:endParaRPr>
          </a:p>
          <a:p>
            <a:pPr algn="r"/>
            <a:endParaRPr lang="ru-RU" sz="4800" dirty="0" smtClean="0">
              <a:solidFill>
                <a:srgbClr val="FF0000"/>
              </a:solidFill>
              <a:latin typeface="Comic Sans MS" pitchFamily="66" charset="0"/>
            </a:endParaRPr>
          </a:p>
          <a:p>
            <a:pPr algn="r"/>
            <a:r>
              <a:rPr lang="uk-UA" sz="3200" dirty="0" smtClean="0">
                <a:latin typeface="Comic Sans MS" pitchFamily="66" charset="0"/>
              </a:rPr>
              <a:t>                </a:t>
            </a:r>
          </a:p>
          <a:p>
            <a:pPr algn="r"/>
            <a:endParaRPr lang="uk-UA" sz="3200" dirty="0">
              <a:latin typeface="Comic Sans MS" pitchFamily="66" charset="0"/>
            </a:endParaRPr>
          </a:p>
        </p:txBody>
      </p:sp>
      <p:pic>
        <p:nvPicPr>
          <p:cNvPr id="4113" name="Picture 17" descr="MC900432586[1]"/>
          <p:cNvPicPr>
            <a:picLocks noChangeAspect="1" noChangeArrowheads="1"/>
          </p:cNvPicPr>
          <p:nvPr/>
        </p:nvPicPr>
        <p:blipFill>
          <a:blip r:embed="rId3" cstate="print"/>
          <a:srcRect/>
          <a:stretch>
            <a:fillRect/>
          </a:stretch>
        </p:blipFill>
        <p:spPr bwMode="auto">
          <a:xfrm>
            <a:off x="8077200" y="0"/>
            <a:ext cx="762000" cy="762000"/>
          </a:xfrm>
          <a:prstGeom prst="rect">
            <a:avLst/>
          </a:prstGeom>
          <a:noFill/>
        </p:spPr>
      </p:pic>
      <p:pic>
        <p:nvPicPr>
          <p:cNvPr id="4115" name="Picture 19" descr="MC900432586[1]"/>
          <p:cNvPicPr>
            <a:picLocks noChangeAspect="1" noChangeArrowheads="1"/>
          </p:cNvPicPr>
          <p:nvPr/>
        </p:nvPicPr>
        <p:blipFill>
          <a:blip r:embed="rId3" cstate="print"/>
          <a:srcRect/>
          <a:stretch>
            <a:fillRect/>
          </a:stretch>
        </p:blipFill>
        <p:spPr bwMode="auto">
          <a:xfrm>
            <a:off x="381000" y="0"/>
            <a:ext cx="762000" cy="762000"/>
          </a:xfrm>
          <a:prstGeom prst="rect">
            <a:avLst/>
          </a:prstGeom>
          <a:noFill/>
        </p:spPr>
      </p:pic>
      <p:sp>
        <p:nvSpPr>
          <p:cNvPr id="8" name="Заголовок 7"/>
          <p:cNvSpPr>
            <a:spLocks noGrp="1"/>
          </p:cNvSpPr>
          <p:nvPr>
            <p:ph type="title"/>
          </p:nvPr>
        </p:nvSpPr>
        <p:spPr>
          <a:xfrm>
            <a:off x="301752" y="0"/>
            <a:ext cx="8686800" cy="980728"/>
          </a:xfrm>
        </p:spPr>
        <p:txBody>
          <a:bodyPr>
            <a:normAutofit/>
          </a:bodyPr>
          <a:lstStyle/>
          <a:p>
            <a:pPr algn="ctr"/>
            <a:r>
              <a:rPr lang="uk-UA" sz="2800" dirty="0" smtClean="0">
                <a:solidFill>
                  <a:schemeClr val="tx2">
                    <a:lumMod val="50000"/>
                  </a:schemeClr>
                </a:solidFill>
              </a:rPr>
              <a:t>Парціальні програми ,якими будуть користуватися педагоги в 2024/2025.н.р. </a:t>
            </a:r>
            <a:endParaRPr lang="ru-RU" sz="2800" b="1" dirty="0">
              <a:solidFill>
                <a:srgbClr val="FF0000"/>
              </a:solidFill>
              <a:latin typeface="Times New Roman" pitchFamily="18" charset="0"/>
              <a:cs typeface="Times New Roman" pitchFamily="18" charset="0"/>
            </a:endParaRPr>
          </a:p>
        </p:txBody>
      </p:sp>
      <p:graphicFrame>
        <p:nvGraphicFramePr>
          <p:cNvPr id="2050" name="Object 3"/>
          <p:cNvGraphicFramePr>
            <a:graphicFrameLocks noChangeAspect="1"/>
          </p:cNvGraphicFramePr>
          <p:nvPr/>
        </p:nvGraphicFramePr>
        <p:xfrm>
          <a:off x="4644008" y="3933056"/>
          <a:ext cx="1953319" cy="2616219"/>
        </p:xfrm>
        <a:graphic>
          <a:graphicData uri="http://schemas.openxmlformats.org/presentationml/2006/ole">
            <p:oleObj spid="_x0000_s22530" name="Слайд" r:id="rId4" imgW="3427462" imgH="4570378" progId="PowerPoint.Slide.12">
              <p:embed/>
            </p:oleObj>
          </a:graphicData>
        </a:graphic>
      </p:graphicFrame>
      <p:pic>
        <p:nvPicPr>
          <p:cNvPr id="15" name="Picture 6"/>
          <p:cNvPicPr>
            <a:picLocks noChangeAspect="1" noChangeArrowheads="1"/>
          </p:cNvPicPr>
          <p:nvPr/>
        </p:nvPicPr>
        <p:blipFill>
          <a:blip r:embed="rId5" cstate="print"/>
          <a:srcRect/>
          <a:stretch>
            <a:fillRect/>
          </a:stretch>
        </p:blipFill>
        <p:spPr bwMode="auto">
          <a:xfrm>
            <a:off x="0" y="836712"/>
            <a:ext cx="2282825" cy="3097213"/>
          </a:xfrm>
          <a:prstGeom prst="rect">
            <a:avLst/>
          </a:prstGeom>
          <a:noFill/>
        </p:spPr>
      </p:pic>
      <p:pic>
        <p:nvPicPr>
          <p:cNvPr id="16" name="Picture 7"/>
          <p:cNvPicPr>
            <a:picLocks noChangeAspect="1" noChangeArrowheads="1"/>
          </p:cNvPicPr>
          <p:nvPr/>
        </p:nvPicPr>
        <p:blipFill>
          <a:blip r:embed="rId6" cstate="print"/>
          <a:srcRect/>
          <a:stretch>
            <a:fillRect/>
          </a:stretch>
        </p:blipFill>
        <p:spPr bwMode="auto">
          <a:xfrm>
            <a:off x="2339752" y="4022725"/>
            <a:ext cx="2232025" cy="2835275"/>
          </a:xfrm>
          <a:prstGeom prst="rect">
            <a:avLst/>
          </a:prstGeom>
          <a:noFill/>
          <a:ln w="9525">
            <a:noFill/>
            <a:miter lim="800000"/>
            <a:headEnd/>
            <a:tailEnd/>
          </a:ln>
        </p:spPr>
      </p:pic>
      <p:pic>
        <p:nvPicPr>
          <p:cNvPr id="17" name="Picture 9" descr="C:\Users\USER\Desktop\зображення_viber_2022-09-13_09-00-56-396.jpg"/>
          <p:cNvPicPr>
            <a:picLocks noChangeAspect="1" noChangeArrowheads="1"/>
          </p:cNvPicPr>
          <p:nvPr/>
        </p:nvPicPr>
        <p:blipFill>
          <a:blip r:embed="rId7" cstate="print"/>
          <a:srcRect/>
          <a:stretch>
            <a:fillRect/>
          </a:stretch>
        </p:blipFill>
        <p:spPr bwMode="auto">
          <a:xfrm>
            <a:off x="4860032" y="1124744"/>
            <a:ext cx="1905000" cy="2541588"/>
          </a:xfrm>
          <a:prstGeom prst="rect">
            <a:avLst/>
          </a:prstGeom>
          <a:noFill/>
          <a:ln w="9525">
            <a:noFill/>
            <a:miter lim="800000"/>
            <a:headEnd/>
            <a:tailEnd/>
          </a:ln>
        </p:spPr>
      </p:pic>
      <p:pic>
        <p:nvPicPr>
          <p:cNvPr id="21" name="Picture 2"/>
          <p:cNvPicPr>
            <a:picLocks noChangeAspect="1" noChangeArrowheads="1"/>
          </p:cNvPicPr>
          <p:nvPr/>
        </p:nvPicPr>
        <p:blipFill>
          <a:blip r:embed="rId8" cstate="print"/>
          <a:srcRect/>
          <a:stretch>
            <a:fillRect/>
          </a:stretch>
        </p:blipFill>
        <p:spPr bwMode="gray">
          <a:xfrm>
            <a:off x="179512" y="4077072"/>
            <a:ext cx="1927627" cy="2586410"/>
          </a:xfrm>
          <a:prstGeom prst="rect">
            <a:avLst/>
          </a:prstGeom>
          <a:noFill/>
          <a:ln w="9525">
            <a:noFill/>
            <a:miter lim="800000"/>
            <a:headEnd/>
            <a:tailEnd/>
          </a:ln>
        </p:spPr>
      </p:pic>
      <p:sp>
        <p:nvSpPr>
          <p:cNvPr id="19" name="Содержимое 18"/>
          <p:cNvSpPr>
            <a:spLocks noGrp="1"/>
          </p:cNvSpPr>
          <p:nvPr>
            <p:ph sz="half" idx="1"/>
          </p:nvPr>
        </p:nvSpPr>
        <p:spPr/>
        <p:txBody>
          <a:bodyPr/>
          <a:lstStyle/>
          <a:p>
            <a:pPr>
              <a:buNone/>
            </a:pPr>
            <a:endParaRPr lang="uk-UA" dirty="0"/>
          </a:p>
        </p:txBody>
      </p:sp>
      <p:pic>
        <p:nvPicPr>
          <p:cNvPr id="22531" name="Picture 3" descr="C:\Users\USER\Desktop\Снимок.PNG"/>
          <p:cNvPicPr>
            <a:picLocks noChangeAspect="1" noChangeArrowheads="1"/>
          </p:cNvPicPr>
          <p:nvPr/>
        </p:nvPicPr>
        <p:blipFill>
          <a:blip r:embed="rId9" cstate="print"/>
          <a:srcRect/>
          <a:stretch>
            <a:fillRect/>
          </a:stretch>
        </p:blipFill>
        <p:spPr bwMode="auto">
          <a:xfrm>
            <a:off x="2339752" y="1484784"/>
            <a:ext cx="2519576" cy="2016224"/>
          </a:xfrm>
          <a:prstGeom prst="rect">
            <a:avLst/>
          </a:prstGeom>
          <a:noFill/>
        </p:spPr>
      </p:pic>
      <p:pic>
        <p:nvPicPr>
          <p:cNvPr id="22532" name="Picture 4"/>
          <p:cNvPicPr>
            <a:picLocks noGrp="1" noChangeAspect="1" noChangeArrowheads="1"/>
          </p:cNvPicPr>
          <p:nvPr>
            <p:ph sz="half" idx="2"/>
          </p:nvPr>
        </p:nvPicPr>
        <p:blipFill>
          <a:blip r:embed="rId10" cstate="print"/>
          <a:srcRect/>
          <a:stretch>
            <a:fillRect/>
          </a:stretch>
        </p:blipFill>
        <p:spPr bwMode="auto">
          <a:xfrm>
            <a:off x="6668616" y="4581128"/>
            <a:ext cx="2475384" cy="1910762"/>
          </a:xfrm>
          <a:prstGeom prst="rect">
            <a:avLst/>
          </a:prstGeom>
          <a:noFill/>
          <a:ln w="9525">
            <a:noFill/>
            <a:miter lim="800000"/>
            <a:headEnd/>
            <a:tailEnd/>
          </a:ln>
        </p:spPr>
      </p:pic>
      <p:pic>
        <p:nvPicPr>
          <p:cNvPr id="22" name="Picture 12"/>
          <p:cNvPicPr>
            <a:picLocks noChangeAspect="1" noChangeArrowheads="1"/>
          </p:cNvPicPr>
          <p:nvPr/>
        </p:nvPicPr>
        <p:blipFill>
          <a:blip r:embed="rId11" cstate="print"/>
          <a:srcRect/>
          <a:stretch>
            <a:fillRect/>
          </a:stretch>
        </p:blipFill>
        <p:spPr bwMode="auto">
          <a:xfrm>
            <a:off x="6876256" y="1124744"/>
            <a:ext cx="2039937" cy="2578100"/>
          </a:xfrm>
          <a:prstGeom prst="rect">
            <a:avLst/>
          </a:prstGeom>
          <a:noFill/>
          <a:ln w="9525">
            <a:noFill/>
            <a:miter lim="800000"/>
            <a:headEnd/>
            <a:tailEnd/>
          </a:ln>
        </p:spPr>
      </p:pic>
    </p:spTree>
  </p:cSld>
  <p:clrMapOvr>
    <a:masterClrMapping/>
  </p:clrMapOvr>
  <p:transition spd="slow">
    <p:wheel spokes="8"/>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USER\Desktop\Снимок.PNG"/>
          <p:cNvPicPr>
            <a:picLocks noChangeAspect="1" noChangeArrowheads="1"/>
          </p:cNvPicPr>
          <p:nvPr/>
        </p:nvPicPr>
        <p:blipFill>
          <a:blip r:embed="rId2" cstate="print"/>
          <a:srcRect/>
          <a:stretch>
            <a:fillRect/>
          </a:stretch>
        </p:blipFill>
        <p:spPr bwMode="auto">
          <a:xfrm>
            <a:off x="-338138" y="0"/>
            <a:ext cx="9820276" cy="6857999"/>
          </a:xfrm>
          <a:prstGeom prst="rect">
            <a:avLst/>
          </a:prstGeom>
          <a:noFill/>
        </p:spPr>
      </p:pic>
    </p:spTree>
  </p:cSld>
  <p:clrMapOvr>
    <a:masterClrMapping/>
  </p:clrMapOvr>
  <p:transition spd="slow">
    <p:wheel spokes="8"/>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44463" y="144463"/>
            <a:ext cx="8583612" cy="2914650"/>
          </a:xfrm>
          <a:prstGeom prst="rect">
            <a:avLst/>
          </a:prstGeom>
          <a:noFill/>
          <a:ln w="9525">
            <a:noFill/>
            <a:miter lim="800000"/>
            <a:headEnd/>
            <a:tailEnd/>
          </a:ln>
          <a:effectLst/>
        </p:spPr>
      </p:pic>
    </p:spTree>
  </p:cSld>
  <p:clrMapOvr>
    <a:masterClrMapping/>
  </p:clrMapOvr>
  <p:transition spd="slow">
    <p:wheel spokes="8"/>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0" y="144463"/>
            <a:ext cx="9153525" cy="6713537"/>
          </a:xfrm>
          <a:prstGeom prst="rect">
            <a:avLst/>
          </a:prstGeom>
          <a:noFill/>
          <a:ln w="9525">
            <a:noFill/>
            <a:miter lim="800000"/>
            <a:headEnd/>
            <a:tailEnd/>
          </a:ln>
          <a:effectLst/>
        </p:spPr>
      </p:pic>
    </p:spTree>
  </p:cSld>
  <p:clrMapOvr>
    <a:masterClrMapping/>
  </p:clrMapOvr>
  <p:transition spd="slow">
    <p:wheel spokes="8"/>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298273" y="260648"/>
            <a:ext cx="8450326" cy="6264696"/>
          </a:xfrm>
          <a:prstGeom prst="rect">
            <a:avLst/>
          </a:prstGeom>
          <a:noFill/>
          <a:ln w="9525">
            <a:noFill/>
            <a:miter lim="800000"/>
            <a:headEnd/>
            <a:tailEnd/>
          </a:ln>
        </p:spPr>
      </p:pic>
    </p:spTree>
  </p:cSld>
  <p:clrMapOvr>
    <a:masterClrMapping/>
  </p:clrMapOvr>
  <p:transition spd="slow">
    <p:wheel spokes="8"/>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196752"/>
            <a:ext cx="9144000" cy="5661248"/>
          </a:xfrm>
        </p:spPr>
        <p:txBody>
          <a:bodyPr>
            <a:normAutofit fontScale="90000"/>
          </a:bodyPr>
          <a:lstStyle/>
          <a:p>
            <a:pPr>
              <a:defRPr/>
            </a:pPr>
            <a:r>
              <a:rPr lang="uk-UA" sz="2700" dirty="0" smtClean="0">
                <a:latin typeface="Arial" pitchFamily="34" charset="0"/>
                <a:cs typeface="Arial" pitchFamily="34" charset="0"/>
              </a:rPr>
              <a:t>Базовий компонент дошкільної освіти.</a:t>
            </a:r>
            <a:br>
              <a:rPr lang="uk-UA" sz="2700" dirty="0" smtClean="0">
                <a:latin typeface="Arial" pitchFamily="34" charset="0"/>
                <a:cs typeface="Arial" pitchFamily="34" charset="0"/>
              </a:rPr>
            </a:br>
            <a:r>
              <a:rPr lang="uk-UA" sz="2700" dirty="0" smtClean="0">
                <a:solidFill>
                  <a:srgbClr val="FF0000"/>
                </a:solidFill>
                <a:latin typeface="Arial" pitchFamily="34" charset="0"/>
                <a:cs typeface="Arial" pitchFamily="34" charset="0"/>
              </a:rPr>
              <a:t>Комплексна програма </a:t>
            </a:r>
            <a:r>
              <a:rPr lang="uk-UA" sz="2700" dirty="0" err="1" smtClean="0">
                <a:latin typeface="Arial" pitchFamily="34" charset="0"/>
                <a:cs typeface="Arial" pitchFamily="34" charset="0"/>
              </a:rPr>
              <a:t>“Українське</a:t>
            </a:r>
            <a:r>
              <a:rPr lang="uk-UA" sz="2700" dirty="0" smtClean="0">
                <a:latin typeface="Arial" pitchFamily="34" charset="0"/>
                <a:cs typeface="Arial" pitchFamily="34" charset="0"/>
              </a:rPr>
              <a:t> </a:t>
            </a:r>
            <a:r>
              <a:rPr lang="uk-UA" sz="2700" dirty="0" err="1" smtClean="0">
                <a:latin typeface="Arial" pitchFamily="34" charset="0"/>
                <a:cs typeface="Arial" pitchFamily="34" charset="0"/>
              </a:rPr>
              <a:t>дошкілля”</a:t>
            </a:r>
            <a:r>
              <a:rPr lang="uk-UA" sz="2700" dirty="0" smtClean="0">
                <a:latin typeface="Arial" pitchFamily="34" charset="0"/>
                <a:cs typeface="Arial" pitchFamily="34" charset="0"/>
              </a:rPr>
              <a:t/>
            </a:r>
            <a:br>
              <a:rPr lang="uk-UA" sz="2700" dirty="0" smtClean="0">
                <a:latin typeface="Arial" pitchFamily="34" charset="0"/>
                <a:cs typeface="Arial" pitchFamily="34" charset="0"/>
              </a:rPr>
            </a:br>
            <a:r>
              <a:rPr lang="uk-UA" sz="2700" dirty="0" smtClean="0">
                <a:solidFill>
                  <a:srgbClr val="FF0000"/>
                </a:solidFill>
                <a:latin typeface="Arial" pitchFamily="34" charset="0"/>
                <a:cs typeface="Arial" pitchFamily="34" charset="0"/>
              </a:rPr>
              <a:t>Парціальні програми </a:t>
            </a:r>
            <a:r>
              <a:rPr lang="uk-UA" sz="2700" dirty="0" smtClean="0">
                <a:latin typeface="Arial" pitchFamily="34" charset="0"/>
                <a:cs typeface="Arial" pitchFamily="34" charset="0"/>
              </a:rPr>
              <a:t>:</a:t>
            </a:r>
            <a:br>
              <a:rPr lang="uk-UA" sz="2700" dirty="0" smtClean="0">
                <a:latin typeface="Arial" pitchFamily="34" charset="0"/>
                <a:cs typeface="Arial" pitchFamily="34" charset="0"/>
              </a:rPr>
            </a:br>
            <a:r>
              <a:rPr lang="uk-UA" sz="2700" dirty="0" err="1" smtClean="0">
                <a:latin typeface="Arial" pitchFamily="34" charset="0"/>
                <a:cs typeface="Arial" pitchFamily="34" charset="0"/>
              </a:rPr>
              <a:t>“Дошкільникам-</a:t>
            </a:r>
            <a:r>
              <a:rPr lang="uk-UA" sz="2700" dirty="0" smtClean="0">
                <a:latin typeface="Arial" pitchFamily="34" charset="0"/>
                <a:cs typeface="Arial" pitchFamily="34" charset="0"/>
              </a:rPr>
              <a:t> освіта для сталого </a:t>
            </a:r>
            <a:r>
              <a:rPr lang="uk-UA" sz="2700" dirty="0" err="1" smtClean="0">
                <a:latin typeface="Arial" pitchFamily="34" charset="0"/>
                <a:cs typeface="Arial" pitchFamily="34" charset="0"/>
              </a:rPr>
              <a:t>розвитку”</a:t>
            </a:r>
            <a:r>
              <a:rPr lang="uk-UA" sz="2700" dirty="0" smtClean="0">
                <a:latin typeface="Arial" pitchFamily="34" charset="0"/>
                <a:cs typeface="Arial" pitchFamily="34" charset="0"/>
              </a:rPr>
              <a:t>                 всі групи</a:t>
            </a:r>
            <a:br>
              <a:rPr lang="uk-UA" sz="2700" dirty="0" smtClean="0">
                <a:latin typeface="Arial" pitchFamily="34" charset="0"/>
                <a:cs typeface="Arial" pitchFamily="34" charset="0"/>
              </a:rPr>
            </a:br>
            <a:r>
              <a:rPr lang="uk-UA" sz="2700" dirty="0" err="1" smtClean="0">
                <a:latin typeface="Arial" pitchFamily="34" charset="0"/>
                <a:cs typeface="Arial" pitchFamily="34" charset="0"/>
              </a:rPr>
              <a:t>Корекційно-розвиткова</a:t>
            </a:r>
            <a:r>
              <a:rPr lang="uk-UA" sz="2700" dirty="0" smtClean="0">
                <a:latin typeface="Arial" pitchFamily="34" charset="0"/>
                <a:cs typeface="Arial" pitchFamily="34" charset="0"/>
              </a:rPr>
              <a:t> робота з дітьми із загальним та  ФФНМ.( спец. група №1)</a:t>
            </a:r>
            <a:br>
              <a:rPr lang="uk-UA" sz="2700" dirty="0" smtClean="0">
                <a:latin typeface="Arial" pitchFamily="34" charset="0"/>
                <a:cs typeface="Arial" pitchFamily="34" charset="0"/>
              </a:rPr>
            </a:br>
            <a:r>
              <a:rPr lang="uk-UA" sz="2700" dirty="0" err="1" smtClean="0">
                <a:latin typeface="Arial" pitchFamily="34" charset="0"/>
                <a:cs typeface="Arial" pitchFamily="34" charset="0"/>
              </a:rPr>
              <a:t>“Україна-</a:t>
            </a:r>
            <a:r>
              <a:rPr lang="uk-UA" sz="2700" dirty="0" smtClean="0">
                <a:latin typeface="Arial" pitchFamily="34" charset="0"/>
                <a:cs typeface="Arial" pitchFamily="34" charset="0"/>
              </a:rPr>
              <a:t> моя </a:t>
            </a:r>
            <a:r>
              <a:rPr lang="uk-UA" sz="2700" dirty="0" err="1" smtClean="0">
                <a:latin typeface="Arial" pitchFamily="34" charset="0"/>
                <a:cs typeface="Arial" pitchFamily="34" charset="0"/>
              </a:rPr>
              <a:t>Батьківщина”</a:t>
            </a:r>
            <a:r>
              <a:rPr lang="uk-UA" sz="2700" dirty="0" smtClean="0">
                <a:latin typeface="Arial" pitchFamily="34" charset="0"/>
                <a:cs typeface="Arial" pitchFamily="34" charset="0"/>
              </a:rPr>
              <a:t>  старші групи</a:t>
            </a:r>
            <a:br>
              <a:rPr lang="uk-UA" sz="2700" dirty="0" smtClean="0">
                <a:latin typeface="Arial" pitchFamily="34" charset="0"/>
                <a:cs typeface="Arial" pitchFamily="34" charset="0"/>
              </a:rPr>
            </a:br>
            <a:r>
              <a:rPr lang="uk-UA" sz="2700" dirty="0" err="1" smtClean="0">
                <a:latin typeface="Arial" pitchFamily="34" charset="0"/>
                <a:cs typeface="Arial" pitchFamily="34" charset="0"/>
              </a:rPr>
              <a:t>“Моя</a:t>
            </a:r>
            <a:r>
              <a:rPr lang="uk-UA" sz="2700" dirty="0" smtClean="0">
                <a:latin typeface="Arial" pitchFamily="34" charset="0"/>
                <a:cs typeface="Arial" pitchFamily="34" charset="0"/>
              </a:rPr>
              <a:t> країна – </a:t>
            </a:r>
            <a:r>
              <a:rPr lang="uk-UA" sz="2700" dirty="0" err="1" smtClean="0">
                <a:latin typeface="Arial" pitchFamily="34" charset="0"/>
                <a:cs typeface="Arial" pitchFamily="34" charset="0"/>
              </a:rPr>
              <a:t>Україна”</a:t>
            </a:r>
            <a:r>
              <a:rPr lang="uk-UA" sz="2700" dirty="0" smtClean="0">
                <a:latin typeface="Arial" pitchFamily="34" charset="0"/>
                <a:cs typeface="Arial" pitchFamily="34" charset="0"/>
              </a:rPr>
              <a:t>  </a:t>
            </a:r>
            <a:r>
              <a:rPr lang="uk-UA" sz="2700" dirty="0" smtClean="0">
                <a:latin typeface="Arial" pitchFamily="34" charset="0"/>
                <a:cs typeface="Arial" pitchFamily="34" charset="0"/>
              </a:rPr>
              <a:t/>
            </a:r>
            <a:br>
              <a:rPr lang="uk-UA" sz="2700" dirty="0" smtClean="0">
                <a:latin typeface="Arial" pitchFamily="34" charset="0"/>
                <a:cs typeface="Arial" pitchFamily="34" charset="0"/>
              </a:rPr>
            </a:br>
            <a:r>
              <a:rPr lang="uk-UA" dirty="0" smtClean="0"/>
              <a:t> </a:t>
            </a:r>
            <a:r>
              <a:rPr lang="uk-UA" dirty="0" err="1" smtClean="0"/>
              <a:t>“</a:t>
            </a:r>
            <a:r>
              <a:rPr lang="uk-UA" sz="2700" dirty="0" err="1" smtClean="0">
                <a:latin typeface="Arial" pitchFamily="34" charset="0"/>
                <a:cs typeface="Arial" pitchFamily="34" charset="0"/>
              </a:rPr>
              <a:t>Творці</a:t>
            </a:r>
            <a:r>
              <a:rPr lang="uk-UA" sz="2700" dirty="0" smtClean="0">
                <a:latin typeface="Arial" pitchFamily="34" charset="0"/>
                <a:cs typeface="Arial" pitchFamily="34" charset="0"/>
              </a:rPr>
              <a:t> </a:t>
            </a:r>
            <a:r>
              <a:rPr lang="uk-UA" sz="2700" dirty="0" err="1" smtClean="0">
                <a:latin typeface="Arial" pitchFamily="34" charset="0"/>
                <a:cs typeface="Arial" pitchFamily="34" charset="0"/>
              </a:rPr>
              <a:t>майбутнього”</a:t>
            </a:r>
            <a:r>
              <a:rPr lang="uk-UA" sz="2700" dirty="0" smtClean="0">
                <a:latin typeface="Arial" pitchFamily="34" charset="0"/>
                <a:cs typeface="Arial" pitchFamily="34" charset="0"/>
              </a:rPr>
              <a:t> </a:t>
            </a:r>
            <a:r>
              <a:rPr lang="uk-UA" sz="2700" dirty="0" smtClean="0">
                <a:latin typeface="Arial" pitchFamily="34" charset="0"/>
                <a:cs typeface="Arial" pitchFamily="34" charset="0"/>
              </a:rPr>
              <a:t>парціальна програма виховання та розвитку </a:t>
            </a:r>
            <a:r>
              <a:rPr lang="uk-UA" sz="2700" dirty="0" smtClean="0">
                <a:latin typeface="Arial" pitchFamily="34" charset="0"/>
                <a:cs typeface="Arial" pitchFamily="34" charset="0"/>
              </a:rPr>
              <a:t>дітей </a:t>
            </a:r>
            <a:r>
              <a:rPr lang="uk-UA" sz="2700" dirty="0" smtClean="0">
                <a:latin typeface="Arial" pitchFamily="34" charset="0"/>
                <a:cs typeface="Arial" pitchFamily="34" charset="0"/>
              </a:rPr>
              <a:t>2-6 років через гру</a:t>
            </a:r>
            <a:r>
              <a:rPr lang="uk-UA" sz="2700" dirty="0" smtClean="0">
                <a:latin typeface="Arial" pitchFamily="34" charset="0"/>
                <a:cs typeface="Arial" pitchFamily="34" charset="0"/>
              </a:rPr>
              <a:t>.</a:t>
            </a:r>
            <a:br>
              <a:rPr lang="uk-UA" sz="2700" dirty="0" smtClean="0">
                <a:latin typeface="Arial" pitchFamily="34" charset="0"/>
                <a:cs typeface="Arial" pitchFamily="34" charset="0"/>
              </a:rPr>
            </a:br>
            <a:r>
              <a:rPr lang="uk-UA" sz="2700" dirty="0" smtClean="0">
                <a:latin typeface="Arial" pitchFamily="34" charset="0"/>
                <a:cs typeface="Arial" pitchFamily="34" charset="0"/>
              </a:rPr>
              <a:t> </a:t>
            </a:r>
            <a:r>
              <a:rPr lang="uk-UA" sz="2700" dirty="0" err="1" smtClean="0">
                <a:latin typeface="Arial" pitchFamily="34" charset="0"/>
                <a:cs typeface="Arial" pitchFamily="34" charset="0"/>
              </a:rPr>
              <a:t>“Мої</a:t>
            </a:r>
            <a:r>
              <a:rPr lang="uk-UA" sz="2700" dirty="0" smtClean="0">
                <a:latin typeface="Arial" pitchFamily="34" charset="0"/>
                <a:cs typeface="Arial" pitchFamily="34" charset="0"/>
              </a:rPr>
              <a:t> </a:t>
            </a:r>
            <a:r>
              <a:rPr lang="uk-UA" sz="2700" dirty="0" smtClean="0">
                <a:latin typeface="Arial" pitchFamily="34" charset="0"/>
                <a:cs typeface="Arial" pitchFamily="34" charset="0"/>
              </a:rPr>
              <a:t>перші гроші» </a:t>
            </a:r>
            <a:r>
              <a:rPr lang="uk-UA" sz="2700" dirty="0" err="1" smtClean="0">
                <a:latin typeface="Arial" pitchFamily="34" charset="0"/>
                <a:cs typeface="Arial" pitchFamily="34" charset="0"/>
              </a:rPr>
              <a:t>парц.програма</a:t>
            </a:r>
            <a:r>
              <a:rPr lang="uk-UA" sz="2700" dirty="0" smtClean="0">
                <a:latin typeface="Arial" pitchFamily="34" charset="0"/>
                <a:cs typeface="Arial" pitchFamily="34" charset="0"/>
              </a:rPr>
              <a:t> з розвитку фінансової грамотності БКДО , варіативна частина. </a:t>
            </a:r>
            <a:r>
              <a:rPr lang="uk-UA" dirty="0" smtClean="0"/>
              <a:t/>
            </a:r>
            <a:br>
              <a:rPr lang="uk-UA" dirty="0" smtClean="0"/>
            </a:br>
            <a:endParaRPr lang="uk-UA" dirty="0"/>
          </a:p>
        </p:txBody>
      </p:sp>
      <p:sp>
        <p:nvSpPr>
          <p:cNvPr id="3" name="Подзаголовок 2"/>
          <p:cNvSpPr>
            <a:spLocks noGrp="1"/>
          </p:cNvSpPr>
          <p:nvPr>
            <p:ph type="subTitle" idx="1"/>
          </p:nvPr>
        </p:nvSpPr>
        <p:spPr>
          <a:xfrm>
            <a:off x="381000" y="0"/>
            <a:ext cx="8458200" cy="1052736"/>
          </a:xfrm>
        </p:spPr>
        <p:txBody>
          <a:bodyPr>
            <a:normAutofit fontScale="77500" lnSpcReduction="20000"/>
          </a:bodyPr>
          <a:lstStyle/>
          <a:p>
            <a:r>
              <a:rPr lang="uk-UA" dirty="0" smtClean="0">
                <a:solidFill>
                  <a:srgbClr val="FF0000"/>
                </a:solidFill>
              </a:rPr>
              <a:t>Основними нормативними документами, які визначають особливості організації освітнього процесу, життєдіяльності здобувачів дошкільної освіти та професійної діяльності педагогів нашого ЗДО, в 2024/2025 </a:t>
            </a:r>
            <a:r>
              <a:rPr lang="uk-UA" dirty="0" err="1" smtClean="0">
                <a:solidFill>
                  <a:srgbClr val="FF0000"/>
                </a:solidFill>
              </a:rPr>
              <a:t>н.р</a:t>
            </a:r>
            <a:r>
              <a:rPr lang="uk-UA" dirty="0" smtClean="0">
                <a:solidFill>
                  <a:srgbClr val="FF0000"/>
                </a:solidFill>
              </a:rPr>
              <a:t>. є:</a:t>
            </a:r>
            <a:endParaRPr lang="uk-UA" dirty="0"/>
          </a:p>
        </p:txBody>
      </p:sp>
    </p:spTree>
  </p:cSld>
  <p:clrMapOvr>
    <a:masterClrMapping/>
  </p:clrMapOvr>
  <p:transition spd="slow">
    <p:wheel spokes="8"/>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9" name="AutoShape 13"/>
          <p:cNvSpPr>
            <a:spLocks noChangeArrowheads="1"/>
          </p:cNvSpPr>
          <p:nvPr/>
        </p:nvSpPr>
        <p:spPr bwMode="auto">
          <a:xfrm>
            <a:off x="381000" y="304800"/>
            <a:ext cx="8458200" cy="6248400"/>
          </a:xfrm>
          <a:prstGeom prst="foldedCorner">
            <a:avLst>
              <a:gd name="adj" fmla="val 23069"/>
            </a:avLst>
          </a:prstGeom>
          <a:solidFill>
            <a:srgbClr val="FFFFCC"/>
          </a:solidFill>
          <a:ln w="9525">
            <a:solidFill>
              <a:schemeClr val="bg1"/>
            </a:solidFill>
            <a:round/>
            <a:headEnd/>
            <a:tailEnd/>
          </a:ln>
          <a:effectLst/>
        </p:spPr>
        <p:txBody>
          <a:bodyPr wrap="none" anchor="ctr"/>
          <a:lstStyle/>
          <a:p>
            <a:pPr algn="r"/>
            <a:endParaRPr lang="ru-RU" sz="4800" dirty="0" smtClean="0">
              <a:solidFill>
                <a:srgbClr val="FF0000"/>
              </a:solidFill>
              <a:latin typeface="Comic Sans MS" pitchFamily="66" charset="0"/>
            </a:endParaRPr>
          </a:p>
          <a:p>
            <a:pPr algn="r"/>
            <a:endParaRPr lang="ru-RU" sz="4800" dirty="0">
              <a:solidFill>
                <a:srgbClr val="FF0000"/>
              </a:solidFill>
              <a:latin typeface="Comic Sans MS" pitchFamily="66" charset="0"/>
            </a:endParaRPr>
          </a:p>
          <a:p>
            <a:pPr algn="r"/>
            <a:endParaRPr lang="ru-RU" sz="4800" dirty="0" smtClean="0">
              <a:solidFill>
                <a:srgbClr val="FF0000"/>
              </a:solidFill>
              <a:latin typeface="Comic Sans MS" pitchFamily="66" charset="0"/>
            </a:endParaRPr>
          </a:p>
          <a:p>
            <a:pPr algn="r"/>
            <a:r>
              <a:rPr lang="uk-UA" sz="3200" dirty="0" smtClean="0">
                <a:latin typeface="Comic Sans MS" pitchFamily="66" charset="0"/>
              </a:rPr>
              <a:t>                </a:t>
            </a:r>
          </a:p>
          <a:p>
            <a:pPr algn="r"/>
            <a:endParaRPr lang="uk-UA" sz="3200" dirty="0">
              <a:latin typeface="Comic Sans MS" pitchFamily="66" charset="0"/>
            </a:endParaRPr>
          </a:p>
        </p:txBody>
      </p:sp>
      <p:pic>
        <p:nvPicPr>
          <p:cNvPr id="4113" name="Picture 17" descr="MC900432586[1]"/>
          <p:cNvPicPr>
            <a:picLocks noChangeAspect="1" noChangeArrowheads="1"/>
          </p:cNvPicPr>
          <p:nvPr/>
        </p:nvPicPr>
        <p:blipFill>
          <a:blip r:embed="rId2" cstate="print"/>
          <a:srcRect/>
          <a:stretch>
            <a:fillRect/>
          </a:stretch>
        </p:blipFill>
        <p:spPr bwMode="auto">
          <a:xfrm>
            <a:off x="8077200" y="0"/>
            <a:ext cx="762000" cy="762000"/>
          </a:xfrm>
          <a:prstGeom prst="rect">
            <a:avLst/>
          </a:prstGeom>
          <a:noFill/>
        </p:spPr>
      </p:pic>
      <p:pic>
        <p:nvPicPr>
          <p:cNvPr id="4115" name="Picture 19" descr="MC900432586[1]"/>
          <p:cNvPicPr>
            <a:picLocks noChangeAspect="1" noChangeArrowheads="1"/>
          </p:cNvPicPr>
          <p:nvPr/>
        </p:nvPicPr>
        <p:blipFill>
          <a:blip r:embed="rId2" cstate="print"/>
          <a:srcRect/>
          <a:stretch>
            <a:fillRect/>
          </a:stretch>
        </p:blipFill>
        <p:spPr bwMode="auto">
          <a:xfrm>
            <a:off x="381000" y="0"/>
            <a:ext cx="762000" cy="762000"/>
          </a:xfrm>
          <a:prstGeom prst="rect">
            <a:avLst/>
          </a:prstGeom>
          <a:noFill/>
        </p:spPr>
      </p:pic>
      <p:sp>
        <p:nvSpPr>
          <p:cNvPr id="8" name="Заголовок 7"/>
          <p:cNvSpPr>
            <a:spLocks noGrp="1"/>
          </p:cNvSpPr>
          <p:nvPr>
            <p:ph type="title"/>
          </p:nvPr>
        </p:nvSpPr>
        <p:spPr/>
        <p:txBody>
          <a:bodyPr>
            <a:normAutofit fontScale="90000"/>
          </a:bodyPr>
          <a:lstStyle/>
          <a:p>
            <a:pPr algn="ctr"/>
            <a:r>
              <a:rPr lang="uk-UA" b="1" dirty="0" smtClean="0">
                <a:solidFill>
                  <a:srgbClr val="FF0000"/>
                </a:solidFill>
                <a:latin typeface="Times New Roman" pitchFamily="18" charset="0"/>
                <a:cs typeface="Times New Roman" pitchFamily="18" charset="0"/>
              </a:rPr>
              <a:t>ЗАВДАННЯ ЗДО НА НАВЧАЛЬНИЙ РІК </a:t>
            </a:r>
            <a:r>
              <a:rPr lang="uk-UA" dirty="0" smtClean="0">
                <a:solidFill>
                  <a:schemeClr val="tx2">
                    <a:lumMod val="50000"/>
                  </a:schemeClr>
                </a:solidFill>
              </a:rPr>
              <a:t>:</a:t>
            </a:r>
            <a:r>
              <a:rPr lang="ru-RU" dirty="0" smtClean="0"/>
              <a:t/>
            </a:r>
            <a:br>
              <a:rPr lang="ru-RU" dirty="0" smtClean="0"/>
            </a:br>
            <a:endParaRPr lang="ru-RU" b="1" dirty="0">
              <a:solidFill>
                <a:srgbClr val="FF0000"/>
              </a:solidFill>
              <a:latin typeface="Times New Roman" pitchFamily="18" charset="0"/>
              <a:cs typeface="Times New Roman" pitchFamily="18" charset="0"/>
            </a:endParaRPr>
          </a:p>
        </p:txBody>
      </p:sp>
      <p:sp>
        <p:nvSpPr>
          <p:cNvPr id="9" name="Содержимое 8"/>
          <p:cNvSpPr>
            <a:spLocks noGrp="1"/>
          </p:cNvSpPr>
          <p:nvPr>
            <p:ph idx="1"/>
          </p:nvPr>
        </p:nvSpPr>
        <p:spPr>
          <a:xfrm>
            <a:off x="304800" y="1124744"/>
            <a:ext cx="8686800" cy="4955381"/>
          </a:xfrm>
        </p:spPr>
        <p:txBody>
          <a:bodyPr>
            <a:normAutofit fontScale="62500" lnSpcReduction="20000"/>
          </a:bodyPr>
          <a:lstStyle/>
          <a:p>
            <a:r>
              <a:rPr lang="uk-UA" dirty="0" smtClean="0"/>
              <a:t>1. Зміцнювати  здоров’я дітей шляхом комплексного використання різноманітних </a:t>
            </a:r>
            <a:r>
              <a:rPr lang="uk-UA" dirty="0" err="1" smtClean="0"/>
              <a:t>здоров’язберігаючих</a:t>
            </a:r>
            <a:r>
              <a:rPr lang="uk-UA" dirty="0" smtClean="0"/>
              <a:t> технологій, активних форм і методів, формування </a:t>
            </a:r>
            <a:r>
              <a:rPr lang="uk-UA" dirty="0" err="1" smtClean="0"/>
              <a:t>здоров'язберігаючої</a:t>
            </a:r>
            <a:r>
              <a:rPr lang="uk-UA" dirty="0" smtClean="0"/>
              <a:t> компетентності дошкільників.</a:t>
            </a:r>
          </a:p>
          <a:p>
            <a:r>
              <a:rPr lang="uk-UA" dirty="0" smtClean="0"/>
              <a:t> </a:t>
            </a:r>
          </a:p>
          <a:p>
            <a:r>
              <a:rPr lang="ru-RU" dirty="0" smtClean="0"/>
              <a:t>2.Формувати в </a:t>
            </a:r>
            <a:r>
              <a:rPr lang="ru-RU" dirty="0" err="1" smtClean="0"/>
              <a:t>дітей</a:t>
            </a:r>
            <a:r>
              <a:rPr lang="ru-RU" dirty="0" smtClean="0"/>
              <a:t> </a:t>
            </a:r>
            <a:r>
              <a:rPr lang="ru-RU" dirty="0" err="1" smtClean="0"/>
              <a:t>раннього</a:t>
            </a:r>
            <a:r>
              <a:rPr lang="ru-RU" dirty="0" smtClean="0"/>
              <a:t> та </a:t>
            </a:r>
            <a:r>
              <a:rPr lang="ru-RU" dirty="0" err="1" smtClean="0"/>
              <a:t>молодшого</a:t>
            </a:r>
            <a:r>
              <a:rPr lang="ru-RU" dirty="0" smtClean="0"/>
              <a:t> </a:t>
            </a:r>
            <a:r>
              <a:rPr lang="ru-RU" dirty="0" err="1" smtClean="0"/>
              <a:t>дошкільного</a:t>
            </a:r>
            <a:r>
              <a:rPr lang="ru-RU" dirty="0" smtClean="0"/>
              <a:t> </a:t>
            </a:r>
            <a:r>
              <a:rPr lang="ru-RU" dirty="0" err="1" smtClean="0"/>
              <a:t>віку</a:t>
            </a:r>
            <a:r>
              <a:rPr lang="ru-RU" dirty="0" smtClean="0"/>
              <a:t> </a:t>
            </a:r>
            <a:r>
              <a:rPr lang="ru-RU" dirty="0" err="1" smtClean="0"/>
              <a:t>навички</a:t>
            </a:r>
            <a:r>
              <a:rPr lang="ru-RU" dirty="0" smtClean="0"/>
              <a:t> </a:t>
            </a:r>
            <a:r>
              <a:rPr lang="ru-RU" dirty="0" err="1" smtClean="0"/>
              <a:t>самообслуговування</a:t>
            </a:r>
            <a:r>
              <a:rPr lang="ru-RU" dirty="0" smtClean="0"/>
              <a:t> в </a:t>
            </a:r>
            <a:r>
              <a:rPr lang="ru-RU" dirty="0" err="1" smtClean="0"/>
              <a:t>повсякденному</a:t>
            </a:r>
            <a:r>
              <a:rPr lang="ru-RU" dirty="0" smtClean="0"/>
              <a:t> </a:t>
            </a:r>
            <a:r>
              <a:rPr lang="ru-RU" dirty="0" err="1" smtClean="0"/>
              <a:t>житті</a:t>
            </a:r>
            <a:r>
              <a:rPr lang="ru-RU" dirty="0" smtClean="0"/>
              <a:t>.</a:t>
            </a:r>
            <a:endParaRPr lang="uk-UA" dirty="0" smtClean="0"/>
          </a:p>
          <a:p>
            <a:r>
              <a:rPr lang="ru-RU" dirty="0" smtClean="0"/>
              <a:t> </a:t>
            </a:r>
            <a:endParaRPr lang="uk-UA" dirty="0" smtClean="0"/>
          </a:p>
          <a:p>
            <a:r>
              <a:rPr lang="ru-RU" dirty="0" smtClean="0"/>
              <a:t>3.Продовжувати </a:t>
            </a:r>
            <a:r>
              <a:rPr lang="ru-RU" dirty="0" err="1" smtClean="0"/>
              <a:t>формувати</a:t>
            </a:r>
            <a:r>
              <a:rPr lang="ru-RU" dirty="0" smtClean="0"/>
              <a:t> </a:t>
            </a:r>
            <a:r>
              <a:rPr lang="ru-RU" dirty="0" err="1" smtClean="0"/>
              <a:t>соціально-громадянську</a:t>
            </a:r>
            <a:r>
              <a:rPr lang="ru-RU" dirty="0" smtClean="0"/>
              <a:t> </a:t>
            </a:r>
            <a:r>
              <a:rPr lang="ru-RU" dirty="0" err="1" smtClean="0"/>
              <a:t>компетентність</a:t>
            </a:r>
            <a:r>
              <a:rPr lang="ru-RU" dirty="0" smtClean="0"/>
              <a:t> шляхом </a:t>
            </a:r>
            <a:r>
              <a:rPr lang="ru-RU" dirty="0" err="1" smtClean="0"/>
              <a:t>формування</a:t>
            </a:r>
            <a:r>
              <a:rPr lang="ru-RU" dirty="0" smtClean="0"/>
              <a:t> </a:t>
            </a:r>
            <a:r>
              <a:rPr lang="ru-RU" dirty="0" err="1" smtClean="0"/>
              <a:t>духовно-моральних</a:t>
            </a:r>
            <a:r>
              <a:rPr lang="ru-RU" dirty="0" smtClean="0"/>
              <a:t> </a:t>
            </a:r>
            <a:r>
              <a:rPr lang="ru-RU" dirty="0" err="1" smtClean="0"/>
              <a:t>якостей</a:t>
            </a:r>
            <a:r>
              <a:rPr lang="ru-RU" dirty="0" smtClean="0"/>
              <a:t> </a:t>
            </a:r>
            <a:r>
              <a:rPr lang="ru-RU" dirty="0" err="1" smtClean="0"/>
              <a:t>дітей</a:t>
            </a:r>
            <a:r>
              <a:rPr lang="ru-RU" dirty="0" smtClean="0"/>
              <a:t> через                    </a:t>
            </a:r>
            <a:endParaRPr lang="uk-UA" dirty="0" smtClean="0"/>
          </a:p>
          <a:p>
            <a:r>
              <a:rPr lang="ru-RU" dirty="0" smtClean="0"/>
              <a:t>- </a:t>
            </a:r>
            <a:r>
              <a:rPr lang="ru-RU" dirty="0" err="1" smtClean="0"/>
              <a:t>формування</a:t>
            </a:r>
            <a:r>
              <a:rPr lang="ru-RU" dirty="0" smtClean="0"/>
              <a:t> духовного </a:t>
            </a:r>
            <a:r>
              <a:rPr lang="ru-RU" dirty="0" err="1" smtClean="0"/>
              <a:t>світу</a:t>
            </a:r>
            <a:r>
              <a:rPr lang="ru-RU" dirty="0" smtClean="0"/>
              <a:t> </a:t>
            </a:r>
            <a:r>
              <a:rPr lang="ru-RU" dirty="0" err="1" smtClean="0"/>
              <a:t>дітей</a:t>
            </a:r>
            <a:r>
              <a:rPr lang="ru-RU" dirty="0" smtClean="0"/>
              <a:t>;</a:t>
            </a:r>
            <a:endParaRPr lang="uk-UA" dirty="0" smtClean="0"/>
          </a:p>
          <a:p>
            <a:r>
              <a:rPr lang="ru-RU" dirty="0" smtClean="0"/>
              <a:t>- </a:t>
            </a:r>
            <a:r>
              <a:rPr lang="ru-RU" dirty="0" err="1" smtClean="0"/>
              <a:t>формування</a:t>
            </a:r>
            <a:r>
              <a:rPr lang="ru-RU" dirty="0" smtClean="0"/>
              <a:t> </a:t>
            </a:r>
            <a:r>
              <a:rPr lang="ru-RU" dirty="0" err="1" smtClean="0"/>
              <a:t>моральної</a:t>
            </a:r>
            <a:r>
              <a:rPr lang="ru-RU" dirty="0" smtClean="0"/>
              <a:t> </a:t>
            </a:r>
            <a:r>
              <a:rPr lang="ru-RU" dirty="0" err="1" smtClean="0"/>
              <a:t>свідомості</a:t>
            </a:r>
            <a:r>
              <a:rPr lang="ru-RU" dirty="0" smtClean="0"/>
              <a:t> та </a:t>
            </a:r>
            <a:r>
              <a:rPr lang="ru-RU" dirty="0" err="1" smtClean="0"/>
              <a:t>поведінки</a:t>
            </a:r>
            <a:r>
              <a:rPr lang="ru-RU" dirty="0" smtClean="0"/>
              <a:t>;</a:t>
            </a:r>
            <a:endParaRPr lang="uk-UA" dirty="0" smtClean="0"/>
          </a:p>
          <a:p>
            <a:r>
              <a:rPr lang="ru-RU" dirty="0" smtClean="0"/>
              <a:t>- </a:t>
            </a:r>
            <a:r>
              <a:rPr lang="ru-RU" dirty="0" err="1" smtClean="0"/>
              <a:t>ознайомлення</a:t>
            </a:r>
            <a:r>
              <a:rPr lang="ru-RU" dirty="0" smtClean="0"/>
              <a:t> </a:t>
            </a:r>
            <a:r>
              <a:rPr lang="ru-RU" dirty="0" err="1" smtClean="0"/>
              <a:t>з</a:t>
            </a:r>
            <a:r>
              <a:rPr lang="ru-RU" dirty="0" smtClean="0"/>
              <a:t> </a:t>
            </a:r>
            <a:r>
              <a:rPr lang="ru-RU" dirty="0" err="1" smtClean="0"/>
              <a:t>основними</a:t>
            </a:r>
            <a:r>
              <a:rPr lang="ru-RU" dirty="0" smtClean="0"/>
              <a:t> </a:t>
            </a:r>
            <a:r>
              <a:rPr lang="ru-RU" dirty="0" err="1" smtClean="0"/>
              <a:t>загальнолюдськими</a:t>
            </a:r>
            <a:r>
              <a:rPr lang="ru-RU" dirty="0" smtClean="0"/>
              <a:t> </a:t>
            </a:r>
            <a:r>
              <a:rPr lang="ru-RU" dirty="0" err="1" smtClean="0"/>
              <a:t>чеснотами</a:t>
            </a:r>
            <a:r>
              <a:rPr lang="ru-RU" dirty="0" smtClean="0"/>
              <a:t>: доброта, </a:t>
            </a:r>
            <a:r>
              <a:rPr lang="ru-RU" dirty="0" err="1" smtClean="0"/>
              <a:t>любов,милосердя</a:t>
            </a:r>
            <a:r>
              <a:rPr lang="ru-RU" dirty="0" smtClean="0"/>
              <a:t>;</a:t>
            </a:r>
            <a:endParaRPr lang="uk-UA" dirty="0" smtClean="0"/>
          </a:p>
          <a:p>
            <a:r>
              <a:rPr lang="ru-RU" dirty="0" smtClean="0"/>
              <a:t>- </a:t>
            </a:r>
            <a:r>
              <a:rPr lang="ru-RU" dirty="0" err="1" smtClean="0"/>
              <a:t>надання</a:t>
            </a:r>
            <a:r>
              <a:rPr lang="ru-RU" dirty="0" smtClean="0"/>
              <a:t> </a:t>
            </a:r>
            <a:r>
              <a:rPr lang="ru-RU" dirty="0" err="1" smtClean="0"/>
              <a:t>пріоритету</a:t>
            </a:r>
            <a:r>
              <a:rPr lang="ru-RU" dirty="0" smtClean="0"/>
              <a:t> </a:t>
            </a:r>
            <a:r>
              <a:rPr lang="ru-RU" dirty="0" err="1" smtClean="0"/>
              <a:t>соціально-моральному</a:t>
            </a:r>
            <a:r>
              <a:rPr lang="ru-RU" dirty="0" smtClean="0"/>
              <a:t> </a:t>
            </a:r>
            <a:r>
              <a:rPr lang="ru-RU" dirty="0" err="1" smtClean="0"/>
              <a:t>розвитку</a:t>
            </a:r>
            <a:r>
              <a:rPr lang="ru-RU" dirty="0" smtClean="0"/>
              <a:t> </a:t>
            </a:r>
            <a:r>
              <a:rPr lang="ru-RU" dirty="0" err="1" smtClean="0"/>
              <a:t>особистості</a:t>
            </a:r>
            <a:r>
              <a:rPr lang="ru-RU" dirty="0" smtClean="0"/>
              <a:t>;</a:t>
            </a:r>
            <a:endParaRPr lang="uk-UA" dirty="0" smtClean="0"/>
          </a:p>
          <a:p>
            <a:r>
              <a:rPr lang="ru-RU" dirty="0" smtClean="0"/>
              <a:t> - </a:t>
            </a:r>
            <a:r>
              <a:rPr lang="ru-RU" dirty="0" err="1" smtClean="0"/>
              <a:t>формування</a:t>
            </a:r>
            <a:r>
              <a:rPr lang="ru-RU" dirty="0" smtClean="0"/>
              <a:t> </a:t>
            </a:r>
            <a:r>
              <a:rPr lang="ru-RU" dirty="0" err="1" smtClean="0"/>
              <a:t>уміння</a:t>
            </a:r>
            <a:r>
              <a:rPr lang="ru-RU" dirty="0" smtClean="0"/>
              <a:t> </a:t>
            </a:r>
            <a:r>
              <a:rPr lang="ru-RU" dirty="0" err="1" smtClean="0"/>
              <a:t>узгоджувати</a:t>
            </a:r>
            <a:r>
              <a:rPr lang="ru-RU" dirty="0" smtClean="0"/>
              <a:t> </a:t>
            </a:r>
            <a:r>
              <a:rPr lang="ru-RU" dirty="0" err="1" smtClean="0"/>
              <a:t>особисті</a:t>
            </a:r>
            <a:r>
              <a:rPr lang="ru-RU" dirty="0" smtClean="0"/>
              <a:t> </a:t>
            </a:r>
            <a:r>
              <a:rPr lang="ru-RU" dirty="0" err="1" smtClean="0"/>
              <a:t>інтереси</a:t>
            </a:r>
            <a:r>
              <a:rPr lang="ru-RU" dirty="0" smtClean="0"/>
              <a:t> </a:t>
            </a:r>
            <a:r>
              <a:rPr lang="ru-RU" dirty="0" err="1" smtClean="0"/>
              <a:t>з</a:t>
            </a:r>
            <a:r>
              <a:rPr lang="ru-RU" dirty="0" smtClean="0"/>
              <a:t> </a:t>
            </a:r>
            <a:r>
              <a:rPr lang="ru-RU" dirty="0" err="1" smtClean="0"/>
              <a:t>колективними</a:t>
            </a:r>
            <a:r>
              <a:rPr lang="ru-RU" dirty="0" smtClean="0"/>
              <a:t>.</a:t>
            </a:r>
            <a:endParaRPr lang="uk-UA" dirty="0" smtClean="0"/>
          </a:p>
          <a:p>
            <a:pPr>
              <a:buNone/>
              <a:defRPr/>
            </a:pPr>
            <a:endParaRPr lang="uk-UA" dirty="0" smtClean="0"/>
          </a:p>
          <a:p>
            <a:endParaRPr lang="ru-RU" dirty="0"/>
          </a:p>
        </p:txBody>
      </p:sp>
    </p:spTree>
  </p:cSld>
  <p:clrMapOvr>
    <a:masterClrMapping/>
  </p:clrMapOvr>
  <p:transition spd="slow">
    <p:wheel spokes="8"/>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0"/>
            <a:ext cx="8686800" cy="908720"/>
          </a:xfrm>
        </p:spPr>
        <p:txBody>
          <a:bodyPr>
            <a:normAutofit fontScale="90000"/>
          </a:bodyPr>
          <a:lstStyle/>
          <a:p>
            <a:r>
              <a:rPr lang="uk-UA" sz="2200" b="1" dirty="0" smtClean="0">
                <a:solidFill>
                  <a:schemeClr val="tx2">
                    <a:lumMod val="50000"/>
                  </a:schemeClr>
                </a:solidFill>
                <a:latin typeface="Arial" pitchFamily="34" charset="0"/>
                <a:cs typeface="Arial" pitchFamily="34" charset="0"/>
              </a:rPr>
              <a:t>Зміст БКДО та завдання програми </a:t>
            </a:r>
            <a:r>
              <a:rPr lang="uk-UA" sz="2200" b="1" dirty="0" err="1" smtClean="0">
                <a:solidFill>
                  <a:schemeClr val="tx2">
                    <a:lumMod val="50000"/>
                  </a:schemeClr>
                </a:solidFill>
                <a:latin typeface="Arial" pitchFamily="34" charset="0"/>
                <a:cs typeface="Arial" pitchFamily="34" charset="0"/>
              </a:rPr>
              <a:t>“Українське</a:t>
            </a:r>
            <a:r>
              <a:rPr lang="uk-UA" sz="2200" b="1" dirty="0" smtClean="0">
                <a:solidFill>
                  <a:schemeClr val="tx2">
                    <a:lumMod val="50000"/>
                  </a:schemeClr>
                </a:solidFill>
                <a:latin typeface="Arial" pitchFamily="34" charset="0"/>
                <a:cs typeface="Arial" pitchFamily="34" charset="0"/>
              </a:rPr>
              <a:t> </a:t>
            </a:r>
            <a:r>
              <a:rPr lang="uk-UA" sz="2200" b="1" dirty="0" err="1" smtClean="0">
                <a:solidFill>
                  <a:schemeClr val="tx2">
                    <a:lumMod val="50000"/>
                  </a:schemeClr>
                </a:solidFill>
                <a:latin typeface="Arial" pitchFamily="34" charset="0"/>
                <a:cs typeface="Arial" pitchFamily="34" charset="0"/>
              </a:rPr>
              <a:t>дошкілля”</a:t>
            </a:r>
            <a:r>
              <a:rPr lang="uk-UA" sz="2200" b="1" dirty="0" smtClean="0">
                <a:solidFill>
                  <a:schemeClr val="tx2">
                    <a:lumMod val="50000"/>
                  </a:schemeClr>
                </a:solidFill>
                <a:latin typeface="Arial" pitchFamily="34" charset="0"/>
                <a:cs typeface="Arial" pitchFamily="34" charset="0"/>
              </a:rPr>
              <a:t> реалізуються під час групових занять</a:t>
            </a:r>
            <a:r>
              <a:rPr lang="uk-UA" b="1" dirty="0" smtClean="0">
                <a:latin typeface="Arial" pitchFamily="34" charset="0"/>
                <a:cs typeface="Arial" pitchFamily="34" charset="0"/>
              </a:rPr>
              <a:t/>
            </a:r>
            <a:br>
              <a:rPr lang="uk-UA" b="1" dirty="0" smtClean="0">
                <a:latin typeface="Arial" pitchFamily="34" charset="0"/>
                <a:cs typeface="Arial" pitchFamily="34" charset="0"/>
              </a:rPr>
            </a:br>
            <a:endParaRPr lang="uk-UA" dirty="0"/>
          </a:p>
        </p:txBody>
      </p:sp>
      <p:sp>
        <p:nvSpPr>
          <p:cNvPr id="3" name="Содержимое 2"/>
          <p:cNvSpPr>
            <a:spLocks noGrp="1"/>
          </p:cNvSpPr>
          <p:nvPr>
            <p:ph sz="half" idx="1"/>
          </p:nvPr>
        </p:nvSpPr>
        <p:spPr>
          <a:xfrm>
            <a:off x="0" y="620688"/>
            <a:ext cx="4644008" cy="6237312"/>
          </a:xfrm>
        </p:spPr>
        <p:txBody>
          <a:bodyPr>
            <a:normAutofit fontScale="47500" lnSpcReduction="20000"/>
          </a:bodyPr>
          <a:lstStyle/>
          <a:p>
            <a:r>
              <a:rPr lang="uk-UA" sz="3600" b="1" i="1" u="sng" dirty="0" smtClean="0">
                <a:latin typeface="Arial" pitchFamily="34" charset="0"/>
                <a:cs typeface="Arial" pitchFamily="34" charset="0"/>
              </a:rPr>
              <a:t>У  групі раннього віку проводимо наступні  заняття </a:t>
            </a:r>
            <a:r>
              <a:rPr lang="uk-UA" sz="3600" dirty="0" smtClean="0">
                <a:latin typeface="Arial" pitchFamily="34" charset="0"/>
                <a:cs typeface="Arial" pitchFamily="34" charset="0"/>
              </a:rPr>
              <a:t/>
            </a:r>
            <a:br>
              <a:rPr lang="uk-UA" sz="3600" dirty="0" smtClean="0">
                <a:latin typeface="Arial" pitchFamily="34" charset="0"/>
                <a:cs typeface="Arial" pitchFamily="34" charset="0"/>
              </a:rPr>
            </a:br>
            <a:r>
              <a:rPr lang="uk-UA" sz="3800" b="1" dirty="0" smtClean="0">
                <a:latin typeface="Arial" pitchFamily="34" charset="0"/>
                <a:cs typeface="Arial" pitchFamily="34" charset="0"/>
              </a:rPr>
              <a:t>Ознайомлення з соціумом</a:t>
            </a:r>
            <a:r>
              <a:rPr lang="uk-UA" sz="3800" dirty="0" smtClean="0">
                <a:latin typeface="Arial" pitchFamily="34" charset="0"/>
                <a:cs typeface="Arial" pitchFamily="34" charset="0"/>
              </a:rPr>
              <a:t>  1 заняття на тиждень: предметний світ (освітній напрям «Дитина в соціумі») / формування основ духовно-моральних якостей (освітній напрям «Дитина в соціумі») / безпека життєдіяльності (освітній напрям «Особистість дитини») / здоров’я та фізичний розвиток (статева ідентифікація та диференціація), здоров’я та хвороби, гігієна життєдіяльності (освітній напрям «Особистість дитини»). </a:t>
            </a:r>
            <a:br>
              <a:rPr lang="uk-UA" sz="3800" dirty="0" smtClean="0">
                <a:latin typeface="Arial" pitchFamily="34" charset="0"/>
                <a:cs typeface="Arial" pitchFamily="34" charset="0"/>
              </a:rPr>
            </a:br>
            <a:r>
              <a:rPr lang="uk-UA" sz="3800" b="1" dirty="0" smtClean="0">
                <a:latin typeface="Arial" pitchFamily="34" charset="0"/>
                <a:cs typeface="Arial" pitchFamily="34" charset="0"/>
              </a:rPr>
              <a:t>Ознайомлення з природним довкіллям</a:t>
            </a:r>
            <a:r>
              <a:rPr lang="uk-UA" sz="3800" dirty="0" smtClean="0">
                <a:latin typeface="Arial" pitchFamily="34" charset="0"/>
                <a:cs typeface="Arial" pitchFamily="34" charset="0"/>
              </a:rPr>
              <a:t>  1 заняття на тиждень: освітній напрям «Дитина у природному довкіллі».</a:t>
            </a:r>
            <a:br>
              <a:rPr lang="uk-UA" sz="3800" dirty="0" smtClean="0">
                <a:latin typeface="Arial" pitchFamily="34" charset="0"/>
                <a:cs typeface="Arial" pitchFamily="34" charset="0"/>
              </a:rPr>
            </a:br>
            <a:r>
              <a:rPr lang="uk-UA" sz="3800" b="1" dirty="0" err="1" smtClean="0">
                <a:latin typeface="Arial" pitchFamily="34" charset="0"/>
                <a:cs typeface="Arial" pitchFamily="34" charset="0"/>
              </a:rPr>
              <a:t>Сенсорика</a:t>
            </a:r>
            <a:r>
              <a:rPr lang="uk-UA" sz="3800" dirty="0" smtClean="0">
                <a:latin typeface="Arial" pitchFamily="34" charset="0"/>
                <a:cs typeface="Arial" pitchFamily="34" charset="0"/>
              </a:rPr>
              <a:t> (2 заняття на тиждень) – 1 заняття  - сенсорно-пізнавальна компетентність – сенсорні еталони (освітній напрям «Дитина в сенсорно пізнавальному просторі»), 2-ге заняття – предметно-практична компетентність  – конструювання (освітній напрям «Дитина в сенсорно-пізнавальному просторі»).</a:t>
            </a:r>
            <a:endParaRPr lang="uk-UA" sz="3800" dirty="0"/>
          </a:p>
        </p:txBody>
      </p:sp>
      <p:sp>
        <p:nvSpPr>
          <p:cNvPr id="4" name="Содержимое 3"/>
          <p:cNvSpPr>
            <a:spLocks noGrp="1"/>
          </p:cNvSpPr>
          <p:nvPr>
            <p:ph sz="half" idx="2"/>
          </p:nvPr>
        </p:nvSpPr>
        <p:spPr>
          <a:xfrm>
            <a:off x="4648200" y="620688"/>
            <a:ext cx="4495800" cy="5703912"/>
          </a:xfrm>
        </p:spPr>
        <p:txBody>
          <a:bodyPr>
            <a:noAutofit/>
          </a:bodyPr>
          <a:lstStyle/>
          <a:p>
            <a:pPr marL="173038" indent="-173038"/>
            <a:r>
              <a:rPr lang="uk-UA" sz="1800" b="1" dirty="0" smtClean="0">
                <a:latin typeface="Arial" pitchFamily="34" charset="0"/>
                <a:cs typeface="Arial" pitchFamily="34" charset="0"/>
              </a:rPr>
              <a:t>Розвиток мовлення</a:t>
            </a:r>
            <a:r>
              <a:rPr lang="uk-UA" sz="1800" dirty="0" smtClean="0">
                <a:latin typeface="Arial" pitchFamily="34" charset="0"/>
                <a:cs typeface="Arial" pitchFamily="34" charset="0"/>
              </a:rPr>
              <a:t> (2 заняття на тиждень): 1 заняття – мовленнєва компетентність, комунікативна </a:t>
            </a:r>
            <a:r>
              <a:rPr lang="uk-UA" sz="1800" dirty="0" err="1" smtClean="0">
                <a:latin typeface="Arial" pitchFamily="34" charset="0"/>
                <a:cs typeface="Arial" pitchFamily="34" charset="0"/>
              </a:rPr>
              <a:t>компетентність-</a:t>
            </a:r>
            <a:r>
              <a:rPr lang="uk-UA" sz="1800" dirty="0" smtClean="0">
                <a:latin typeface="Arial" pitchFamily="34" charset="0"/>
                <a:cs typeface="Arial" pitchFamily="34" charset="0"/>
              </a:rPr>
              <a:t> (освітній напрям «Мовлення дитини»), 2-ге  заняття – художньо-мовленнєва компетентність - (освітній напрям «Мовлення дитини»). </a:t>
            </a:r>
            <a:br>
              <a:rPr lang="uk-UA" sz="1800" dirty="0" smtClean="0">
                <a:latin typeface="Arial" pitchFamily="34" charset="0"/>
                <a:cs typeface="Arial" pitchFamily="34" charset="0"/>
              </a:rPr>
            </a:br>
            <a:r>
              <a:rPr lang="uk-UA" sz="1800" b="1" dirty="0" smtClean="0">
                <a:latin typeface="Arial" pitchFamily="34" charset="0"/>
                <a:cs typeface="Arial" pitchFamily="34" charset="0"/>
              </a:rPr>
              <a:t>Музика</a:t>
            </a:r>
            <a:r>
              <a:rPr lang="uk-UA" sz="1800" dirty="0" smtClean="0">
                <a:latin typeface="Arial" pitchFamily="34" charset="0"/>
                <a:cs typeface="Arial" pitchFamily="34" charset="0"/>
              </a:rPr>
              <a:t> (2 заняття на тиждень) – мистецько-творча </a:t>
            </a:r>
            <a:r>
              <a:rPr lang="uk-UA" sz="1800" dirty="0" err="1" smtClean="0">
                <a:latin typeface="Arial" pitchFamily="34" charset="0"/>
                <a:cs typeface="Arial" pitchFamily="34" charset="0"/>
              </a:rPr>
              <a:t>компетентність-</a:t>
            </a:r>
            <a:r>
              <a:rPr lang="uk-UA" sz="1800" dirty="0" smtClean="0">
                <a:latin typeface="Arial" pitchFamily="34" charset="0"/>
                <a:cs typeface="Arial" pitchFamily="34" charset="0"/>
              </a:rPr>
              <a:t> (освітній напрям «Дитина у світі мистецтва»).</a:t>
            </a:r>
            <a:br>
              <a:rPr lang="uk-UA" sz="1800" dirty="0" smtClean="0">
                <a:latin typeface="Arial" pitchFamily="34" charset="0"/>
                <a:cs typeface="Arial" pitchFamily="34" charset="0"/>
              </a:rPr>
            </a:br>
            <a:r>
              <a:rPr lang="uk-UA" sz="1800" b="1" dirty="0" smtClean="0">
                <a:latin typeface="Arial" pitchFamily="34" charset="0"/>
                <a:cs typeface="Arial" pitchFamily="34" charset="0"/>
              </a:rPr>
              <a:t>Художньо-продуктивна діяльність</a:t>
            </a:r>
            <a:r>
              <a:rPr lang="uk-UA" sz="1800" dirty="0" smtClean="0">
                <a:latin typeface="Arial" pitchFamily="34" charset="0"/>
                <a:cs typeface="Arial" pitchFamily="34" charset="0"/>
              </a:rPr>
              <a:t> (2 заняття на тиждень)-мистецько-творча компетентність : 1 заняття – малювання ( освітній напрям «Дитина у світі мистецтва»), 2-ге  заняття – ліплення/аплікація ( </a:t>
            </a:r>
            <a:r>
              <a:rPr lang="uk-UA" sz="1800" dirty="0" err="1" smtClean="0">
                <a:latin typeface="Arial" pitchFamily="34" charset="0"/>
                <a:cs typeface="Arial" pitchFamily="34" charset="0"/>
              </a:rPr>
              <a:t>освіт-ній</a:t>
            </a:r>
            <a:r>
              <a:rPr lang="uk-UA" sz="1800" dirty="0" smtClean="0">
                <a:latin typeface="Arial" pitchFamily="34" charset="0"/>
                <a:cs typeface="Arial" pitchFamily="34" charset="0"/>
              </a:rPr>
              <a:t> напрям «Дитина у світі мистецтва )</a:t>
            </a:r>
            <a:br>
              <a:rPr lang="uk-UA" sz="1800" dirty="0" smtClean="0">
                <a:latin typeface="Arial" pitchFamily="34" charset="0"/>
                <a:cs typeface="Arial" pitchFamily="34" charset="0"/>
              </a:rPr>
            </a:br>
            <a:r>
              <a:rPr lang="uk-UA" sz="1800" b="1" dirty="0" smtClean="0">
                <a:latin typeface="Arial" pitchFamily="34" charset="0"/>
                <a:cs typeface="Arial" pitchFamily="34" charset="0"/>
              </a:rPr>
              <a:t> Фізкультура</a:t>
            </a:r>
            <a:r>
              <a:rPr lang="uk-UA" sz="1800" dirty="0" smtClean="0">
                <a:latin typeface="Arial" pitchFamily="34" charset="0"/>
                <a:cs typeface="Arial" pitchFamily="34" charset="0"/>
              </a:rPr>
              <a:t> (2 заняття на тиждень): рухова </a:t>
            </a:r>
            <a:r>
              <a:rPr lang="uk-UA" sz="1800" dirty="0" err="1" smtClean="0">
                <a:latin typeface="Arial" pitchFamily="34" charset="0"/>
                <a:cs typeface="Arial" pitchFamily="34" charset="0"/>
              </a:rPr>
              <a:t>компетентність-</a:t>
            </a:r>
            <a:r>
              <a:rPr lang="uk-UA" sz="1800" dirty="0" smtClean="0">
                <a:latin typeface="Arial" pitchFamily="34" charset="0"/>
                <a:cs typeface="Arial" pitchFamily="34" charset="0"/>
              </a:rPr>
              <a:t> (освітній напрям «Особистість дитини»).</a:t>
            </a:r>
            <a:endParaRPr lang="uk-UA" sz="1800" dirty="0"/>
          </a:p>
        </p:txBody>
      </p:sp>
    </p:spTree>
  </p:cSld>
  <p:clrMapOvr>
    <a:masterClrMapping/>
  </p:clrMapOvr>
  <p:transition spd="slow">
    <p:wheel spokes="8"/>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260648"/>
            <a:ext cx="8686800" cy="360040"/>
          </a:xfrm>
        </p:spPr>
        <p:txBody>
          <a:bodyPr>
            <a:normAutofit fontScale="90000"/>
          </a:bodyPr>
          <a:lstStyle/>
          <a:p>
            <a:r>
              <a:rPr lang="uk-UA" sz="2200" b="1" i="1" u="sng" dirty="0" smtClean="0">
                <a:latin typeface="Arial" pitchFamily="34" charset="0"/>
                <a:cs typeface="Arial" pitchFamily="34" charset="0"/>
              </a:rPr>
              <a:t>У  групі молодшого дошкільного віку проводимо</a:t>
            </a:r>
            <a:r>
              <a:rPr lang="uk-UA" dirty="0" smtClean="0"/>
              <a:t/>
            </a:r>
            <a:br>
              <a:rPr lang="uk-UA" dirty="0" smtClean="0"/>
            </a:br>
            <a:endParaRPr lang="uk-UA" dirty="0"/>
          </a:p>
        </p:txBody>
      </p:sp>
      <p:sp>
        <p:nvSpPr>
          <p:cNvPr id="3" name="Содержимое 2"/>
          <p:cNvSpPr>
            <a:spLocks noGrp="1"/>
          </p:cNvSpPr>
          <p:nvPr>
            <p:ph sz="half" idx="1"/>
          </p:nvPr>
        </p:nvSpPr>
        <p:spPr>
          <a:xfrm>
            <a:off x="0" y="476672"/>
            <a:ext cx="4495800" cy="6381328"/>
          </a:xfrm>
        </p:spPr>
        <p:txBody>
          <a:bodyPr>
            <a:noAutofit/>
          </a:bodyPr>
          <a:lstStyle/>
          <a:p>
            <a:pPr marL="173038" indent="-173038"/>
            <a:r>
              <a:rPr lang="uk-UA" sz="1800" b="1" dirty="0" smtClean="0">
                <a:latin typeface="Arial" pitchFamily="34" charset="0"/>
                <a:cs typeface="Arial" pitchFamily="34" charset="0"/>
              </a:rPr>
              <a:t>ознайомлення з соціумом</a:t>
            </a:r>
            <a:r>
              <a:rPr lang="uk-UA" sz="1800" dirty="0" smtClean="0">
                <a:latin typeface="Arial" pitchFamily="34" charset="0"/>
                <a:cs typeface="Arial" pitchFamily="34" charset="0"/>
              </a:rPr>
              <a:t>  2 заняття на </a:t>
            </a:r>
            <a:r>
              <a:rPr lang="uk-UA" sz="1800" dirty="0" err="1" smtClean="0">
                <a:latin typeface="Arial" pitchFamily="34" charset="0"/>
                <a:cs typeface="Arial" pitchFamily="34" charset="0"/>
              </a:rPr>
              <a:t>тиждень-</a:t>
            </a:r>
            <a:r>
              <a:rPr lang="uk-UA" sz="1800" dirty="0" smtClean="0">
                <a:latin typeface="Arial" pitchFamily="34" charset="0"/>
                <a:cs typeface="Arial" pitchFamily="34" charset="0"/>
              </a:rPr>
              <a:t> соціально-громадянська </a:t>
            </a:r>
            <a:r>
              <a:rPr lang="uk-UA" sz="1800" dirty="0" err="1" smtClean="0">
                <a:latin typeface="Arial" pitchFamily="34" charset="0"/>
                <a:cs typeface="Arial" pitchFamily="34" charset="0"/>
              </a:rPr>
              <a:t>компетентність-</a:t>
            </a:r>
            <a:r>
              <a:rPr lang="uk-UA" sz="1800" dirty="0" smtClean="0">
                <a:latin typeface="Arial" pitchFamily="34" charset="0"/>
                <a:cs typeface="Arial" pitchFamily="34" charset="0"/>
              </a:rPr>
              <a:t> : і заняття – </a:t>
            </a:r>
            <a:r>
              <a:rPr lang="uk-UA" sz="1800" dirty="0" err="1" smtClean="0">
                <a:latin typeface="Arial" pitchFamily="34" charset="0"/>
                <a:cs typeface="Arial" pitchFamily="34" charset="0"/>
              </a:rPr>
              <a:t>предмет-ний</a:t>
            </a:r>
            <a:r>
              <a:rPr lang="uk-UA" sz="1800" dirty="0" smtClean="0">
                <a:latin typeface="Arial" pitchFamily="34" charset="0"/>
                <a:cs typeface="Arial" pitchFamily="34" charset="0"/>
              </a:rPr>
              <a:t> світ + </a:t>
            </a:r>
            <a:r>
              <a:rPr lang="uk-UA" sz="1800" dirty="0" err="1" smtClean="0">
                <a:latin typeface="Arial" pitchFamily="34" charset="0"/>
                <a:cs typeface="Arial" pitchFamily="34" charset="0"/>
              </a:rPr>
              <a:t>народознавство+</a:t>
            </a:r>
            <a:r>
              <a:rPr lang="uk-UA" sz="1800" dirty="0" smtClean="0">
                <a:latin typeface="Arial" pitchFamily="34" charset="0"/>
                <a:cs typeface="Arial" pitchFamily="34" charset="0"/>
              </a:rPr>
              <a:t> </a:t>
            </a:r>
            <a:r>
              <a:rPr lang="uk-UA" sz="1800" dirty="0" err="1" smtClean="0">
                <a:latin typeface="Arial" pitchFamily="34" charset="0"/>
                <a:cs typeface="Arial" pitchFamily="34" charset="0"/>
              </a:rPr>
              <a:t>форму-вання</a:t>
            </a:r>
            <a:r>
              <a:rPr lang="uk-UA" sz="1800" dirty="0" smtClean="0">
                <a:latin typeface="Arial" pitchFamily="34" charset="0"/>
                <a:cs typeface="Arial" pitchFamily="34" charset="0"/>
              </a:rPr>
              <a:t> основ духовно-моральних </a:t>
            </a:r>
            <a:r>
              <a:rPr lang="uk-UA" sz="1800" dirty="0" err="1" smtClean="0">
                <a:latin typeface="Arial" pitchFamily="34" charset="0"/>
                <a:cs typeface="Arial" pitchFamily="34" charset="0"/>
              </a:rPr>
              <a:t>якос-тей</a:t>
            </a:r>
            <a:r>
              <a:rPr lang="uk-UA" sz="1800" dirty="0" smtClean="0">
                <a:latin typeface="Arial" pitchFamily="34" charset="0"/>
                <a:cs typeface="Arial" pitchFamily="34" charset="0"/>
              </a:rPr>
              <a:t> (освітній напрям «дитина в </a:t>
            </a:r>
            <a:r>
              <a:rPr lang="uk-UA" sz="1800" dirty="0" err="1" smtClean="0">
                <a:latin typeface="Arial" pitchFamily="34" charset="0"/>
                <a:cs typeface="Arial" pitchFamily="34" charset="0"/>
              </a:rPr>
              <a:t>соціу-мі</a:t>
            </a:r>
            <a:r>
              <a:rPr lang="uk-UA" sz="1800" dirty="0" smtClean="0">
                <a:latin typeface="Arial" pitchFamily="34" charset="0"/>
                <a:cs typeface="Arial" pitchFamily="34" charset="0"/>
              </a:rPr>
              <a:t>»); 2-ге заняття - </a:t>
            </a:r>
            <a:r>
              <a:rPr lang="uk-UA" sz="1800" dirty="0" err="1" smtClean="0">
                <a:latin typeface="Arial" pitchFamily="34" charset="0"/>
                <a:cs typeface="Arial" pitchFamily="34" charset="0"/>
              </a:rPr>
              <a:t>здоров’язбережу-вальна</a:t>
            </a:r>
            <a:r>
              <a:rPr lang="uk-UA" sz="1800" dirty="0" smtClean="0">
                <a:latin typeface="Arial" pitchFamily="34" charset="0"/>
                <a:cs typeface="Arial" pitchFamily="34" charset="0"/>
              </a:rPr>
              <a:t> компетентність - БЖД  або  </a:t>
            </a:r>
            <a:r>
              <a:rPr lang="uk-UA" sz="1800" dirty="0" err="1" smtClean="0">
                <a:latin typeface="Arial" pitchFamily="34" charset="0"/>
                <a:cs typeface="Arial" pitchFamily="34" charset="0"/>
              </a:rPr>
              <a:t>валеологічна</a:t>
            </a:r>
            <a:r>
              <a:rPr lang="uk-UA" sz="1800" dirty="0" smtClean="0">
                <a:latin typeface="Arial" pitchFamily="34" charset="0"/>
                <a:cs typeface="Arial" pitchFamily="34" charset="0"/>
              </a:rPr>
              <a:t> освіта ( здоров’я та фізичний розвиток,  здоров’я та </a:t>
            </a:r>
            <a:r>
              <a:rPr lang="uk-UA" sz="1800" dirty="0" err="1" smtClean="0">
                <a:latin typeface="Arial" pitchFamily="34" charset="0"/>
                <a:cs typeface="Arial" pitchFamily="34" charset="0"/>
              </a:rPr>
              <a:t>хво-роби</a:t>
            </a:r>
            <a:r>
              <a:rPr lang="uk-UA" sz="1800" dirty="0" smtClean="0">
                <a:latin typeface="Arial" pitchFamily="34" charset="0"/>
                <a:cs typeface="Arial" pitchFamily="34" charset="0"/>
              </a:rPr>
              <a:t>, гігієна життєдіяльності) (освітній напрям «особистість дитини») .</a:t>
            </a:r>
            <a:br>
              <a:rPr lang="uk-UA" sz="1800" dirty="0" smtClean="0">
                <a:latin typeface="Arial" pitchFamily="34" charset="0"/>
                <a:cs typeface="Arial" pitchFamily="34" charset="0"/>
              </a:rPr>
            </a:br>
            <a:r>
              <a:rPr lang="uk-UA" sz="1800" b="1" dirty="0" smtClean="0">
                <a:latin typeface="Arial" pitchFamily="34" charset="0"/>
                <a:cs typeface="Arial" pitchFamily="34" charset="0"/>
              </a:rPr>
              <a:t>ознайомлення з природним </a:t>
            </a:r>
            <a:r>
              <a:rPr lang="uk-UA" sz="1800" b="1" dirty="0" err="1" smtClean="0">
                <a:latin typeface="Arial" pitchFamily="34" charset="0"/>
                <a:cs typeface="Arial" pitchFamily="34" charset="0"/>
              </a:rPr>
              <a:t>довкіл-лям</a:t>
            </a:r>
            <a:r>
              <a:rPr lang="uk-UA" sz="1800" b="1" dirty="0" smtClean="0">
                <a:latin typeface="Arial" pitchFamily="34" charset="0"/>
                <a:cs typeface="Arial" pitchFamily="34" charset="0"/>
              </a:rPr>
              <a:t> </a:t>
            </a:r>
            <a:r>
              <a:rPr lang="uk-UA" sz="1800" dirty="0" err="1" smtClean="0">
                <a:latin typeface="Arial" pitchFamily="34" charset="0"/>
                <a:cs typeface="Arial" pitchFamily="34" charset="0"/>
              </a:rPr>
              <a:t>–природничо-екологічна</a:t>
            </a:r>
            <a:r>
              <a:rPr lang="uk-UA" sz="1800" dirty="0" smtClean="0">
                <a:latin typeface="Arial" pitchFamily="34" charset="0"/>
                <a:cs typeface="Arial" pitchFamily="34" charset="0"/>
              </a:rPr>
              <a:t> </a:t>
            </a:r>
            <a:r>
              <a:rPr lang="uk-UA" sz="1800" dirty="0" err="1" smtClean="0">
                <a:latin typeface="Arial" pitchFamily="34" charset="0"/>
                <a:cs typeface="Arial" pitchFamily="34" charset="0"/>
              </a:rPr>
              <a:t>компе-тентність-</a:t>
            </a:r>
            <a:r>
              <a:rPr lang="uk-UA" sz="1800" dirty="0" smtClean="0">
                <a:latin typeface="Arial" pitchFamily="34" charset="0"/>
                <a:cs typeface="Arial" pitchFamily="34" charset="0"/>
              </a:rPr>
              <a:t>  1 заняття на тиждень: природа планети земля, </a:t>
            </a:r>
            <a:r>
              <a:rPr lang="uk-UA" sz="1800" dirty="0" err="1" smtClean="0">
                <a:latin typeface="Arial" pitchFamily="34" charset="0"/>
                <a:cs typeface="Arial" pitchFamily="34" charset="0"/>
              </a:rPr>
              <a:t>життєдіяль-ність</a:t>
            </a:r>
            <a:r>
              <a:rPr lang="uk-UA" sz="1800" dirty="0" smtClean="0">
                <a:latin typeface="Arial" pitchFamily="34" charset="0"/>
                <a:cs typeface="Arial" pitchFamily="34" charset="0"/>
              </a:rPr>
              <a:t> людини у природному довкіллі, навички, орієнтовані на сталий </a:t>
            </a:r>
            <a:r>
              <a:rPr lang="uk-UA" sz="1800" dirty="0" err="1" smtClean="0">
                <a:latin typeface="Arial" pitchFamily="34" charset="0"/>
                <a:cs typeface="Arial" pitchFamily="34" charset="0"/>
              </a:rPr>
              <a:t>розви-ток</a:t>
            </a:r>
            <a:r>
              <a:rPr lang="uk-UA" sz="1800" dirty="0" smtClean="0">
                <a:latin typeface="Arial" pitchFamily="34" charset="0"/>
                <a:cs typeface="Arial" pitchFamily="34" charset="0"/>
              </a:rPr>
              <a:t> (освітній напрям «дитина у природному довкіллі»)</a:t>
            </a:r>
            <a:br>
              <a:rPr lang="uk-UA" sz="1800" dirty="0" smtClean="0">
                <a:latin typeface="Arial" pitchFamily="34" charset="0"/>
                <a:cs typeface="Arial" pitchFamily="34" charset="0"/>
              </a:rPr>
            </a:br>
            <a:r>
              <a:rPr lang="uk-UA" sz="1800" b="1" dirty="0" smtClean="0">
                <a:latin typeface="Arial" pitchFamily="34" charset="0"/>
                <a:cs typeface="Arial" pitchFamily="34" charset="0"/>
              </a:rPr>
              <a:t> музика</a:t>
            </a:r>
            <a:r>
              <a:rPr lang="uk-UA" sz="1800" dirty="0" smtClean="0">
                <a:latin typeface="Arial" pitchFamily="34" charset="0"/>
                <a:cs typeface="Arial" pitchFamily="34" charset="0"/>
              </a:rPr>
              <a:t> (2 заняття на тиждень) – мистецько-творча </a:t>
            </a:r>
            <a:r>
              <a:rPr lang="uk-UA" sz="1800" dirty="0" err="1" smtClean="0">
                <a:latin typeface="Arial" pitchFamily="34" charset="0"/>
                <a:cs typeface="Arial" pitchFamily="34" charset="0"/>
              </a:rPr>
              <a:t>компетентність-</a:t>
            </a:r>
            <a:r>
              <a:rPr lang="uk-UA" sz="1800" dirty="0" smtClean="0">
                <a:latin typeface="Arial" pitchFamily="34" charset="0"/>
                <a:cs typeface="Arial" pitchFamily="34" charset="0"/>
              </a:rPr>
              <a:t>: музична діяльність (освітній напрям «дитина у світі мистецтва»).</a:t>
            </a:r>
            <a:endParaRPr lang="uk-UA" sz="1800" dirty="0"/>
          </a:p>
        </p:txBody>
      </p:sp>
      <p:sp>
        <p:nvSpPr>
          <p:cNvPr id="4" name="Содержимое 3"/>
          <p:cNvSpPr>
            <a:spLocks noGrp="1"/>
          </p:cNvSpPr>
          <p:nvPr>
            <p:ph sz="half" idx="2"/>
          </p:nvPr>
        </p:nvSpPr>
        <p:spPr>
          <a:xfrm>
            <a:off x="4648200" y="548680"/>
            <a:ext cx="4343400" cy="6120680"/>
          </a:xfrm>
        </p:spPr>
        <p:txBody>
          <a:bodyPr>
            <a:noAutofit/>
          </a:bodyPr>
          <a:lstStyle/>
          <a:p>
            <a:pPr marL="0" indent="0"/>
            <a:r>
              <a:rPr lang="uk-UA" sz="1800" b="1" dirty="0" smtClean="0">
                <a:latin typeface="Arial" pitchFamily="34" charset="0"/>
                <a:cs typeface="Arial" pitchFamily="34" charset="0"/>
              </a:rPr>
              <a:t>художньо-продуктивна діяльність -</a:t>
            </a:r>
            <a:r>
              <a:rPr lang="uk-UA" sz="1800" dirty="0" smtClean="0">
                <a:latin typeface="Arial" pitchFamily="34" charset="0"/>
                <a:cs typeface="Arial" pitchFamily="34" charset="0"/>
              </a:rPr>
              <a:t> мистецько-творча </a:t>
            </a:r>
            <a:r>
              <a:rPr lang="uk-UA" sz="1800" dirty="0" err="1" smtClean="0">
                <a:latin typeface="Arial" pitchFamily="34" charset="0"/>
                <a:cs typeface="Arial" pitchFamily="34" charset="0"/>
              </a:rPr>
              <a:t>компетентність-</a:t>
            </a:r>
            <a:r>
              <a:rPr lang="uk-UA" sz="1800" dirty="0" smtClean="0">
                <a:latin typeface="Arial" pitchFamily="34" charset="0"/>
                <a:cs typeface="Arial" pitchFamily="34" charset="0"/>
              </a:rPr>
              <a:t>  2 заняття на тиждень: 1 заняття – малювання (освітній напрям «дитина у світі мистецтва»,   2-ге заняття – ліплення/аплікація ( освітній напрям «дитина у світі мистецтва»). </a:t>
            </a:r>
            <a:br>
              <a:rPr lang="uk-UA" sz="1800" dirty="0" smtClean="0">
                <a:latin typeface="Arial" pitchFamily="34" charset="0"/>
                <a:cs typeface="Arial" pitchFamily="34" charset="0"/>
              </a:rPr>
            </a:br>
            <a:r>
              <a:rPr lang="uk-UA" sz="1800" b="1" dirty="0" smtClean="0">
                <a:latin typeface="Arial" pitchFamily="34" charset="0"/>
                <a:cs typeface="Arial" pitchFamily="34" charset="0"/>
              </a:rPr>
              <a:t>математика</a:t>
            </a:r>
            <a:r>
              <a:rPr lang="uk-UA" sz="1800" dirty="0" smtClean="0">
                <a:latin typeface="Arial" pitchFamily="34" charset="0"/>
                <a:cs typeface="Arial" pitchFamily="34" charset="0"/>
              </a:rPr>
              <a:t>  - сенсорно-пізнавальна, логіко-математична </a:t>
            </a:r>
            <a:r>
              <a:rPr lang="uk-UA" sz="1800" dirty="0" err="1" smtClean="0">
                <a:latin typeface="Arial" pitchFamily="34" charset="0"/>
                <a:cs typeface="Arial" pitchFamily="34" charset="0"/>
              </a:rPr>
              <a:t>компетентність-</a:t>
            </a:r>
            <a:r>
              <a:rPr lang="uk-UA" sz="1800" dirty="0" smtClean="0">
                <a:latin typeface="Arial" pitchFamily="34" charset="0"/>
                <a:cs typeface="Arial" pitchFamily="34" charset="0"/>
              </a:rPr>
              <a:t>           1 заняття на тиждень: освітній напрям «дитина в сенсорно-пізнавальному просторі». </a:t>
            </a:r>
            <a:br>
              <a:rPr lang="uk-UA" sz="1800" dirty="0" smtClean="0">
                <a:latin typeface="Arial" pitchFamily="34" charset="0"/>
                <a:cs typeface="Arial" pitchFamily="34" charset="0"/>
              </a:rPr>
            </a:br>
            <a:r>
              <a:rPr lang="uk-UA" sz="1800" b="1" dirty="0" smtClean="0">
                <a:latin typeface="Arial" pitchFamily="34" charset="0"/>
                <a:cs typeface="Arial" pitchFamily="34" charset="0"/>
              </a:rPr>
              <a:t>розвиток мовлення</a:t>
            </a:r>
            <a:r>
              <a:rPr lang="uk-UA" sz="1800" dirty="0" smtClean="0">
                <a:latin typeface="Arial" pitchFamily="34" charset="0"/>
                <a:cs typeface="Arial" pitchFamily="34" charset="0"/>
              </a:rPr>
              <a:t>  2 заняття на тиждень – 1 заняття – мовленнєва, комунікативна компетентність (освітній напрям «мовлення дитини»),  2-ге заняття – </a:t>
            </a:r>
            <a:r>
              <a:rPr lang="uk-UA" sz="1800" dirty="0" err="1" smtClean="0">
                <a:latin typeface="Arial" pitchFamily="34" charset="0"/>
                <a:cs typeface="Arial" pitchFamily="34" charset="0"/>
              </a:rPr>
              <a:t>художньо-мовленнєве-</a:t>
            </a:r>
            <a:r>
              <a:rPr lang="uk-UA" sz="1800" dirty="0" smtClean="0">
                <a:latin typeface="Arial" pitchFamily="34" charset="0"/>
                <a:cs typeface="Arial" pitchFamily="34" charset="0"/>
              </a:rPr>
              <a:t> художньо-мовленнєва </a:t>
            </a:r>
            <a:r>
              <a:rPr lang="uk-UA" sz="1800" dirty="0" err="1" smtClean="0">
                <a:latin typeface="Arial" pitchFamily="34" charset="0"/>
                <a:cs typeface="Arial" pitchFamily="34" charset="0"/>
              </a:rPr>
              <a:t>компетентність-</a:t>
            </a:r>
            <a:r>
              <a:rPr lang="uk-UA" sz="1800" dirty="0" smtClean="0">
                <a:latin typeface="Arial" pitchFamily="34" charset="0"/>
                <a:cs typeface="Arial" pitchFamily="34" charset="0"/>
              </a:rPr>
              <a:t>  (освітній напрям «мовлення дитини»).</a:t>
            </a:r>
            <a:br>
              <a:rPr lang="uk-UA" sz="1800" dirty="0" smtClean="0">
                <a:latin typeface="Arial" pitchFamily="34" charset="0"/>
                <a:cs typeface="Arial" pitchFamily="34" charset="0"/>
              </a:rPr>
            </a:br>
            <a:r>
              <a:rPr lang="uk-UA" sz="1800" dirty="0" smtClean="0">
                <a:latin typeface="Arial" pitchFamily="34" charset="0"/>
                <a:cs typeface="Arial" pitchFamily="34" charset="0"/>
              </a:rPr>
              <a:t> </a:t>
            </a:r>
            <a:r>
              <a:rPr lang="uk-UA" sz="1800" b="1" dirty="0" smtClean="0">
                <a:latin typeface="Arial" pitchFamily="34" charset="0"/>
                <a:cs typeface="Arial" pitchFamily="34" charset="0"/>
              </a:rPr>
              <a:t>фізкультура</a:t>
            </a:r>
            <a:r>
              <a:rPr lang="uk-UA" sz="1800" dirty="0" smtClean="0">
                <a:latin typeface="Arial" pitchFamily="34" charset="0"/>
                <a:cs typeface="Arial" pitchFamily="34" charset="0"/>
              </a:rPr>
              <a:t> (3 заняття на тиждень): рухова компетентність (освітній напрям «особистість дитини»).</a:t>
            </a:r>
            <a:endParaRPr lang="uk-UA" sz="1800" dirty="0"/>
          </a:p>
        </p:txBody>
      </p:sp>
    </p:spTree>
  </p:cSld>
  <p:clrMapOvr>
    <a:masterClrMapping/>
  </p:clrMapOvr>
  <p:transition spd="slow">
    <p:wheel spokes="8"/>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75456"/>
            <a:ext cx="9144000" cy="7533456"/>
          </a:xfrm>
        </p:spPr>
        <p:txBody>
          <a:bodyPr>
            <a:normAutofit fontScale="90000"/>
          </a:bodyPr>
          <a:lstStyle/>
          <a:p>
            <a:pPr>
              <a:defRPr/>
            </a:pPr>
            <a:r>
              <a:rPr lang="uk-UA" sz="2000" b="1" i="1" u="sng" dirty="0" smtClean="0">
                <a:latin typeface="Arial" pitchFamily="34" charset="0"/>
                <a:cs typeface="Arial" pitchFamily="34" charset="0"/>
              </a:rPr>
              <a:t/>
            </a:r>
            <a:br>
              <a:rPr lang="uk-UA" sz="2000" b="1" i="1" u="sng" dirty="0" smtClean="0">
                <a:latin typeface="Arial" pitchFamily="34" charset="0"/>
                <a:cs typeface="Arial" pitchFamily="34" charset="0"/>
              </a:rPr>
            </a:br>
            <a:r>
              <a:rPr lang="uk-UA" sz="2000" b="1" i="1" u="sng" dirty="0" smtClean="0">
                <a:latin typeface="Arial" pitchFamily="34" charset="0"/>
                <a:cs typeface="Arial" pitchFamily="34" charset="0"/>
              </a:rPr>
              <a:t/>
            </a:r>
            <a:br>
              <a:rPr lang="uk-UA" sz="2000" b="1" i="1" u="sng" dirty="0" smtClean="0">
                <a:latin typeface="Arial" pitchFamily="34" charset="0"/>
                <a:cs typeface="Arial" pitchFamily="34" charset="0"/>
              </a:rPr>
            </a:br>
            <a:r>
              <a:rPr lang="uk-UA" sz="2000" b="1" i="1" u="sng" dirty="0" smtClean="0">
                <a:latin typeface="Arial" pitchFamily="34" charset="0"/>
                <a:cs typeface="Arial" pitchFamily="34" charset="0"/>
              </a:rPr>
              <a:t>У  групі середнього дошкільного віку проводимо</a:t>
            </a:r>
            <a:br>
              <a:rPr lang="uk-UA" sz="2000" b="1" i="1" u="sng" dirty="0" smtClean="0">
                <a:latin typeface="Arial" pitchFamily="34" charset="0"/>
                <a:cs typeface="Arial" pitchFamily="34" charset="0"/>
              </a:rPr>
            </a:br>
            <a:r>
              <a:rPr lang="uk-UA" sz="1800" b="1" cap="none" dirty="0" smtClean="0">
                <a:latin typeface="Arial" pitchFamily="34" charset="0"/>
                <a:cs typeface="Arial" pitchFamily="34" charset="0"/>
              </a:rPr>
              <a:t>ознайомлення з соціумом</a:t>
            </a:r>
            <a:r>
              <a:rPr lang="uk-UA" sz="1800" cap="none" dirty="0" smtClean="0">
                <a:latin typeface="Arial" pitchFamily="34" charset="0"/>
                <a:cs typeface="Arial" pitchFamily="34" charset="0"/>
              </a:rPr>
              <a:t>  2 заняття на </a:t>
            </a:r>
            <a:r>
              <a:rPr lang="uk-UA" sz="1800" cap="none" dirty="0" err="1" smtClean="0">
                <a:latin typeface="Arial" pitchFamily="34" charset="0"/>
                <a:cs typeface="Arial" pitchFamily="34" charset="0"/>
              </a:rPr>
              <a:t>тиждень-</a:t>
            </a:r>
            <a:r>
              <a:rPr lang="uk-UA" sz="1800" cap="none" dirty="0" smtClean="0">
                <a:latin typeface="Arial" pitchFamily="34" charset="0"/>
                <a:cs typeface="Arial" pitchFamily="34" charset="0"/>
              </a:rPr>
              <a:t> соціально-громадянська </a:t>
            </a:r>
            <a:r>
              <a:rPr lang="uk-UA" sz="1800" cap="none" dirty="0" err="1" smtClean="0">
                <a:latin typeface="Arial" pitchFamily="34" charset="0"/>
                <a:cs typeface="Arial" pitchFamily="34" charset="0"/>
              </a:rPr>
              <a:t>компетентність-</a:t>
            </a:r>
            <a:r>
              <a:rPr lang="uk-UA" sz="1800" cap="none" dirty="0" smtClean="0">
                <a:latin typeface="Arial" pitchFamily="34" charset="0"/>
                <a:cs typeface="Arial" pitchFamily="34" charset="0"/>
              </a:rPr>
              <a:t> : і заняття – предметний світ + </a:t>
            </a:r>
            <a:r>
              <a:rPr lang="uk-UA" sz="1800" cap="none" dirty="0" err="1" smtClean="0">
                <a:latin typeface="Arial" pitchFamily="34" charset="0"/>
                <a:cs typeface="Arial" pitchFamily="34" charset="0"/>
              </a:rPr>
              <a:t>народознавство+</a:t>
            </a:r>
            <a:r>
              <a:rPr lang="uk-UA" sz="1800" cap="none" dirty="0" smtClean="0">
                <a:latin typeface="Arial" pitchFamily="34" charset="0"/>
                <a:cs typeface="Arial" pitchFamily="34" charset="0"/>
              </a:rPr>
              <a:t> формування основ духовно-моральних якостей (освітній напрям «дитина в соціумі»); 2-ге заняття - </a:t>
            </a:r>
            <a:r>
              <a:rPr lang="uk-UA" sz="1800" cap="none" dirty="0" err="1" smtClean="0">
                <a:latin typeface="Arial" pitchFamily="34" charset="0"/>
                <a:cs typeface="Arial" pitchFamily="34" charset="0"/>
              </a:rPr>
              <a:t>здоров’язбережувальна</a:t>
            </a:r>
            <a:r>
              <a:rPr lang="uk-UA" sz="1800" cap="none" dirty="0" smtClean="0">
                <a:latin typeface="Arial" pitchFamily="34" charset="0"/>
                <a:cs typeface="Arial" pitchFamily="34" charset="0"/>
              </a:rPr>
              <a:t> компетентність -    безпека життєдіяльності  або  </a:t>
            </a:r>
            <a:r>
              <a:rPr lang="uk-UA" sz="1800" cap="none" dirty="0" err="1" smtClean="0">
                <a:latin typeface="Arial" pitchFamily="34" charset="0"/>
                <a:cs typeface="Arial" pitchFamily="34" charset="0"/>
              </a:rPr>
              <a:t>валеологічна</a:t>
            </a:r>
            <a:r>
              <a:rPr lang="uk-UA" sz="1800" cap="none" dirty="0" smtClean="0">
                <a:latin typeface="Arial" pitchFamily="34" charset="0"/>
                <a:cs typeface="Arial" pitchFamily="34" charset="0"/>
              </a:rPr>
              <a:t> освіта ( здоров’я та фізичний розвиток,  здоров’я та хвороби, гігієна життєдіяльності) (освітній напрям «особистість дитини»)  ,або  основи правової культури - особистісна </a:t>
            </a:r>
            <a:r>
              <a:rPr lang="uk-UA" sz="1800" cap="none" dirty="0" err="1" smtClean="0">
                <a:latin typeface="Arial" pitchFamily="34" charset="0"/>
                <a:cs typeface="Arial" pitchFamily="34" charset="0"/>
              </a:rPr>
              <a:t>компетентність-</a:t>
            </a:r>
            <a:r>
              <a:rPr lang="uk-UA" sz="1800" cap="none" dirty="0" smtClean="0">
                <a:latin typeface="Arial" pitchFamily="34" charset="0"/>
                <a:cs typeface="Arial" pitchFamily="34" charset="0"/>
              </a:rPr>
              <a:t>( освітній напрям «особистість дитини»), народознавство або узагальнююче по темі з використанням інтегрованої зображувальної діяльності;</a:t>
            </a:r>
            <a:br>
              <a:rPr lang="uk-UA" sz="1800" cap="none" dirty="0" smtClean="0">
                <a:latin typeface="Arial" pitchFamily="34" charset="0"/>
                <a:cs typeface="Arial" pitchFamily="34" charset="0"/>
              </a:rPr>
            </a:br>
            <a:r>
              <a:rPr lang="uk-UA" sz="1800" b="1" cap="none" dirty="0" smtClean="0">
                <a:latin typeface="Arial" pitchFamily="34" charset="0"/>
                <a:cs typeface="Arial" pitchFamily="34" charset="0"/>
              </a:rPr>
              <a:t>ознайомлення з природним довкіллям </a:t>
            </a:r>
            <a:r>
              <a:rPr lang="uk-UA" sz="1800" cap="none" dirty="0" err="1" smtClean="0">
                <a:latin typeface="Arial" pitchFamily="34" charset="0"/>
                <a:cs typeface="Arial" pitchFamily="34" charset="0"/>
              </a:rPr>
              <a:t>–природничо-екологічна</a:t>
            </a:r>
            <a:r>
              <a:rPr lang="uk-UA" sz="1800" cap="none" dirty="0" smtClean="0">
                <a:latin typeface="Arial" pitchFamily="34" charset="0"/>
                <a:cs typeface="Arial" pitchFamily="34" charset="0"/>
              </a:rPr>
              <a:t> </a:t>
            </a:r>
            <a:r>
              <a:rPr lang="uk-UA" sz="1800" cap="none" dirty="0" err="1" smtClean="0">
                <a:latin typeface="Arial" pitchFamily="34" charset="0"/>
                <a:cs typeface="Arial" pitchFamily="34" charset="0"/>
              </a:rPr>
              <a:t>компетентність-</a:t>
            </a:r>
            <a:r>
              <a:rPr lang="uk-UA" sz="1800" cap="none" dirty="0" smtClean="0">
                <a:latin typeface="Arial" pitchFamily="34" charset="0"/>
                <a:cs typeface="Arial" pitchFamily="34" charset="0"/>
              </a:rPr>
              <a:t>  1 заняття на тиждень: природа планети земля, життєдіяльність людини у природному довкіллі, навички, орієнтовані на сталий розвиток (освітній напрям «дитина у природному довкіллі»),</a:t>
            </a:r>
            <a:r>
              <a:rPr lang="uk-UA" sz="1800" dirty="0" smtClean="0">
                <a:latin typeface="Arial" pitchFamily="34" charset="0"/>
                <a:cs typeface="Arial" pitchFamily="34" charset="0"/>
              </a:rPr>
              <a:t/>
            </a:r>
            <a:br>
              <a:rPr lang="uk-UA" sz="1800" dirty="0" smtClean="0">
                <a:latin typeface="Arial" pitchFamily="34" charset="0"/>
                <a:cs typeface="Arial" pitchFamily="34" charset="0"/>
              </a:rPr>
            </a:br>
            <a:r>
              <a:rPr lang="uk-UA" sz="1800" b="1" dirty="0" smtClean="0">
                <a:latin typeface="Arial" pitchFamily="34" charset="0"/>
                <a:cs typeface="Arial" pitchFamily="34" charset="0"/>
              </a:rPr>
              <a:t> </a:t>
            </a:r>
            <a:r>
              <a:rPr lang="uk-UA" sz="1800" b="1" cap="none" dirty="0" smtClean="0">
                <a:latin typeface="Arial" pitchFamily="34" charset="0"/>
                <a:cs typeface="Arial" pitchFamily="34" charset="0"/>
              </a:rPr>
              <a:t>музика</a:t>
            </a:r>
            <a:r>
              <a:rPr lang="uk-UA" sz="1800" cap="none" dirty="0" smtClean="0">
                <a:latin typeface="Arial" pitchFamily="34" charset="0"/>
                <a:cs typeface="Arial" pitchFamily="34" charset="0"/>
              </a:rPr>
              <a:t> (2 заняття на тиждень) – мистецько-творча </a:t>
            </a:r>
            <a:r>
              <a:rPr lang="uk-UA" sz="1800" cap="none" dirty="0" err="1" smtClean="0">
                <a:latin typeface="Arial" pitchFamily="34" charset="0"/>
                <a:cs typeface="Arial" pitchFamily="34" charset="0"/>
              </a:rPr>
              <a:t>компетентність-</a:t>
            </a:r>
            <a:r>
              <a:rPr lang="uk-UA" sz="1800" cap="none" dirty="0" smtClean="0">
                <a:latin typeface="Arial" pitchFamily="34" charset="0"/>
                <a:cs typeface="Arial" pitchFamily="34" charset="0"/>
              </a:rPr>
              <a:t>: музична діяльність (освітній напрям «дитина у світі мистецтва»). </a:t>
            </a:r>
            <a:br>
              <a:rPr lang="uk-UA" sz="1800" cap="none" dirty="0" smtClean="0">
                <a:latin typeface="Arial" pitchFamily="34" charset="0"/>
                <a:cs typeface="Arial" pitchFamily="34" charset="0"/>
              </a:rPr>
            </a:br>
            <a:r>
              <a:rPr lang="uk-UA" sz="1800" b="1" cap="none" dirty="0" smtClean="0">
                <a:latin typeface="Arial" pitchFamily="34" charset="0"/>
                <a:cs typeface="Arial" pitchFamily="34" charset="0"/>
              </a:rPr>
              <a:t>художньо-продуктивна діяльність -</a:t>
            </a:r>
            <a:r>
              <a:rPr lang="uk-UA" sz="1800" cap="none" dirty="0" smtClean="0">
                <a:latin typeface="Arial" pitchFamily="34" charset="0"/>
                <a:cs typeface="Arial" pitchFamily="34" charset="0"/>
              </a:rPr>
              <a:t> мистецько-творча </a:t>
            </a:r>
            <a:r>
              <a:rPr lang="uk-UA" sz="1800" cap="none" dirty="0" err="1" smtClean="0">
                <a:latin typeface="Arial" pitchFamily="34" charset="0"/>
                <a:cs typeface="Arial" pitchFamily="34" charset="0"/>
              </a:rPr>
              <a:t>компетентність-</a:t>
            </a:r>
            <a:r>
              <a:rPr lang="uk-UA" sz="1800" cap="none" dirty="0" smtClean="0">
                <a:latin typeface="Arial" pitchFamily="34" charset="0"/>
                <a:cs typeface="Arial" pitchFamily="34" charset="0"/>
              </a:rPr>
              <a:t> 3 заняття на тиждень: і заняття – малювання , 2-ге заняття – ліплення,  3-тє - аплікація  ( освітній напрям «дитина у світі мистецтва»),</a:t>
            </a:r>
            <a:r>
              <a:rPr lang="uk-UA" sz="1800" i="1" cap="none" dirty="0" smtClean="0">
                <a:latin typeface="Arial" pitchFamily="34" charset="0"/>
                <a:cs typeface="Arial" pitchFamily="34" charset="0"/>
              </a:rPr>
              <a:t>1 заняття з художньо-продуктивної діяльності за вибором вихователя проводиться як комплексне із «ознайомлення із соціумом»;</a:t>
            </a:r>
            <a:br>
              <a:rPr lang="uk-UA" sz="1800" i="1" cap="none" dirty="0" smtClean="0">
                <a:latin typeface="Arial" pitchFamily="34" charset="0"/>
                <a:cs typeface="Arial" pitchFamily="34" charset="0"/>
              </a:rPr>
            </a:br>
            <a:r>
              <a:rPr lang="uk-UA" sz="1800" b="1" cap="none" dirty="0" smtClean="0">
                <a:latin typeface="Arial" pitchFamily="34" charset="0"/>
                <a:cs typeface="Arial" pitchFamily="34" charset="0"/>
              </a:rPr>
              <a:t>      математика</a:t>
            </a:r>
            <a:r>
              <a:rPr lang="uk-UA" sz="1800" cap="none" dirty="0" smtClean="0">
                <a:latin typeface="Arial" pitchFamily="34" charset="0"/>
                <a:cs typeface="Arial" pitchFamily="34" charset="0"/>
              </a:rPr>
              <a:t>  - сенсорно-пізнавальна,логіко-математична </a:t>
            </a:r>
            <a:r>
              <a:rPr lang="uk-UA" sz="1800" cap="none" dirty="0" err="1" smtClean="0">
                <a:latin typeface="Arial" pitchFamily="34" charset="0"/>
                <a:cs typeface="Arial" pitchFamily="34" charset="0"/>
              </a:rPr>
              <a:t>компетентність-</a:t>
            </a:r>
            <a:r>
              <a:rPr lang="uk-UA" sz="1800" cap="none" dirty="0" smtClean="0">
                <a:latin typeface="Arial" pitchFamily="34" charset="0"/>
                <a:cs typeface="Arial" pitchFamily="34" charset="0"/>
              </a:rPr>
              <a:t> 1 заняття на тиждень: освітній напрям «дитина в сенсорно-пізнавальному просторі». </a:t>
            </a:r>
            <a:br>
              <a:rPr lang="uk-UA" sz="1800" cap="none" dirty="0" smtClean="0">
                <a:latin typeface="Arial" pitchFamily="34" charset="0"/>
                <a:cs typeface="Arial" pitchFamily="34" charset="0"/>
              </a:rPr>
            </a:br>
            <a:r>
              <a:rPr lang="uk-UA" sz="1800" b="1" cap="none" dirty="0" smtClean="0">
                <a:latin typeface="Arial" pitchFamily="34" charset="0"/>
                <a:cs typeface="Arial" pitchFamily="34" charset="0"/>
              </a:rPr>
              <a:t>розвиток мовлення</a:t>
            </a:r>
            <a:r>
              <a:rPr lang="uk-UA" sz="1800" cap="none" dirty="0" smtClean="0">
                <a:latin typeface="Arial" pitchFamily="34" charset="0"/>
                <a:cs typeface="Arial" pitchFamily="34" charset="0"/>
              </a:rPr>
              <a:t>  2 заняття на тиждень – 1 заняття – мовленнєва,комунікативна компетентність (освітній напрям «мовлення дитини»), 2-ге заняття – </a:t>
            </a:r>
            <a:r>
              <a:rPr lang="uk-UA" sz="1800" cap="none" dirty="0" err="1" smtClean="0">
                <a:latin typeface="Arial" pitchFamily="34" charset="0"/>
                <a:cs typeface="Arial" pitchFamily="34" charset="0"/>
              </a:rPr>
              <a:t>художньо-мов-леннєве-</a:t>
            </a:r>
            <a:r>
              <a:rPr lang="uk-UA" sz="1800" cap="none" dirty="0" smtClean="0">
                <a:latin typeface="Arial" pitchFamily="34" charset="0"/>
                <a:cs typeface="Arial" pitchFamily="34" charset="0"/>
              </a:rPr>
              <a:t> художньо-мовленнєва </a:t>
            </a:r>
            <a:r>
              <a:rPr lang="uk-UA" sz="1800" cap="none" dirty="0" err="1" smtClean="0">
                <a:latin typeface="Arial" pitchFamily="34" charset="0"/>
                <a:cs typeface="Arial" pitchFamily="34" charset="0"/>
              </a:rPr>
              <a:t>компетентність-</a:t>
            </a:r>
            <a:r>
              <a:rPr lang="uk-UA" sz="1800" cap="none" dirty="0" smtClean="0">
                <a:latin typeface="Arial" pitchFamily="34" charset="0"/>
                <a:cs typeface="Arial" pitchFamily="34" charset="0"/>
              </a:rPr>
              <a:t> (освітній напрям «мовлення дитини»).</a:t>
            </a:r>
            <a:br>
              <a:rPr lang="uk-UA" sz="1800" cap="none" dirty="0" smtClean="0">
                <a:latin typeface="Arial" pitchFamily="34" charset="0"/>
                <a:cs typeface="Arial" pitchFamily="34" charset="0"/>
              </a:rPr>
            </a:br>
            <a:r>
              <a:rPr lang="uk-UA" sz="1800" cap="none" dirty="0" smtClean="0">
                <a:latin typeface="Arial" pitchFamily="34" charset="0"/>
                <a:cs typeface="Arial" pitchFamily="34" charset="0"/>
              </a:rPr>
              <a:t> </a:t>
            </a:r>
            <a:r>
              <a:rPr lang="uk-UA" sz="1800" b="1" cap="none" dirty="0" smtClean="0">
                <a:latin typeface="Arial" pitchFamily="34" charset="0"/>
                <a:cs typeface="Arial" pitchFamily="34" charset="0"/>
              </a:rPr>
              <a:t>фізкультура</a:t>
            </a:r>
            <a:r>
              <a:rPr lang="uk-UA" sz="1800" cap="none" dirty="0" smtClean="0">
                <a:latin typeface="Arial" pitchFamily="34" charset="0"/>
                <a:cs typeface="Arial" pitchFamily="34" charset="0"/>
              </a:rPr>
              <a:t> (3 заняття на тиждень): рухова компетентність (освітній напрям «особистість дитини»).</a:t>
            </a:r>
            <a:r>
              <a:rPr lang="uk-UA" dirty="0" smtClean="0"/>
              <a:t/>
            </a:r>
            <a:br>
              <a:rPr lang="uk-UA" dirty="0" smtClean="0"/>
            </a:br>
            <a:endParaRPr lang="uk-UA" dirty="0"/>
          </a:p>
        </p:txBody>
      </p:sp>
    </p:spTree>
  </p:cSld>
  <p:clrMapOvr>
    <a:masterClrMapping/>
  </p:clrMapOvr>
  <p:transition spd="slow">
    <p:wheel spokes="8"/>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0"/>
            <a:ext cx="8686800" cy="620688"/>
          </a:xfrm>
        </p:spPr>
        <p:txBody>
          <a:bodyPr>
            <a:normAutofit/>
          </a:bodyPr>
          <a:lstStyle/>
          <a:p>
            <a:r>
              <a:rPr lang="uk-UA" sz="2400" b="1" i="1" u="sng" dirty="0" smtClean="0">
                <a:latin typeface="Arial" pitchFamily="34" charset="0"/>
                <a:cs typeface="Arial" pitchFamily="34" charset="0"/>
              </a:rPr>
              <a:t>У  групі старшого дошкільного віку проводимо</a:t>
            </a:r>
            <a:endParaRPr lang="uk-UA" sz="2400" dirty="0"/>
          </a:p>
        </p:txBody>
      </p:sp>
      <p:sp>
        <p:nvSpPr>
          <p:cNvPr id="3" name="Содержимое 2"/>
          <p:cNvSpPr>
            <a:spLocks noGrp="1"/>
          </p:cNvSpPr>
          <p:nvPr>
            <p:ph sz="half" idx="1"/>
          </p:nvPr>
        </p:nvSpPr>
        <p:spPr>
          <a:xfrm>
            <a:off x="0" y="692696"/>
            <a:ext cx="4495800" cy="6165304"/>
          </a:xfrm>
        </p:spPr>
        <p:txBody>
          <a:bodyPr>
            <a:noAutofit/>
          </a:bodyPr>
          <a:lstStyle/>
          <a:p>
            <a:pPr marL="92075" indent="-92075"/>
            <a:r>
              <a:rPr lang="uk-UA" sz="1600" b="1" dirty="0" smtClean="0">
                <a:latin typeface="Arial" pitchFamily="34" charset="0"/>
                <a:cs typeface="Arial" pitchFamily="34" charset="0"/>
              </a:rPr>
              <a:t>ознайомлення з соціумом</a:t>
            </a:r>
            <a:r>
              <a:rPr lang="uk-UA" sz="1600" dirty="0" smtClean="0">
                <a:latin typeface="Arial" pitchFamily="34" charset="0"/>
                <a:cs typeface="Arial" pitchFamily="34" charset="0"/>
              </a:rPr>
              <a:t>  2 заняття на </a:t>
            </a:r>
            <a:r>
              <a:rPr lang="uk-UA" sz="1600" dirty="0" err="1" smtClean="0">
                <a:latin typeface="Arial" pitchFamily="34" charset="0"/>
                <a:cs typeface="Arial" pitchFamily="34" charset="0"/>
              </a:rPr>
              <a:t>тиждень-</a:t>
            </a:r>
            <a:r>
              <a:rPr lang="uk-UA" sz="1600" dirty="0" smtClean="0">
                <a:latin typeface="Arial" pitchFamily="34" charset="0"/>
                <a:cs typeface="Arial" pitchFamily="34" charset="0"/>
              </a:rPr>
              <a:t> соціально-громадянська </a:t>
            </a:r>
            <a:r>
              <a:rPr lang="uk-UA" sz="1600" dirty="0" err="1" smtClean="0">
                <a:latin typeface="Arial" pitchFamily="34" charset="0"/>
                <a:cs typeface="Arial" pitchFamily="34" charset="0"/>
              </a:rPr>
              <a:t>компе-тентність-</a:t>
            </a:r>
            <a:r>
              <a:rPr lang="uk-UA" sz="1600" dirty="0" smtClean="0">
                <a:latin typeface="Arial" pitchFamily="34" charset="0"/>
                <a:cs typeface="Arial" pitchFamily="34" charset="0"/>
              </a:rPr>
              <a:t> : і заняття – предметний світ + </a:t>
            </a:r>
            <a:r>
              <a:rPr lang="uk-UA" sz="1600" dirty="0" err="1" smtClean="0">
                <a:latin typeface="Arial" pitchFamily="34" charset="0"/>
                <a:cs typeface="Arial" pitchFamily="34" charset="0"/>
              </a:rPr>
              <a:t>народознавство+</a:t>
            </a:r>
            <a:r>
              <a:rPr lang="uk-UA" sz="1600" dirty="0" smtClean="0">
                <a:latin typeface="Arial" pitchFamily="34" charset="0"/>
                <a:cs typeface="Arial" pitchFamily="34" charset="0"/>
              </a:rPr>
              <a:t> формування основ </a:t>
            </a:r>
            <a:r>
              <a:rPr lang="uk-UA" sz="1600" dirty="0" err="1" smtClean="0">
                <a:latin typeface="Arial" pitchFamily="34" charset="0"/>
                <a:cs typeface="Arial" pitchFamily="34" charset="0"/>
              </a:rPr>
              <a:t>духов-но-моральних</a:t>
            </a:r>
            <a:r>
              <a:rPr lang="uk-UA" sz="1600" dirty="0" smtClean="0">
                <a:latin typeface="Arial" pitchFamily="34" charset="0"/>
                <a:cs typeface="Arial" pitchFamily="34" charset="0"/>
              </a:rPr>
              <a:t> якостей (освітній напрям «дитина в соціумі»); 2-ге заняття - </a:t>
            </a:r>
            <a:r>
              <a:rPr lang="uk-UA" sz="1600" dirty="0" err="1" smtClean="0">
                <a:latin typeface="Arial" pitchFamily="34" charset="0"/>
                <a:cs typeface="Arial" pitchFamily="34" charset="0"/>
              </a:rPr>
              <a:t>здоров’я-збережувальна</a:t>
            </a:r>
            <a:r>
              <a:rPr lang="uk-UA" sz="1600" dirty="0" smtClean="0">
                <a:latin typeface="Arial" pitchFamily="34" charset="0"/>
                <a:cs typeface="Arial" pitchFamily="34" charset="0"/>
              </a:rPr>
              <a:t> компетентність -    БЖД або  </a:t>
            </a:r>
            <a:r>
              <a:rPr lang="uk-UA" sz="1600" dirty="0" err="1" smtClean="0">
                <a:latin typeface="Arial" pitchFamily="34" charset="0"/>
                <a:cs typeface="Arial" pitchFamily="34" charset="0"/>
              </a:rPr>
              <a:t>валеологічна</a:t>
            </a:r>
            <a:r>
              <a:rPr lang="uk-UA" sz="1600" dirty="0" smtClean="0">
                <a:latin typeface="Arial" pitchFamily="34" charset="0"/>
                <a:cs typeface="Arial" pitchFamily="34" charset="0"/>
              </a:rPr>
              <a:t> освіта ( здоров’я та фізичний розвиток,  здоров’я та хвороби, гігієна </a:t>
            </a:r>
            <a:r>
              <a:rPr lang="uk-UA" sz="1600" dirty="0" err="1" smtClean="0">
                <a:latin typeface="Arial" pitchFamily="34" charset="0"/>
                <a:cs typeface="Arial" pitchFamily="34" charset="0"/>
              </a:rPr>
              <a:t>жит-тєдіяльності</a:t>
            </a:r>
            <a:r>
              <a:rPr lang="uk-UA" sz="1600" dirty="0" smtClean="0">
                <a:latin typeface="Arial" pitchFamily="34" charset="0"/>
                <a:cs typeface="Arial" pitchFamily="34" charset="0"/>
              </a:rPr>
              <a:t>) (освітній напрям «особистість дитини»), основи правової культури – </a:t>
            </a:r>
            <a:r>
              <a:rPr lang="uk-UA" sz="1600" dirty="0" err="1" smtClean="0">
                <a:latin typeface="Arial" pitchFamily="34" charset="0"/>
                <a:cs typeface="Arial" pitchFamily="34" charset="0"/>
              </a:rPr>
              <a:t>осо-бистісна</a:t>
            </a:r>
            <a:r>
              <a:rPr lang="uk-UA" sz="1600" dirty="0" smtClean="0">
                <a:latin typeface="Arial" pitchFamily="34" charset="0"/>
                <a:cs typeface="Arial" pitchFamily="34" charset="0"/>
              </a:rPr>
              <a:t> </a:t>
            </a:r>
            <a:r>
              <a:rPr lang="uk-UA" sz="1600" dirty="0" err="1" smtClean="0">
                <a:latin typeface="Arial" pitchFamily="34" charset="0"/>
                <a:cs typeface="Arial" pitchFamily="34" charset="0"/>
              </a:rPr>
              <a:t>компетентність-</a:t>
            </a:r>
            <a:r>
              <a:rPr lang="uk-UA" sz="1600" dirty="0" smtClean="0">
                <a:latin typeface="Arial" pitchFamily="34" charset="0"/>
                <a:cs typeface="Arial" pitchFamily="34" charset="0"/>
              </a:rPr>
              <a:t>( освітній напрям «особистість дитини») або узагальнююче по темі з використанням інтегрованої зображувальної діяльності;</a:t>
            </a:r>
            <a:br>
              <a:rPr lang="uk-UA" sz="1600" dirty="0" smtClean="0">
                <a:latin typeface="Arial" pitchFamily="34" charset="0"/>
                <a:cs typeface="Arial" pitchFamily="34" charset="0"/>
              </a:rPr>
            </a:br>
            <a:r>
              <a:rPr lang="uk-UA" sz="1600" b="1" dirty="0" smtClean="0">
                <a:latin typeface="Arial" pitchFamily="34" charset="0"/>
                <a:cs typeface="Arial" pitchFamily="34" charset="0"/>
              </a:rPr>
              <a:t>ознайомлення з природним довкіллям </a:t>
            </a:r>
            <a:r>
              <a:rPr lang="uk-UA" sz="1600" dirty="0" err="1" smtClean="0">
                <a:latin typeface="Arial" pitchFamily="34" charset="0"/>
                <a:cs typeface="Arial" pitchFamily="34" charset="0"/>
              </a:rPr>
              <a:t>–природничо-екологічна</a:t>
            </a:r>
            <a:r>
              <a:rPr lang="uk-UA" sz="1600" dirty="0" smtClean="0">
                <a:latin typeface="Arial" pitchFamily="34" charset="0"/>
                <a:cs typeface="Arial" pitchFamily="34" charset="0"/>
              </a:rPr>
              <a:t> </a:t>
            </a:r>
            <a:r>
              <a:rPr lang="uk-UA" sz="1600" dirty="0" err="1" smtClean="0">
                <a:latin typeface="Arial" pitchFamily="34" charset="0"/>
                <a:cs typeface="Arial" pitchFamily="34" charset="0"/>
              </a:rPr>
              <a:t>компетентність-</a:t>
            </a:r>
            <a:r>
              <a:rPr lang="uk-UA" sz="1600" dirty="0" smtClean="0">
                <a:latin typeface="Arial" pitchFamily="34" charset="0"/>
                <a:cs typeface="Arial" pitchFamily="34" charset="0"/>
              </a:rPr>
              <a:t>              1 заняття на тиждень: природа планети земля, життєдіяльність людини у </a:t>
            </a:r>
            <a:r>
              <a:rPr lang="uk-UA" sz="1600" dirty="0" err="1" smtClean="0">
                <a:latin typeface="Arial" pitchFamily="34" charset="0"/>
                <a:cs typeface="Arial" pitchFamily="34" charset="0"/>
              </a:rPr>
              <a:t>природ-ному</a:t>
            </a:r>
            <a:r>
              <a:rPr lang="uk-UA" sz="1600" dirty="0" smtClean="0">
                <a:latin typeface="Arial" pitchFamily="34" charset="0"/>
                <a:cs typeface="Arial" pitchFamily="34" charset="0"/>
              </a:rPr>
              <a:t> довкіллі, навички, орієнтовані на сталий розвиток (освітній напрям «дитина у природному довкіллі»),</a:t>
            </a:r>
          </a:p>
          <a:p>
            <a:pPr marL="92075" indent="-92075">
              <a:buNone/>
            </a:pPr>
            <a:r>
              <a:rPr lang="uk-UA" sz="1600" b="1" dirty="0" smtClean="0">
                <a:latin typeface="Arial" pitchFamily="34" charset="0"/>
                <a:cs typeface="Arial" pitchFamily="34" charset="0"/>
              </a:rPr>
              <a:t>музика</a:t>
            </a:r>
            <a:r>
              <a:rPr lang="uk-UA" sz="1600" dirty="0" smtClean="0">
                <a:latin typeface="Arial" pitchFamily="34" charset="0"/>
                <a:cs typeface="Arial" pitchFamily="34" charset="0"/>
              </a:rPr>
              <a:t> (2 заняття на тиждень) – мистецько-творча </a:t>
            </a:r>
            <a:r>
              <a:rPr lang="uk-UA" sz="1600" dirty="0" err="1" smtClean="0">
                <a:latin typeface="Arial" pitchFamily="34" charset="0"/>
                <a:cs typeface="Arial" pitchFamily="34" charset="0"/>
              </a:rPr>
              <a:t>компетентність-</a:t>
            </a:r>
            <a:r>
              <a:rPr lang="uk-UA" sz="1600" dirty="0" smtClean="0">
                <a:latin typeface="Arial" pitchFamily="34" charset="0"/>
                <a:cs typeface="Arial" pitchFamily="34" charset="0"/>
              </a:rPr>
              <a:t>: музична діяльність (освітній напрям «дитина у світі мистецтва» </a:t>
            </a:r>
            <a:endParaRPr lang="uk-UA" sz="1600" dirty="0"/>
          </a:p>
        </p:txBody>
      </p:sp>
      <p:sp>
        <p:nvSpPr>
          <p:cNvPr id="4" name="Содержимое 3"/>
          <p:cNvSpPr>
            <a:spLocks noGrp="1"/>
          </p:cNvSpPr>
          <p:nvPr>
            <p:ph sz="half" idx="2"/>
          </p:nvPr>
        </p:nvSpPr>
        <p:spPr>
          <a:xfrm>
            <a:off x="4648200" y="692696"/>
            <a:ext cx="4495800" cy="6165304"/>
          </a:xfrm>
        </p:spPr>
        <p:txBody>
          <a:bodyPr>
            <a:noAutofit/>
          </a:bodyPr>
          <a:lstStyle/>
          <a:p>
            <a:pPr marL="173038" indent="-173038"/>
            <a:r>
              <a:rPr lang="uk-UA" sz="1600" b="1" dirty="0" smtClean="0">
                <a:latin typeface="Arial" pitchFamily="34" charset="0"/>
                <a:cs typeface="Arial" pitchFamily="34" charset="0"/>
              </a:rPr>
              <a:t>художньо-продуктивна діяльність -</a:t>
            </a:r>
            <a:r>
              <a:rPr lang="uk-UA" sz="1600" dirty="0" smtClean="0">
                <a:latin typeface="Arial" pitchFamily="34" charset="0"/>
                <a:cs typeface="Arial" pitchFamily="34" charset="0"/>
              </a:rPr>
              <a:t> мистецько-творча </a:t>
            </a:r>
            <a:r>
              <a:rPr lang="uk-UA" sz="1600" dirty="0" err="1" smtClean="0">
                <a:latin typeface="Arial" pitchFamily="34" charset="0"/>
                <a:cs typeface="Arial" pitchFamily="34" charset="0"/>
              </a:rPr>
              <a:t>компетентність-</a:t>
            </a:r>
            <a:r>
              <a:rPr lang="uk-UA" sz="1600" dirty="0" smtClean="0">
                <a:latin typeface="Arial" pitchFamily="34" charset="0"/>
                <a:cs typeface="Arial" pitchFamily="34" charset="0"/>
              </a:rPr>
              <a:t> 3 заняття на тиждень:1заняття – малювання ,2-ге заняття – ліплення,  3-тє - аплікація     ( освітній напрям «дитина у світі мистецтва»),</a:t>
            </a:r>
            <a:r>
              <a:rPr lang="uk-UA" sz="1600" i="1" dirty="0" smtClean="0">
                <a:latin typeface="Arial" pitchFamily="34" charset="0"/>
                <a:cs typeface="Arial" pitchFamily="34" charset="0"/>
              </a:rPr>
              <a:t>1 заняття з художньо-продуктивної діяльності за вибором вихователя проводиться як комплексне із «ознайомлення із соціумом»;</a:t>
            </a:r>
            <a:br>
              <a:rPr lang="uk-UA" sz="1600" i="1" dirty="0" smtClean="0">
                <a:latin typeface="Arial" pitchFamily="34" charset="0"/>
                <a:cs typeface="Arial" pitchFamily="34" charset="0"/>
              </a:rPr>
            </a:br>
            <a:r>
              <a:rPr lang="uk-UA" sz="1600" b="1" dirty="0" smtClean="0">
                <a:latin typeface="Arial" pitchFamily="34" charset="0"/>
                <a:cs typeface="Arial" pitchFamily="34" charset="0"/>
              </a:rPr>
              <a:t> математика</a:t>
            </a:r>
            <a:r>
              <a:rPr lang="uk-UA" sz="1600" dirty="0" smtClean="0">
                <a:latin typeface="Arial" pitchFamily="34" charset="0"/>
                <a:cs typeface="Arial" pitchFamily="34" charset="0"/>
              </a:rPr>
              <a:t>  - сенсорно-пізнавальна, логіко-математична </a:t>
            </a:r>
            <a:r>
              <a:rPr lang="uk-UA" sz="1600" dirty="0" err="1" smtClean="0">
                <a:latin typeface="Arial" pitchFamily="34" charset="0"/>
                <a:cs typeface="Arial" pitchFamily="34" charset="0"/>
              </a:rPr>
              <a:t>компетентність-</a:t>
            </a:r>
            <a:r>
              <a:rPr lang="uk-UA" sz="1600" dirty="0" smtClean="0">
                <a:latin typeface="Arial" pitchFamily="34" charset="0"/>
                <a:cs typeface="Arial" pitchFamily="34" charset="0"/>
              </a:rPr>
              <a:t>                   1 заняття на тиждень: освітній напрям «дитина в сенсорно-пізнавальному просторі». </a:t>
            </a:r>
            <a:br>
              <a:rPr lang="uk-UA" sz="1600" dirty="0" smtClean="0">
                <a:latin typeface="Arial" pitchFamily="34" charset="0"/>
                <a:cs typeface="Arial" pitchFamily="34" charset="0"/>
              </a:rPr>
            </a:br>
            <a:r>
              <a:rPr lang="uk-UA" sz="1600" b="1" dirty="0" smtClean="0">
                <a:latin typeface="Arial" pitchFamily="34" charset="0"/>
                <a:cs typeface="Arial" pitchFamily="34" charset="0"/>
              </a:rPr>
              <a:t>розвиток мовлення</a:t>
            </a:r>
            <a:r>
              <a:rPr lang="uk-UA" sz="1600" dirty="0" smtClean="0">
                <a:latin typeface="Arial" pitchFamily="34" charset="0"/>
                <a:cs typeface="Arial" pitchFamily="34" charset="0"/>
              </a:rPr>
              <a:t>  2 заняття на тиждень 1 заняття – мовленнєва,комунікативна компетентність (освітній напрям «мовлення дитини»), 2-ге заняття – </a:t>
            </a:r>
            <a:r>
              <a:rPr lang="uk-UA" sz="1600" dirty="0" err="1" smtClean="0">
                <a:latin typeface="Arial" pitchFamily="34" charset="0"/>
                <a:cs typeface="Arial" pitchFamily="34" charset="0"/>
              </a:rPr>
              <a:t>художньо-мовленнєве-</a:t>
            </a:r>
            <a:r>
              <a:rPr lang="uk-UA" sz="1600" dirty="0" smtClean="0">
                <a:latin typeface="Arial" pitchFamily="34" charset="0"/>
                <a:cs typeface="Arial" pitchFamily="34" charset="0"/>
              </a:rPr>
              <a:t> </a:t>
            </a:r>
            <a:r>
              <a:rPr lang="uk-UA" sz="1600" smtClean="0">
                <a:latin typeface="Arial" pitchFamily="34" charset="0"/>
                <a:cs typeface="Arial" pitchFamily="34" charset="0"/>
              </a:rPr>
              <a:t>художньо-мовленнєва компетентність </a:t>
            </a:r>
            <a:r>
              <a:rPr lang="uk-UA" sz="1600" dirty="0" smtClean="0">
                <a:latin typeface="Arial" pitchFamily="34" charset="0"/>
                <a:cs typeface="Arial" pitchFamily="34" charset="0"/>
              </a:rPr>
              <a:t>, 3-тє заняття – фонетична </a:t>
            </a:r>
            <a:r>
              <a:rPr lang="uk-UA" sz="1600" dirty="0" err="1" smtClean="0">
                <a:latin typeface="Arial" pitchFamily="34" charset="0"/>
                <a:cs typeface="Arial" pitchFamily="34" charset="0"/>
              </a:rPr>
              <a:t>компетенція-</a:t>
            </a:r>
            <a:r>
              <a:rPr lang="uk-UA" sz="1600" dirty="0" smtClean="0">
                <a:latin typeface="Arial" pitchFamily="34" charset="0"/>
                <a:cs typeface="Arial" pitchFamily="34" charset="0"/>
              </a:rPr>
              <a:t>(освітній напрям «мовлення дитини»);</a:t>
            </a:r>
            <a:br>
              <a:rPr lang="uk-UA" sz="1600" dirty="0" smtClean="0">
                <a:latin typeface="Arial" pitchFamily="34" charset="0"/>
                <a:cs typeface="Arial" pitchFamily="34" charset="0"/>
              </a:rPr>
            </a:br>
            <a:r>
              <a:rPr lang="uk-UA" sz="1600" dirty="0" smtClean="0">
                <a:latin typeface="Arial" pitchFamily="34" charset="0"/>
                <a:cs typeface="Arial" pitchFamily="34" charset="0"/>
              </a:rPr>
              <a:t> </a:t>
            </a:r>
            <a:r>
              <a:rPr lang="uk-UA" sz="1600" b="1" dirty="0" smtClean="0">
                <a:latin typeface="Arial" pitchFamily="34" charset="0"/>
                <a:cs typeface="Arial" pitchFamily="34" charset="0"/>
              </a:rPr>
              <a:t>фізкультура</a:t>
            </a:r>
            <a:r>
              <a:rPr lang="uk-UA" sz="1600" dirty="0" smtClean="0">
                <a:latin typeface="Arial" pitchFamily="34" charset="0"/>
                <a:cs typeface="Arial" pitchFamily="34" charset="0"/>
              </a:rPr>
              <a:t> (3 заняття на тиждень): рухова компетентність (освітній напрям «особистість дитини»).</a:t>
            </a:r>
            <a:br>
              <a:rPr lang="uk-UA" sz="1600" dirty="0" smtClean="0">
                <a:latin typeface="Arial" pitchFamily="34" charset="0"/>
                <a:cs typeface="Arial" pitchFamily="34" charset="0"/>
              </a:rPr>
            </a:br>
            <a:endParaRPr lang="uk-UA" sz="1600" dirty="0"/>
          </a:p>
        </p:txBody>
      </p:sp>
    </p:spTree>
  </p:cSld>
  <p:clrMapOvr>
    <a:masterClrMapping/>
  </p:clrMapOvr>
  <p:transition spd="slow">
    <p:wheel spokes="8"/>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   </a:t>
            </a:r>
            <a:endParaRPr lang="uk-UA"/>
          </a:p>
        </p:txBody>
      </p:sp>
      <p:sp>
        <p:nvSpPr>
          <p:cNvPr id="3" name="Текст 2"/>
          <p:cNvSpPr>
            <a:spLocks noGrp="1"/>
          </p:cNvSpPr>
          <p:nvPr>
            <p:ph type="body" idx="2"/>
          </p:nvPr>
        </p:nvSpPr>
        <p:spPr>
          <a:xfrm>
            <a:off x="179513" y="609600"/>
            <a:ext cx="3168352" cy="4800600"/>
          </a:xfrm>
        </p:spPr>
        <p:txBody>
          <a:bodyPr>
            <a:normAutofit/>
          </a:bodyPr>
          <a:lstStyle/>
          <a:p>
            <a:pPr algn="ctr"/>
            <a:r>
              <a:rPr lang="uk-UA" sz="3600" dirty="0" err="1" smtClean="0">
                <a:latin typeface="Arial" pitchFamily="34" charset="0"/>
                <a:cs typeface="Arial" pitchFamily="34" charset="0"/>
              </a:rPr>
              <a:t>Проєктна</a:t>
            </a:r>
            <a:r>
              <a:rPr lang="uk-UA" sz="3600" dirty="0" smtClean="0">
                <a:latin typeface="Arial" pitchFamily="34" charset="0"/>
                <a:cs typeface="Arial" pitchFamily="34" charset="0"/>
              </a:rPr>
              <a:t> діяльність 2024/2025 </a:t>
            </a:r>
            <a:r>
              <a:rPr lang="uk-UA" sz="3600" dirty="0" err="1" smtClean="0">
                <a:latin typeface="Arial" pitchFamily="34" charset="0"/>
                <a:cs typeface="Arial" pitchFamily="34" charset="0"/>
              </a:rPr>
              <a:t>н.р</a:t>
            </a:r>
            <a:r>
              <a:rPr lang="uk-UA" sz="3600" dirty="0" smtClean="0">
                <a:latin typeface="Arial" pitchFamily="34" charset="0"/>
                <a:cs typeface="Arial" pitchFamily="34" charset="0"/>
              </a:rPr>
              <a:t>.</a:t>
            </a:r>
            <a:endParaRPr lang="uk-UA" sz="3600" dirty="0">
              <a:latin typeface="Arial" pitchFamily="34" charset="0"/>
              <a:cs typeface="Arial" pitchFamily="34" charset="0"/>
            </a:endParaRPr>
          </a:p>
        </p:txBody>
      </p:sp>
      <p:sp>
        <p:nvSpPr>
          <p:cNvPr id="4" name="Содержимое 3"/>
          <p:cNvSpPr>
            <a:spLocks noGrp="1"/>
          </p:cNvSpPr>
          <p:nvPr>
            <p:ph sz="half" idx="1"/>
          </p:nvPr>
        </p:nvSpPr>
        <p:spPr>
          <a:xfrm>
            <a:off x="3575050" y="609600"/>
            <a:ext cx="5340350" cy="5915744"/>
          </a:xfrm>
        </p:spPr>
        <p:txBody>
          <a:bodyPr>
            <a:normAutofit fontScale="55000" lnSpcReduction="20000"/>
          </a:bodyPr>
          <a:lstStyle/>
          <a:p>
            <a:pPr>
              <a:buNone/>
              <a:defRPr/>
            </a:pPr>
            <a:r>
              <a:rPr lang="uk-UA" sz="5100" b="1" dirty="0" smtClean="0">
                <a:latin typeface="Arial" pitchFamily="34" charset="0"/>
                <a:cs typeface="Arial" pitchFamily="34" charset="0"/>
              </a:rPr>
              <a:t>ПРОЄКТ ЗДО </a:t>
            </a:r>
          </a:p>
          <a:p>
            <a:pPr>
              <a:buNone/>
              <a:defRPr/>
            </a:pPr>
            <a:r>
              <a:rPr lang="uk-UA" sz="3400" b="1" i="1" dirty="0" smtClean="0">
                <a:latin typeface="Arial" pitchFamily="34" charset="0"/>
                <a:cs typeface="Arial" pitchFamily="34" charset="0"/>
              </a:rPr>
              <a:t>Освітній </a:t>
            </a:r>
            <a:r>
              <a:rPr lang="uk-UA" sz="3400" b="1" i="1" dirty="0" err="1" smtClean="0">
                <a:latin typeface="Arial" pitchFamily="34" charset="0"/>
                <a:cs typeface="Arial" pitchFamily="34" charset="0"/>
              </a:rPr>
              <a:t>проєкт</a:t>
            </a:r>
            <a:r>
              <a:rPr lang="uk-UA" sz="3400" b="1" i="1" dirty="0" smtClean="0">
                <a:latin typeface="Arial" pitchFamily="34" charset="0"/>
                <a:cs typeface="Arial" pitchFamily="34" charset="0"/>
              </a:rPr>
              <a:t> у молодших та середніх групах з  виготовлення та використання  </a:t>
            </a:r>
            <a:r>
              <a:rPr lang="uk-UA" sz="3400" b="1" i="1" dirty="0" err="1" smtClean="0">
                <a:latin typeface="Arial" pitchFamily="34" charset="0"/>
                <a:cs typeface="Arial" pitchFamily="34" charset="0"/>
              </a:rPr>
              <a:t>лепбука</a:t>
            </a:r>
            <a:r>
              <a:rPr lang="uk-UA" sz="3400" b="1" i="1" dirty="0" smtClean="0">
                <a:latin typeface="Arial" pitchFamily="34" charset="0"/>
                <a:cs typeface="Arial" pitchFamily="34" charset="0"/>
              </a:rPr>
              <a:t> в освітньому процесі з дітьми.  </a:t>
            </a:r>
            <a:r>
              <a:rPr lang="uk-UA" sz="3400" b="1" i="1" dirty="0" err="1" smtClean="0">
                <a:latin typeface="Arial" pitchFamily="34" charset="0"/>
                <a:cs typeface="Arial" pitchFamily="34" charset="0"/>
              </a:rPr>
              <a:t>жовтень-</a:t>
            </a:r>
            <a:r>
              <a:rPr lang="uk-UA" sz="3400" b="1" i="1" dirty="0" smtClean="0">
                <a:latin typeface="Arial" pitchFamily="34" charset="0"/>
                <a:cs typeface="Arial" pitchFamily="34" charset="0"/>
              </a:rPr>
              <a:t> </a:t>
            </a:r>
            <a:r>
              <a:rPr lang="uk-UA" sz="3400" b="1" i="1" dirty="0" smtClean="0">
                <a:latin typeface="Arial" pitchFamily="34" charset="0"/>
                <a:cs typeface="Arial" pitchFamily="34" charset="0"/>
              </a:rPr>
              <a:t>лютий</a:t>
            </a:r>
          </a:p>
          <a:p>
            <a:pPr>
              <a:buNone/>
              <a:defRPr/>
            </a:pPr>
            <a:r>
              <a:rPr lang="uk-UA" sz="3600" b="1" i="1" dirty="0" smtClean="0">
                <a:latin typeface="Arial" pitchFamily="34" charset="0"/>
                <a:cs typeface="Arial" pitchFamily="34" charset="0"/>
              </a:rPr>
              <a:t>Короткочасні </a:t>
            </a:r>
            <a:r>
              <a:rPr lang="uk-UA" sz="3600" b="1" i="1" dirty="0" err="1" smtClean="0">
                <a:latin typeface="Arial" pitchFamily="34" charset="0"/>
                <a:cs typeface="Arial" pitchFamily="34" charset="0"/>
              </a:rPr>
              <a:t>проєкти</a:t>
            </a:r>
            <a:r>
              <a:rPr lang="uk-UA" sz="3600" b="1" i="1" dirty="0" smtClean="0">
                <a:latin typeface="Arial" pitchFamily="34" charset="0"/>
                <a:cs typeface="Arial" pitchFamily="34" charset="0"/>
              </a:rPr>
              <a:t> ( за вибором вихователів та за темою тижня) </a:t>
            </a:r>
            <a:r>
              <a:rPr lang="uk-UA" sz="3600" b="1" i="1" dirty="0" smtClean="0">
                <a:latin typeface="Arial" pitchFamily="34" charset="0"/>
                <a:cs typeface="Arial" pitchFamily="34" charset="0"/>
              </a:rPr>
              <a:t>з виготовленням </a:t>
            </a:r>
            <a:r>
              <a:rPr lang="uk-UA" sz="3600" b="1" i="1" dirty="0" err="1" smtClean="0">
                <a:latin typeface="Arial" pitchFamily="34" charset="0"/>
                <a:cs typeface="Arial" pitchFamily="34" charset="0"/>
              </a:rPr>
              <a:t>лупбуку</a:t>
            </a:r>
            <a:r>
              <a:rPr lang="uk-UA" sz="3600" b="1" i="1" dirty="0" smtClean="0">
                <a:latin typeface="Arial" pitchFamily="34" charset="0"/>
                <a:cs typeface="Arial" pitchFamily="34" charset="0"/>
              </a:rPr>
              <a:t>    </a:t>
            </a:r>
            <a:r>
              <a:rPr lang="uk-UA" sz="2000" b="1" i="1" dirty="0" smtClean="0">
                <a:latin typeface="Arial" pitchFamily="34" charset="0"/>
                <a:cs typeface="Arial" pitchFamily="34" charset="0"/>
              </a:rPr>
              <a:t>  </a:t>
            </a:r>
            <a:r>
              <a:rPr lang="uk-UA" sz="4000" b="1" i="1" dirty="0" smtClean="0">
                <a:latin typeface="Arial" pitchFamily="34" charset="0"/>
                <a:cs typeface="Arial" pitchFamily="34" charset="0"/>
              </a:rPr>
              <a:t>до березня </a:t>
            </a:r>
          </a:p>
          <a:p>
            <a:pPr>
              <a:buNone/>
              <a:defRPr/>
            </a:pPr>
            <a:endParaRPr lang="uk-UA" sz="3400" b="1" i="1" dirty="0" smtClean="0">
              <a:latin typeface="Arial" pitchFamily="34" charset="0"/>
              <a:cs typeface="Arial" pitchFamily="34" charset="0"/>
            </a:endParaRPr>
          </a:p>
          <a:p>
            <a:pPr>
              <a:buNone/>
              <a:defRPr/>
            </a:pPr>
            <a:r>
              <a:rPr lang="uk-UA" sz="3800" dirty="0" err="1" smtClean="0">
                <a:solidFill>
                  <a:srgbClr val="FF0000"/>
                </a:solidFill>
                <a:latin typeface="Arial" pitchFamily="34" charset="0"/>
                <a:cs typeface="Arial" pitchFamily="34" charset="0"/>
              </a:rPr>
              <a:t>Проєкти</a:t>
            </a:r>
            <a:r>
              <a:rPr lang="uk-UA" sz="3800" dirty="0" smtClean="0">
                <a:solidFill>
                  <a:srgbClr val="FF0000"/>
                </a:solidFill>
                <a:latin typeface="Arial" pitchFamily="34" charset="0"/>
                <a:cs typeface="Arial" pitchFamily="34" charset="0"/>
              </a:rPr>
              <a:t> у старших </a:t>
            </a:r>
            <a:r>
              <a:rPr lang="uk-UA" sz="3800" dirty="0" smtClean="0">
                <a:solidFill>
                  <a:srgbClr val="FF0000"/>
                </a:solidFill>
                <a:latin typeface="Arial" pitchFamily="34" charset="0"/>
                <a:cs typeface="Arial" pitchFamily="34" charset="0"/>
              </a:rPr>
              <a:t>групах</a:t>
            </a:r>
          </a:p>
          <a:p>
            <a:pPr>
              <a:buNone/>
              <a:defRPr/>
            </a:pPr>
            <a:r>
              <a:rPr lang="uk-UA" sz="3800" dirty="0" smtClean="0">
                <a:solidFill>
                  <a:srgbClr val="FF0000"/>
                </a:solidFill>
                <a:latin typeface="Arial" pitchFamily="34" charset="0"/>
                <a:cs typeface="Arial" pitchFamily="34" charset="0"/>
              </a:rPr>
              <a:t> </a:t>
            </a:r>
            <a:r>
              <a:rPr lang="uk-UA" sz="3800" dirty="0" smtClean="0">
                <a:solidFill>
                  <a:srgbClr val="FF0000"/>
                </a:solidFill>
                <a:latin typeface="Arial" pitchFamily="34" charset="0"/>
                <a:cs typeface="Arial" pitchFamily="34" charset="0"/>
              </a:rPr>
              <a:t>“ Чи потрібні людям гроші?”</a:t>
            </a:r>
          </a:p>
          <a:p>
            <a:pPr>
              <a:buNone/>
              <a:defRPr/>
            </a:pPr>
            <a:r>
              <a:rPr lang="uk-UA" dirty="0" smtClean="0">
                <a:solidFill>
                  <a:srgbClr val="FF0000"/>
                </a:solidFill>
              </a:rPr>
              <a:t>                   </a:t>
            </a:r>
            <a:r>
              <a:rPr lang="uk-UA" sz="3600" dirty="0" smtClean="0">
                <a:solidFill>
                  <a:srgbClr val="FF0000"/>
                </a:solidFill>
                <a:latin typeface="Arial" pitchFamily="34" charset="0"/>
                <a:cs typeface="Arial" pitchFamily="34" charset="0"/>
              </a:rPr>
              <a:t> листопад </a:t>
            </a:r>
            <a:endParaRPr lang="uk-UA" sz="3600" dirty="0" smtClean="0">
              <a:solidFill>
                <a:srgbClr val="FF0000"/>
              </a:solidFill>
              <a:latin typeface="Arial" pitchFamily="34" charset="0"/>
              <a:cs typeface="Arial" pitchFamily="34" charset="0"/>
            </a:endParaRPr>
          </a:p>
          <a:p>
            <a:pPr>
              <a:buNone/>
              <a:defRPr/>
            </a:pPr>
            <a:endParaRPr lang="uk-UA" sz="3600" dirty="0" smtClean="0">
              <a:solidFill>
                <a:srgbClr val="FF0000"/>
              </a:solidFill>
              <a:latin typeface="Arial" pitchFamily="34" charset="0"/>
              <a:cs typeface="Arial" pitchFamily="34" charset="0"/>
            </a:endParaRPr>
          </a:p>
          <a:p>
            <a:pPr>
              <a:buNone/>
              <a:defRPr/>
            </a:pPr>
            <a:r>
              <a:rPr lang="uk-UA" sz="3800" dirty="0" err="1" smtClean="0">
                <a:latin typeface="Arial" pitchFamily="34" charset="0"/>
                <a:cs typeface="Arial" pitchFamily="34" charset="0"/>
              </a:rPr>
              <a:t>“</a:t>
            </a:r>
            <a:r>
              <a:rPr lang="uk-UA" sz="3800" dirty="0" err="1" smtClean="0">
                <a:solidFill>
                  <a:srgbClr val="00B050"/>
                </a:solidFill>
                <a:latin typeface="Arial" pitchFamily="34" charset="0"/>
                <a:cs typeface="Arial" pitchFamily="34" charset="0"/>
              </a:rPr>
              <a:t>Музика</a:t>
            </a:r>
            <a:r>
              <a:rPr lang="uk-UA" sz="3800" dirty="0" smtClean="0">
                <a:solidFill>
                  <a:srgbClr val="00B050"/>
                </a:solidFill>
                <a:latin typeface="Arial" pitchFamily="34" charset="0"/>
                <a:cs typeface="Arial" pitchFamily="34" charset="0"/>
              </a:rPr>
              <a:t> </a:t>
            </a:r>
            <a:r>
              <a:rPr lang="uk-UA" sz="3800" dirty="0" err="1" smtClean="0">
                <a:solidFill>
                  <a:srgbClr val="00B050"/>
                </a:solidFill>
                <a:latin typeface="Arial" pitchFamily="34" charset="0"/>
                <a:cs typeface="Arial" pitchFamily="34" charset="0"/>
              </a:rPr>
              <a:t>осені”</a:t>
            </a:r>
            <a:r>
              <a:rPr lang="uk-UA" sz="3800" dirty="0" smtClean="0">
                <a:solidFill>
                  <a:srgbClr val="00B050"/>
                </a:solidFill>
                <a:latin typeface="Arial" pitchFamily="34" charset="0"/>
                <a:cs typeface="Arial" pitchFamily="34" charset="0"/>
              </a:rPr>
              <a:t>  </a:t>
            </a:r>
            <a:r>
              <a:rPr lang="uk-UA" sz="3800" dirty="0" err="1" smtClean="0">
                <a:solidFill>
                  <a:srgbClr val="00B050"/>
                </a:solidFill>
                <a:latin typeface="Arial" pitchFamily="34" charset="0"/>
                <a:cs typeface="Arial" pitchFamily="34" charset="0"/>
              </a:rPr>
              <a:t>музкерівник</a:t>
            </a:r>
            <a:r>
              <a:rPr lang="uk-UA" sz="3800" dirty="0" smtClean="0">
                <a:solidFill>
                  <a:srgbClr val="00B050"/>
                </a:solidFill>
                <a:latin typeface="Arial" pitchFamily="34" charset="0"/>
                <a:cs typeface="Arial" pitchFamily="34" charset="0"/>
              </a:rPr>
              <a:t> Попович А.Е.</a:t>
            </a:r>
          </a:p>
          <a:p>
            <a:pPr>
              <a:buNone/>
              <a:defRPr/>
            </a:pPr>
            <a:r>
              <a:rPr lang="uk-UA" sz="3800" dirty="0" smtClean="0">
                <a:solidFill>
                  <a:srgbClr val="00B050"/>
                </a:solidFill>
                <a:latin typeface="Arial" pitchFamily="34" charset="0"/>
                <a:cs typeface="Arial" pitchFamily="34" charset="0"/>
              </a:rPr>
              <a:t>                    до грудня </a:t>
            </a:r>
          </a:p>
          <a:p>
            <a:pPr>
              <a:buNone/>
              <a:defRPr/>
            </a:pPr>
            <a:r>
              <a:rPr lang="uk-UA" sz="4400" dirty="0" smtClean="0">
                <a:latin typeface="Arial" pitchFamily="34" charset="0"/>
                <a:cs typeface="Arial" pitchFamily="34" charset="0"/>
              </a:rPr>
              <a:t>“ </a:t>
            </a:r>
            <a:r>
              <a:rPr lang="uk-UA" sz="4400" dirty="0" smtClean="0">
                <a:solidFill>
                  <a:srgbClr val="00B0F0"/>
                </a:solidFill>
                <a:latin typeface="Arial" pitchFamily="34" charset="0"/>
                <a:cs typeface="Arial" pitchFamily="34" charset="0"/>
              </a:rPr>
              <a:t>Музика </a:t>
            </a:r>
            <a:r>
              <a:rPr lang="uk-UA" sz="4400" dirty="0" err="1" smtClean="0">
                <a:solidFill>
                  <a:srgbClr val="00B0F0"/>
                </a:solidFill>
                <a:latin typeface="Arial" pitchFamily="34" charset="0"/>
                <a:cs typeface="Arial" pitchFamily="34" charset="0"/>
              </a:rPr>
              <a:t>зими”</a:t>
            </a:r>
            <a:r>
              <a:rPr lang="uk-UA" sz="4400" dirty="0" smtClean="0">
                <a:solidFill>
                  <a:srgbClr val="00B0F0"/>
                </a:solidFill>
                <a:latin typeface="Arial" pitchFamily="34" charset="0"/>
                <a:cs typeface="Arial" pitchFamily="34" charset="0"/>
              </a:rPr>
              <a:t> </a:t>
            </a:r>
            <a:r>
              <a:rPr lang="uk-UA" sz="4400" dirty="0" err="1" smtClean="0">
                <a:solidFill>
                  <a:srgbClr val="00B0F0"/>
                </a:solidFill>
                <a:latin typeface="Arial" pitchFamily="34" charset="0"/>
                <a:cs typeface="Arial" pitchFamily="34" charset="0"/>
              </a:rPr>
              <a:t>музкерівник</a:t>
            </a:r>
            <a:r>
              <a:rPr lang="uk-UA" sz="4400" dirty="0" smtClean="0">
                <a:solidFill>
                  <a:srgbClr val="00B0F0"/>
                </a:solidFill>
                <a:latin typeface="Arial" pitchFamily="34" charset="0"/>
                <a:cs typeface="Arial" pitchFamily="34" charset="0"/>
              </a:rPr>
              <a:t> </a:t>
            </a:r>
            <a:r>
              <a:rPr lang="uk-UA" sz="4400" dirty="0" err="1" smtClean="0">
                <a:solidFill>
                  <a:srgbClr val="00B0F0"/>
                </a:solidFill>
                <a:latin typeface="Arial" pitchFamily="34" charset="0"/>
                <a:cs typeface="Arial" pitchFamily="34" charset="0"/>
              </a:rPr>
              <a:t>Чобаль</a:t>
            </a:r>
            <a:r>
              <a:rPr lang="uk-UA" sz="4400" dirty="0" smtClean="0">
                <a:solidFill>
                  <a:srgbClr val="00B0F0"/>
                </a:solidFill>
                <a:latin typeface="Arial" pitchFamily="34" charset="0"/>
                <a:cs typeface="Arial" pitchFamily="34" charset="0"/>
              </a:rPr>
              <a:t> Н.М.</a:t>
            </a:r>
          </a:p>
          <a:p>
            <a:pPr>
              <a:buNone/>
              <a:defRPr/>
            </a:pPr>
            <a:r>
              <a:rPr lang="uk-UA" sz="4400" dirty="0" smtClean="0">
                <a:solidFill>
                  <a:srgbClr val="00B0F0"/>
                </a:solidFill>
                <a:latin typeface="Arial" pitchFamily="34" charset="0"/>
                <a:cs typeface="Arial" pitchFamily="34" charset="0"/>
              </a:rPr>
              <a:t>                  до березня</a:t>
            </a:r>
          </a:p>
          <a:p>
            <a:endParaRPr lang="uk-UA" dirty="0"/>
          </a:p>
        </p:txBody>
      </p:sp>
    </p:spTree>
  </p:cSld>
  <p:clrMapOvr>
    <a:masterClrMapping/>
  </p:clrMapOvr>
  <p:transition spd="slow">
    <p:wheel spokes="8"/>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81000" y="2132856"/>
            <a:ext cx="8458200" cy="3942931"/>
          </a:xfrm>
        </p:spPr>
        <p:txBody>
          <a:bodyPr>
            <a:normAutofit fontScale="90000"/>
          </a:bodyPr>
          <a:lstStyle/>
          <a:p>
            <a:pPr>
              <a:defRPr/>
            </a:pPr>
            <a:r>
              <a:rPr lang="ru-RU" dirty="0" smtClean="0"/>
              <a:t>• Закон </a:t>
            </a:r>
            <a:r>
              <a:rPr lang="ru-RU" dirty="0" err="1" smtClean="0"/>
              <a:t>України</a:t>
            </a:r>
            <a:r>
              <a:rPr lang="ru-RU" dirty="0" smtClean="0"/>
              <a:t> “Про </a:t>
            </a:r>
            <a:r>
              <a:rPr lang="ru-RU" dirty="0" err="1" smtClean="0"/>
              <a:t>освіту</a:t>
            </a:r>
            <a:r>
              <a:rPr lang="ru-RU" dirty="0" smtClean="0"/>
              <a:t>”;</a:t>
            </a:r>
            <a:br>
              <a:rPr lang="ru-RU" dirty="0" smtClean="0"/>
            </a:br>
            <a:r>
              <a:rPr lang="ru-RU" dirty="0" smtClean="0"/>
              <a:t>• Закон </a:t>
            </a:r>
            <a:r>
              <a:rPr lang="ru-RU" dirty="0" err="1" smtClean="0"/>
              <a:t>України</a:t>
            </a:r>
            <a:r>
              <a:rPr lang="ru-RU" dirty="0" smtClean="0"/>
              <a:t> “Про </a:t>
            </a:r>
            <a:r>
              <a:rPr lang="ru-RU" dirty="0" err="1" smtClean="0"/>
              <a:t>дошкільну</a:t>
            </a:r>
            <a:r>
              <a:rPr lang="ru-RU" dirty="0" smtClean="0"/>
              <a:t> </a:t>
            </a:r>
            <a:r>
              <a:rPr lang="ru-RU" dirty="0" err="1" smtClean="0"/>
              <a:t>освіту</a:t>
            </a:r>
            <a:r>
              <a:rPr lang="ru-RU" dirty="0" smtClean="0"/>
              <a:t>”;</a:t>
            </a:r>
            <a:br>
              <a:rPr lang="ru-RU" dirty="0" smtClean="0"/>
            </a:br>
            <a:r>
              <a:rPr lang="ru-RU" dirty="0" smtClean="0"/>
              <a:t>• Закон </a:t>
            </a:r>
            <a:r>
              <a:rPr lang="ru-RU" dirty="0" err="1" smtClean="0"/>
              <a:t>України</a:t>
            </a:r>
            <a:r>
              <a:rPr lang="ru-RU" dirty="0" smtClean="0"/>
              <a:t> “Про </a:t>
            </a:r>
            <a:r>
              <a:rPr lang="ru-RU" dirty="0" err="1" smtClean="0"/>
              <a:t>охорону</a:t>
            </a:r>
            <a:r>
              <a:rPr lang="ru-RU" dirty="0" smtClean="0"/>
              <a:t> </a:t>
            </a:r>
            <a:r>
              <a:rPr lang="ru-RU" dirty="0" err="1" smtClean="0"/>
              <a:t>дитинства</a:t>
            </a:r>
            <a:r>
              <a:rPr lang="ru-RU" dirty="0" smtClean="0"/>
              <a:t>”;</a:t>
            </a:r>
            <a:br>
              <a:rPr lang="ru-RU" dirty="0" smtClean="0"/>
            </a:br>
            <a:r>
              <a:rPr lang="ru-RU" dirty="0" smtClean="0"/>
              <a:t>• </a:t>
            </a:r>
            <a:r>
              <a:rPr lang="ru-RU" dirty="0" err="1" smtClean="0"/>
              <a:t>Положення</a:t>
            </a:r>
            <a:r>
              <a:rPr lang="ru-RU" dirty="0" smtClean="0"/>
              <a:t> </a:t>
            </a:r>
            <a:r>
              <a:rPr lang="ru-RU" dirty="0" err="1" smtClean="0"/>
              <a:t>про</a:t>
            </a:r>
            <a:r>
              <a:rPr lang="ru-RU" dirty="0" smtClean="0"/>
              <a:t> ЗДО;</a:t>
            </a:r>
            <a:br>
              <a:rPr lang="ru-RU" dirty="0" smtClean="0"/>
            </a:br>
            <a:r>
              <a:rPr lang="ru-RU" dirty="0" smtClean="0"/>
              <a:t>• </a:t>
            </a:r>
            <a:r>
              <a:rPr lang="ru-RU" dirty="0" err="1" smtClean="0"/>
              <a:t>Санітарний</a:t>
            </a:r>
            <a:r>
              <a:rPr lang="ru-RU" dirty="0" smtClean="0"/>
              <a:t> регламент ДНЗ.</a:t>
            </a:r>
            <a:br>
              <a:rPr lang="ru-RU" dirty="0" smtClean="0"/>
            </a:br>
            <a:r>
              <a:rPr lang="ru-RU" dirty="0" smtClean="0"/>
              <a:t/>
            </a:r>
            <a:br>
              <a:rPr lang="ru-RU" dirty="0" smtClean="0"/>
            </a:br>
            <a:endParaRPr lang="uk-UA" dirty="0"/>
          </a:p>
        </p:txBody>
      </p:sp>
      <p:sp>
        <p:nvSpPr>
          <p:cNvPr id="3" name="Подзаголовок 2"/>
          <p:cNvSpPr>
            <a:spLocks noGrp="1"/>
          </p:cNvSpPr>
          <p:nvPr>
            <p:ph type="subTitle" idx="1"/>
          </p:nvPr>
        </p:nvSpPr>
        <p:spPr>
          <a:xfrm>
            <a:off x="381000" y="404664"/>
            <a:ext cx="8458200" cy="1584176"/>
          </a:xfrm>
        </p:spPr>
        <p:txBody>
          <a:bodyPr>
            <a:normAutofit/>
          </a:bodyPr>
          <a:lstStyle/>
          <a:p>
            <a:r>
              <a:rPr lang="uk-UA" dirty="0" smtClean="0">
                <a:solidFill>
                  <a:srgbClr val="FF0000"/>
                </a:solidFill>
                <a:latin typeface="Arial" pitchFamily="34" charset="0"/>
                <a:cs typeface="Arial" pitchFamily="34" charset="0"/>
              </a:rPr>
              <a:t>Основними нормативними документами, які визначають особливості організації освітнього </a:t>
            </a:r>
            <a:br>
              <a:rPr lang="uk-UA" dirty="0" smtClean="0">
                <a:solidFill>
                  <a:srgbClr val="FF0000"/>
                </a:solidFill>
                <a:latin typeface="Arial" pitchFamily="34" charset="0"/>
                <a:cs typeface="Arial" pitchFamily="34" charset="0"/>
              </a:rPr>
            </a:br>
            <a:r>
              <a:rPr lang="uk-UA" dirty="0" smtClean="0">
                <a:solidFill>
                  <a:srgbClr val="FF0000"/>
                </a:solidFill>
                <a:latin typeface="Arial" pitchFamily="34" charset="0"/>
                <a:cs typeface="Arial" pitchFamily="34" charset="0"/>
              </a:rPr>
              <a:t>процесу,</a:t>
            </a:r>
            <a:r>
              <a:rPr lang="uk-UA" dirty="0" smtClean="0">
                <a:latin typeface="Arial" pitchFamily="34" charset="0"/>
                <a:cs typeface="Arial" pitchFamily="34" charset="0"/>
              </a:rPr>
              <a:t> </a:t>
            </a:r>
            <a:r>
              <a:rPr lang="uk-UA" dirty="0" smtClean="0">
                <a:solidFill>
                  <a:srgbClr val="FF0000"/>
                </a:solidFill>
                <a:latin typeface="Arial" pitchFamily="34" charset="0"/>
                <a:cs typeface="Arial" pitchFamily="34" charset="0"/>
              </a:rPr>
              <a:t>життєдіяльності здобувачів </a:t>
            </a:r>
            <a:r>
              <a:rPr lang="uk-UA" dirty="0" smtClean="0">
                <a:solidFill>
                  <a:srgbClr val="FF0000"/>
                </a:solidFill>
              </a:rPr>
              <a:t>дошкільної освіти та професійної діяльності є:</a:t>
            </a:r>
            <a:endParaRPr lang="uk-UA" dirty="0"/>
          </a:p>
        </p:txBody>
      </p:sp>
    </p:spTree>
  </p:cSld>
  <p:clrMapOvr>
    <a:masterClrMapping/>
  </p:clrMapOvr>
  <p:transition spd="slow">
    <p:wheel spokes="8"/>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9" name="AutoShape 13"/>
          <p:cNvSpPr>
            <a:spLocks noChangeArrowheads="1"/>
          </p:cNvSpPr>
          <p:nvPr/>
        </p:nvSpPr>
        <p:spPr bwMode="auto">
          <a:xfrm>
            <a:off x="395536" y="260648"/>
            <a:ext cx="8458200" cy="6248400"/>
          </a:xfrm>
          <a:prstGeom prst="foldedCorner">
            <a:avLst>
              <a:gd name="adj" fmla="val 23069"/>
            </a:avLst>
          </a:prstGeom>
          <a:solidFill>
            <a:srgbClr val="FFFFCC"/>
          </a:solidFill>
          <a:ln w="9525">
            <a:solidFill>
              <a:schemeClr val="bg1"/>
            </a:solidFill>
            <a:round/>
            <a:headEnd/>
            <a:tailEnd/>
          </a:ln>
          <a:effectLst/>
        </p:spPr>
        <p:txBody>
          <a:bodyPr wrap="none" anchor="ctr"/>
          <a:lstStyle/>
          <a:p>
            <a:pPr algn="r"/>
            <a:endParaRPr lang="ru-RU" sz="4800" dirty="0" smtClean="0">
              <a:solidFill>
                <a:srgbClr val="FF0000"/>
              </a:solidFill>
              <a:latin typeface="Comic Sans MS" pitchFamily="66" charset="0"/>
            </a:endParaRPr>
          </a:p>
          <a:p>
            <a:pPr algn="r"/>
            <a:endParaRPr lang="ru-RU" sz="4800" dirty="0">
              <a:solidFill>
                <a:srgbClr val="FF0000"/>
              </a:solidFill>
              <a:latin typeface="Comic Sans MS" pitchFamily="66" charset="0"/>
            </a:endParaRPr>
          </a:p>
          <a:p>
            <a:pPr algn="r"/>
            <a:endParaRPr lang="ru-RU" sz="4800" dirty="0" smtClean="0">
              <a:solidFill>
                <a:srgbClr val="FF0000"/>
              </a:solidFill>
              <a:latin typeface="Comic Sans MS" pitchFamily="66" charset="0"/>
            </a:endParaRPr>
          </a:p>
          <a:p>
            <a:pPr algn="r"/>
            <a:r>
              <a:rPr lang="uk-UA" sz="3200" dirty="0" smtClean="0">
                <a:latin typeface="Comic Sans MS" pitchFamily="66" charset="0"/>
              </a:rPr>
              <a:t>                </a:t>
            </a:r>
          </a:p>
          <a:p>
            <a:pPr algn="r"/>
            <a:endParaRPr lang="uk-UA" sz="3200" dirty="0">
              <a:latin typeface="Comic Sans MS" pitchFamily="66" charset="0"/>
            </a:endParaRPr>
          </a:p>
        </p:txBody>
      </p:sp>
      <p:pic>
        <p:nvPicPr>
          <p:cNvPr id="4113" name="Picture 17" descr="MC900432586[1]"/>
          <p:cNvPicPr>
            <a:picLocks noChangeAspect="1" noChangeArrowheads="1"/>
          </p:cNvPicPr>
          <p:nvPr/>
        </p:nvPicPr>
        <p:blipFill>
          <a:blip r:embed="rId2" cstate="print"/>
          <a:srcRect/>
          <a:stretch>
            <a:fillRect/>
          </a:stretch>
        </p:blipFill>
        <p:spPr bwMode="auto">
          <a:xfrm>
            <a:off x="8077200" y="0"/>
            <a:ext cx="762000" cy="762000"/>
          </a:xfrm>
          <a:prstGeom prst="rect">
            <a:avLst/>
          </a:prstGeom>
          <a:noFill/>
        </p:spPr>
      </p:pic>
      <p:pic>
        <p:nvPicPr>
          <p:cNvPr id="4115" name="Picture 19" descr="MC900432586[1]"/>
          <p:cNvPicPr>
            <a:picLocks noChangeAspect="1" noChangeArrowheads="1"/>
          </p:cNvPicPr>
          <p:nvPr/>
        </p:nvPicPr>
        <p:blipFill>
          <a:blip r:embed="rId2" cstate="print"/>
          <a:srcRect/>
          <a:stretch>
            <a:fillRect/>
          </a:stretch>
        </p:blipFill>
        <p:spPr bwMode="auto">
          <a:xfrm>
            <a:off x="381000" y="0"/>
            <a:ext cx="762000" cy="762000"/>
          </a:xfrm>
          <a:prstGeom prst="rect">
            <a:avLst/>
          </a:prstGeom>
          <a:noFill/>
        </p:spPr>
      </p:pic>
      <p:sp>
        <p:nvSpPr>
          <p:cNvPr id="6" name="Заголовок 5"/>
          <p:cNvSpPr>
            <a:spLocks noGrp="1"/>
          </p:cNvSpPr>
          <p:nvPr>
            <p:ph type="title"/>
          </p:nvPr>
        </p:nvSpPr>
        <p:spPr/>
        <p:txBody>
          <a:bodyPr>
            <a:normAutofit fontScale="90000"/>
          </a:bodyPr>
          <a:lstStyle/>
          <a:p>
            <a:pPr algn="ctr"/>
            <a:r>
              <a:rPr lang="ru-RU" sz="4000" b="1" dirty="0" err="1" smtClean="0">
                <a:solidFill>
                  <a:srgbClr val="FF0000"/>
                </a:solidFill>
                <a:latin typeface="Times New Roman" pitchFamily="18" charset="0"/>
                <a:cs typeface="Times New Roman" pitchFamily="18" charset="0"/>
              </a:rPr>
              <a:t>Нове</a:t>
            </a:r>
            <a:r>
              <a:rPr lang="ru-RU" sz="4000" b="1" dirty="0" smtClean="0">
                <a:solidFill>
                  <a:srgbClr val="FF0000"/>
                </a:solidFill>
                <a:latin typeface="Times New Roman" pitchFamily="18" charset="0"/>
                <a:cs typeface="Times New Roman" pitchFamily="18" charset="0"/>
              </a:rPr>
              <a:t> </a:t>
            </a:r>
            <a:r>
              <a:rPr lang="ru-RU" sz="4000" b="1" dirty="0" err="1" smtClean="0">
                <a:solidFill>
                  <a:srgbClr val="FF0000"/>
                </a:solidFill>
                <a:latin typeface="Times New Roman" pitchFamily="18" charset="0"/>
                <a:cs typeface="Times New Roman" pitchFamily="18" charset="0"/>
              </a:rPr>
              <a:t>законодавство</a:t>
            </a:r>
            <a:r>
              <a:rPr lang="ru-RU" sz="4000" b="1" dirty="0" smtClean="0">
                <a:solidFill>
                  <a:srgbClr val="FF0000"/>
                </a:solidFill>
                <a:latin typeface="Times New Roman" pitchFamily="18" charset="0"/>
                <a:cs typeface="Times New Roman" pitchFamily="18" charset="0"/>
              </a:rPr>
              <a:t> у </a:t>
            </a:r>
            <a:r>
              <a:rPr lang="ru-RU" sz="4000" b="1" dirty="0" err="1" smtClean="0">
                <a:solidFill>
                  <a:srgbClr val="FF0000"/>
                </a:solidFill>
                <a:latin typeface="Times New Roman" pitchFamily="18" charset="0"/>
                <a:cs typeface="Times New Roman" pitchFamily="18" charset="0"/>
              </a:rPr>
              <a:t>сфері</a:t>
            </a:r>
            <a:r>
              <a:rPr lang="ru-RU" sz="4000" b="1" dirty="0" smtClean="0">
                <a:solidFill>
                  <a:srgbClr val="FF0000"/>
                </a:solidFill>
                <a:latin typeface="Times New Roman" pitchFamily="18" charset="0"/>
                <a:cs typeface="Times New Roman" pitchFamily="18" charset="0"/>
              </a:rPr>
              <a:t> </a:t>
            </a:r>
            <a:r>
              <a:rPr lang="ru-RU" sz="4000" b="1" dirty="0" err="1" smtClean="0">
                <a:solidFill>
                  <a:srgbClr val="FF0000"/>
                </a:solidFill>
                <a:latin typeface="Times New Roman" pitchFamily="18" charset="0"/>
                <a:cs typeface="Times New Roman" pitchFamily="18" charset="0"/>
              </a:rPr>
              <a:t>дошкільної</a:t>
            </a:r>
            <a:r>
              <a:rPr lang="ru-RU" sz="4000" b="1" dirty="0" smtClean="0">
                <a:solidFill>
                  <a:srgbClr val="FF0000"/>
                </a:solidFill>
                <a:latin typeface="Times New Roman" pitchFamily="18" charset="0"/>
                <a:cs typeface="Times New Roman" pitchFamily="18" charset="0"/>
              </a:rPr>
              <a:t> </a:t>
            </a:r>
            <a:r>
              <a:rPr lang="ru-RU" sz="4000" b="1" dirty="0" err="1" smtClean="0">
                <a:solidFill>
                  <a:srgbClr val="FF0000"/>
                </a:solidFill>
                <a:latin typeface="Times New Roman" pitchFamily="18" charset="0"/>
                <a:cs typeface="Times New Roman" pitchFamily="18" charset="0"/>
              </a:rPr>
              <a:t>освіти</a:t>
            </a:r>
            <a:r>
              <a:rPr lang="ru-RU" sz="4000" b="1" dirty="0" smtClean="0">
                <a:solidFill>
                  <a:srgbClr val="FF0000"/>
                </a:solidFill>
                <a:latin typeface="Times New Roman" pitchFamily="18" charset="0"/>
                <a:cs typeface="Times New Roman" pitchFamily="18" charset="0"/>
              </a:rPr>
              <a:t>   </a:t>
            </a:r>
            <a:endParaRPr lang="ru-RU" sz="4000" b="1" dirty="0">
              <a:solidFill>
                <a:srgbClr val="FF0000"/>
              </a:solidFill>
              <a:latin typeface="Times New Roman" pitchFamily="18" charset="0"/>
              <a:cs typeface="Times New Roman" pitchFamily="18" charset="0"/>
            </a:endParaRPr>
          </a:p>
        </p:txBody>
      </p:sp>
      <p:sp>
        <p:nvSpPr>
          <p:cNvPr id="8" name="Содержимое 7"/>
          <p:cNvSpPr>
            <a:spLocks noGrp="1"/>
          </p:cNvSpPr>
          <p:nvPr>
            <p:ph sz="half" idx="1"/>
          </p:nvPr>
        </p:nvSpPr>
        <p:spPr>
          <a:xfrm>
            <a:off x="0" y="1600200"/>
            <a:ext cx="4267200" cy="5029200"/>
          </a:xfrm>
        </p:spPr>
        <p:txBody>
          <a:bodyPr>
            <a:normAutofit fontScale="77500" lnSpcReduction="20000"/>
          </a:bodyPr>
          <a:lstStyle/>
          <a:p>
            <a:pPr>
              <a:buNone/>
            </a:pPr>
            <a:endParaRPr lang="uk-UA" sz="1200" dirty="0" smtClean="0">
              <a:latin typeface="Times New Roman" pitchFamily="18" charset="0"/>
              <a:cs typeface="Times New Roman" pitchFamily="18" charset="0"/>
            </a:endParaRPr>
          </a:p>
          <a:p>
            <a:pPr>
              <a:buNone/>
            </a:pPr>
            <a:endParaRPr lang="uk-UA" sz="1200" dirty="0">
              <a:latin typeface="Times New Roman" pitchFamily="18" charset="0"/>
              <a:cs typeface="Times New Roman" pitchFamily="18" charset="0"/>
            </a:endParaRPr>
          </a:p>
          <a:p>
            <a:pPr algn="ctr">
              <a:buFontTx/>
              <a:buNone/>
              <a:defRPr/>
            </a:pPr>
            <a:r>
              <a:rPr lang="uk-UA" sz="5800" b="1" dirty="0" smtClean="0">
                <a:latin typeface="Arial" pitchFamily="34" charset="0"/>
                <a:cs typeface="Arial" pitchFamily="34" charset="0"/>
              </a:rPr>
              <a:t>Закон України</a:t>
            </a:r>
          </a:p>
          <a:p>
            <a:pPr algn="ctr">
              <a:buFontTx/>
              <a:buNone/>
              <a:defRPr/>
            </a:pPr>
            <a:r>
              <a:rPr lang="uk-UA" sz="5800" b="1" dirty="0" err="1" smtClean="0">
                <a:latin typeface="Arial" pitchFamily="34" charset="0"/>
                <a:cs typeface="Arial" pitchFamily="34" charset="0"/>
              </a:rPr>
              <a:t>“Про</a:t>
            </a:r>
            <a:r>
              <a:rPr lang="uk-UA" sz="5800" b="1" dirty="0" smtClean="0">
                <a:latin typeface="Arial" pitchFamily="34" charset="0"/>
                <a:cs typeface="Arial" pitchFamily="34" charset="0"/>
              </a:rPr>
              <a:t> дошкільну </a:t>
            </a:r>
            <a:r>
              <a:rPr lang="uk-UA" sz="5800" b="1" dirty="0" err="1" smtClean="0">
                <a:latin typeface="Arial" pitchFamily="34" charset="0"/>
                <a:cs typeface="Arial" pitchFamily="34" charset="0"/>
              </a:rPr>
              <a:t>освіту”</a:t>
            </a:r>
            <a:r>
              <a:rPr lang="uk-UA" sz="5800" b="1" dirty="0" smtClean="0">
                <a:latin typeface="Arial" pitchFamily="34" charset="0"/>
                <a:cs typeface="Arial" pitchFamily="34" charset="0"/>
              </a:rPr>
              <a:t>               ввійде в дію з 07.07.2025р</a:t>
            </a:r>
            <a:r>
              <a:rPr lang="uk-UA" sz="6000" b="1" dirty="0" smtClean="0">
                <a:latin typeface="Arial" pitchFamily="34" charset="0"/>
                <a:cs typeface="Arial" pitchFamily="34" charset="0"/>
              </a:rPr>
              <a:t>.                                                                         </a:t>
            </a:r>
          </a:p>
          <a:p>
            <a:pPr>
              <a:buNone/>
            </a:pPr>
            <a:endParaRPr lang="uk-UA" sz="1200" dirty="0" smtClean="0">
              <a:latin typeface="Times New Roman" pitchFamily="18" charset="0"/>
              <a:cs typeface="Times New Roman" pitchFamily="18" charset="0"/>
            </a:endParaRPr>
          </a:p>
          <a:p>
            <a:pPr>
              <a:buNone/>
            </a:pPr>
            <a:endParaRPr lang="uk-UA" sz="1200" dirty="0">
              <a:latin typeface="Times New Roman" pitchFamily="18" charset="0"/>
              <a:cs typeface="Times New Roman" pitchFamily="18" charset="0"/>
            </a:endParaRPr>
          </a:p>
          <a:p>
            <a:pPr>
              <a:buNone/>
            </a:pPr>
            <a:endParaRPr lang="uk-UA" sz="1200" dirty="0" smtClean="0">
              <a:latin typeface="Times New Roman" pitchFamily="18" charset="0"/>
              <a:cs typeface="Times New Roman" pitchFamily="18" charset="0"/>
            </a:endParaRPr>
          </a:p>
          <a:p>
            <a:pPr>
              <a:buNone/>
            </a:pPr>
            <a:endParaRPr lang="uk-UA" sz="1200" dirty="0">
              <a:latin typeface="Times New Roman" pitchFamily="18" charset="0"/>
              <a:cs typeface="Times New Roman" pitchFamily="18" charset="0"/>
            </a:endParaRPr>
          </a:p>
          <a:p>
            <a:pPr>
              <a:buNone/>
            </a:pPr>
            <a:endParaRPr lang="uk-UA" sz="1200" dirty="0" smtClean="0">
              <a:latin typeface="Times New Roman" pitchFamily="18" charset="0"/>
              <a:cs typeface="Times New Roman" pitchFamily="18" charset="0"/>
            </a:endParaRPr>
          </a:p>
          <a:p>
            <a:pPr>
              <a:buNone/>
            </a:pPr>
            <a:endParaRPr lang="uk-UA" sz="1200" dirty="0">
              <a:latin typeface="Times New Roman" pitchFamily="18" charset="0"/>
              <a:cs typeface="Times New Roman" pitchFamily="18" charset="0"/>
            </a:endParaRPr>
          </a:p>
          <a:p>
            <a:pPr>
              <a:buNone/>
            </a:pPr>
            <a:endParaRPr lang="uk-UA" sz="1200" dirty="0" smtClean="0">
              <a:latin typeface="Times New Roman" pitchFamily="18" charset="0"/>
              <a:cs typeface="Times New Roman" pitchFamily="18" charset="0"/>
            </a:endParaRPr>
          </a:p>
          <a:p>
            <a:pPr>
              <a:buNone/>
            </a:pPr>
            <a:endParaRPr lang="uk-UA" sz="1200" dirty="0">
              <a:latin typeface="Times New Roman" pitchFamily="18" charset="0"/>
              <a:cs typeface="Times New Roman" pitchFamily="18" charset="0"/>
            </a:endParaRPr>
          </a:p>
          <a:p>
            <a:pPr>
              <a:buNone/>
            </a:pPr>
            <a:endParaRPr lang="uk-UA" sz="1200" dirty="0" smtClean="0">
              <a:latin typeface="Times New Roman" pitchFamily="18" charset="0"/>
              <a:cs typeface="Times New Roman" pitchFamily="18" charset="0"/>
            </a:endParaRPr>
          </a:p>
          <a:p>
            <a:pPr>
              <a:buNone/>
            </a:pPr>
            <a:endParaRPr lang="uk-UA" sz="1200" dirty="0">
              <a:latin typeface="Times New Roman" pitchFamily="18" charset="0"/>
              <a:cs typeface="Times New Roman" pitchFamily="18" charset="0"/>
            </a:endParaRPr>
          </a:p>
          <a:p>
            <a:pPr>
              <a:buNone/>
            </a:pPr>
            <a:endParaRPr lang="uk-UA" sz="1200" dirty="0" smtClean="0">
              <a:latin typeface="Times New Roman" pitchFamily="18" charset="0"/>
              <a:cs typeface="Times New Roman" pitchFamily="18" charset="0"/>
            </a:endParaRPr>
          </a:p>
          <a:p>
            <a:pPr>
              <a:buNone/>
            </a:pPr>
            <a:endParaRPr lang="uk-UA" sz="1200" dirty="0">
              <a:latin typeface="Times New Roman" pitchFamily="18" charset="0"/>
              <a:cs typeface="Times New Roman" pitchFamily="18" charset="0"/>
            </a:endParaRPr>
          </a:p>
          <a:p>
            <a:pPr>
              <a:buNone/>
            </a:pPr>
            <a:endParaRPr lang="uk-UA" sz="1200" dirty="0" smtClean="0">
              <a:latin typeface="Times New Roman" pitchFamily="18" charset="0"/>
              <a:cs typeface="Times New Roman" pitchFamily="18" charset="0"/>
            </a:endParaRPr>
          </a:p>
          <a:p>
            <a:pPr>
              <a:buNone/>
            </a:pPr>
            <a:endParaRPr lang="uk-UA" sz="1200" dirty="0">
              <a:latin typeface="Times New Roman" pitchFamily="18" charset="0"/>
              <a:cs typeface="Times New Roman" pitchFamily="18" charset="0"/>
            </a:endParaRPr>
          </a:p>
          <a:p>
            <a:pPr>
              <a:buNone/>
            </a:pPr>
            <a:endParaRPr lang="uk-UA" sz="1200" dirty="0" smtClean="0">
              <a:latin typeface="Times New Roman" pitchFamily="18" charset="0"/>
              <a:cs typeface="Times New Roman" pitchFamily="18" charset="0"/>
            </a:endParaRPr>
          </a:p>
          <a:p>
            <a:pPr>
              <a:buNone/>
            </a:pPr>
            <a:endParaRPr lang="uk-UA" sz="1200" dirty="0">
              <a:latin typeface="Times New Roman" pitchFamily="18" charset="0"/>
              <a:cs typeface="Times New Roman" pitchFamily="18" charset="0"/>
            </a:endParaRPr>
          </a:p>
          <a:p>
            <a:pPr>
              <a:buNone/>
            </a:pPr>
            <a:endParaRPr lang="uk-UA" sz="1200" dirty="0" smtClean="0">
              <a:latin typeface="Times New Roman" pitchFamily="18" charset="0"/>
              <a:cs typeface="Times New Roman" pitchFamily="18" charset="0"/>
            </a:endParaRPr>
          </a:p>
          <a:p>
            <a:pPr>
              <a:buNone/>
            </a:pPr>
            <a:endParaRPr lang="uk-UA" sz="1200" dirty="0">
              <a:latin typeface="Times New Roman" pitchFamily="18" charset="0"/>
              <a:cs typeface="Times New Roman" pitchFamily="18" charset="0"/>
            </a:endParaRPr>
          </a:p>
          <a:p>
            <a:pPr>
              <a:buNone/>
            </a:pPr>
            <a:endParaRPr lang="uk-UA" sz="1200" dirty="0" smtClean="0">
              <a:latin typeface="Times New Roman" pitchFamily="18" charset="0"/>
              <a:cs typeface="Times New Roman" pitchFamily="18" charset="0"/>
            </a:endParaRPr>
          </a:p>
          <a:p>
            <a:pPr>
              <a:buNone/>
            </a:pPr>
            <a:endParaRPr lang="ru-RU" sz="1200" dirty="0">
              <a:latin typeface="Times New Roman" pitchFamily="18" charset="0"/>
              <a:cs typeface="Times New Roman" pitchFamily="18" charset="0"/>
            </a:endParaRPr>
          </a:p>
        </p:txBody>
      </p:sp>
      <p:sp>
        <p:nvSpPr>
          <p:cNvPr id="9" name="Содержимое 8"/>
          <p:cNvSpPr>
            <a:spLocks noGrp="1"/>
          </p:cNvSpPr>
          <p:nvPr>
            <p:ph sz="half" idx="2"/>
          </p:nvPr>
        </p:nvSpPr>
        <p:spPr>
          <a:xfrm>
            <a:off x="4139952" y="1556792"/>
            <a:ext cx="4775448" cy="4569371"/>
          </a:xfrm>
        </p:spPr>
        <p:txBody>
          <a:bodyPr>
            <a:normAutofit fontScale="77500" lnSpcReduction="20000"/>
          </a:bodyPr>
          <a:lstStyle/>
          <a:p>
            <a:pPr algn="ctr">
              <a:buFontTx/>
              <a:buNone/>
              <a:defRPr/>
            </a:pPr>
            <a:r>
              <a:rPr lang="ru-RU" dirty="0" smtClean="0"/>
              <a:t> </a:t>
            </a:r>
            <a:endParaRPr lang="ru-RU" dirty="0">
              <a:solidFill>
                <a:schemeClr val="accent2">
                  <a:lumMod val="75000"/>
                </a:schemeClr>
              </a:solidFill>
              <a:latin typeface="Times New Roman" pitchFamily="18" charset="0"/>
              <a:cs typeface="Times New Roman" pitchFamily="18" charset="0"/>
            </a:endParaRPr>
          </a:p>
        </p:txBody>
      </p:sp>
    </p:spTree>
  </p:cSld>
  <p:clrMapOvr>
    <a:masterClrMapping/>
  </p:clrMapOvr>
  <p:transition spd="slow">
    <p:wheel spokes="8"/>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err="1" smtClean="0">
                <a:solidFill>
                  <a:srgbClr val="FF0000"/>
                </a:solidFill>
                <a:latin typeface="Times New Roman" pitchFamily="18" charset="0"/>
                <a:cs typeface="Times New Roman" pitchFamily="18" charset="0"/>
              </a:rPr>
              <a:t>Нове</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законодавство</a:t>
            </a:r>
            <a:r>
              <a:rPr lang="ru-RU" b="1" dirty="0" smtClean="0">
                <a:solidFill>
                  <a:srgbClr val="FF0000"/>
                </a:solidFill>
                <a:latin typeface="Times New Roman" pitchFamily="18" charset="0"/>
                <a:cs typeface="Times New Roman" pitchFamily="18" charset="0"/>
              </a:rPr>
              <a:t> у </a:t>
            </a:r>
            <a:r>
              <a:rPr lang="ru-RU" b="1" dirty="0" err="1" smtClean="0">
                <a:solidFill>
                  <a:srgbClr val="FF0000"/>
                </a:solidFill>
                <a:latin typeface="Times New Roman" pitchFamily="18" charset="0"/>
                <a:cs typeface="Times New Roman" pitchFamily="18" charset="0"/>
              </a:rPr>
              <a:t>сфері</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дошкільної</a:t>
            </a:r>
            <a:r>
              <a:rPr lang="ru-RU" b="1" dirty="0" smtClean="0">
                <a:solidFill>
                  <a:srgbClr val="FF0000"/>
                </a:solidFill>
                <a:latin typeface="Times New Roman" pitchFamily="18" charset="0"/>
                <a:cs typeface="Times New Roman" pitchFamily="18" charset="0"/>
              </a:rPr>
              <a:t> </a:t>
            </a:r>
            <a:r>
              <a:rPr lang="ru-RU" b="1" dirty="0" err="1" smtClean="0">
                <a:solidFill>
                  <a:srgbClr val="FF0000"/>
                </a:solidFill>
                <a:latin typeface="Times New Roman" pitchFamily="18" charset="0"/>
                <a:cs typeface="Times New Roman" pitchFamily="18" charset="0"/>
              </a:rPr>
              <a:t>освіти</a:t>
            </a:r>
            <a:r>
              <a:rPr lang="ru-RU" b="1" dirty="0" smtClean="0">
                <a:solidFill>
                  <a:srgbClr val="FF0000"/>
                </a:solidFill>
                <a:latin typeface="Times New Roman" pitchFamily="18" charset="0"/>
                <a:cs typeface="Times New Roman" pitchFamily="18" charset="0"/>
              </a:rPr>
              <a:t> </a:t>
            </a:r>
            <a:endParaRPr lang="uk-UA" dirty="0"/>
          </a:p>
        </p:txBody>
      </p:sp>
      <p:sp>
        <p:nvSpPr>
          <p:cNvPr id="3" name="Содержимое 2"/>
          <p:cNvSpPr>
            <a:spLocks noGrp="1"/>
          </p:cNvSpPr>
          <p:nvPr>
            <p:ph sz="half" idx="1"/>
          </p:nvPr>
        </p:nvSpPr>
        <p:spPr>
          <a:xfrm>
            <a:off x="0" y="1600200"/>
            <a:ext cx="4495800" cy="5257800"/>
          </a:xfrm>
        </p:spPr>
        <p:txBody>
          <a:bodyPr>
            <a:normAutofit fontScale="55000" lnSpcReduction="20000"/>
          </a:bodyPr>
          <a:lstStyle/>
          <a:p>
            <a:pPr algn="ctr">
              <a:buFontTx/>
              <a:buNone/>
              <a:defRPr/>
            </a:pPr>
            <a:r>
              <a:rPr lang="uk-UA" sz="3800" b="1" dirty="0" smtClean="0">
                <a:latin typeface="Arial" pitchFamily="34" charset="0"/>
                <a:cs typeface="Arial" pitchFamily="34" charset="0"/>
              </a:rPr>
              <a:t>Закон України “ Про  застосування англійської мови в </a:t>
            </a:r>
            <a:r>
              <a:rPr lang="uk-UA" sz="3800" b="1" dirty="0" err="1" smtClean="0">
                <a:latin typeface="Arial" pitchFamily="34" charset="0"/>
                <a:cs typeface="Arial" pitchFamily="34" charset="0"/>
              </a:rPr>
              <a:t>Україні”</a:t>
            </a:r>
            <a:endParaRPr lang="uk-UA" sz="3800" b="1" dirty="0" smtClean="0">
              <a:latin typeface="Arial" pitchFamily="34" charset="0"/>
              <a:cs typeface="Arial" pitchFamily="34" charset="0"/>
            </a:endParaRPr>
          </a:p>
          <a:p>
            <a:pPr algn="ctr">
              <a:buFontTx/>
              <a:buNone/>
              <a:defRPr/>
            </a:pPr>
            <a:r>
              <a:rPr lang="uk-UA" sz="3800" b="1" dirty="0" smtClean="0">
                <a:latin typeface="Arial" pitchFamily="34" charset="0"/>
                <a:cs typeface="Arial" pitchFamily="34" charset="0"/>
              </a:rPr>
              <a:t>Ввійде вдію з 01.09.2026р.</a:t>
            </a:r>
          </a:p>
          <a:p>
            <a:pPr>
              <a:defRPr/>
            </a:pPr>
            <a:r>
              <a:rPr lang="uk-UA" sz="3800" b="1" dirty="0" smtClean="0">
                <a:latin typeface="Arial" pitchFamily="34" charset="0"/>
                <a:cs typeface="Arial" pitchFamily="34" charset="0"/>
              </a:rPr>
              <a:t>Стаття 6. Англійська мова у сфері освіти</a:t>
            </a:r>
            <a:endParaRPr lang="uk-UA" sz="3800" dirty="0" smtClean="0">
              <a:latin typeface="Arial" pitchFamily="34" charset="0"/>
              <a:cs typeface="Arial" pitchFamily="34" charset="0"/>
            </a:endParaRPr>
          </a:p>
          <a:p>
            <a:pPr marL="92075" indent="-92075">
              <a:buFontTx/>
              <a:buNone/>
              <a:tabLst>
                <a:tab pos="0" algn="l"/>
              </a:tabLst>
              <a:defRPr/>
            </a:pPr>
            <a:r>
              <a:rPr lang="uk-UA" sz="3200" b="1" dirty="0" smtClean="0">
                <a:latin typeface="Arial" pitchFamily="34" charset="0"/>
                <a:cs typeface="Arial" pitchFamily="34" charset="0"/>
              </a:rPr>
              <a:t>1. Держава сприяє громадянам України в опануванні англійської мови, підвищенні рівня володіння цією мовою шляхом:</a:t>
            </a:r>
          </a:p>
          <a:p>
            <a:pPr marL="0" indent="0">
              <a:buFontTx/>
              <a:buNone/>
              <a:defRPr/>
            </a:pPr>
            <a:r>
              <a:rPr lang="uk-UA" sz="3200" b="1" dirty="0" smtClean="0">
                <a:latin typeface="Arial" pitchFamily="34" charset="0"/>
                <a:cs typeface="Arial" pitchFamily="34" charset="0"/>
              </a:rPr>
              <a:t>1) забезпечення використання англійської мови в освітньому процесі для дітей молодшого та середнього дошкільного віку в ЗДО;</a:t>
            </a:r>
          </a:p>
          <a:p>
            <a:pPr marL="0" indent="0">
              <a:buFontTx/>
              <a:buNone/>
              <a:defRPr/>
            </a:pPr>
            <a:r>
              <a:rPr lang="uk-UA" sz="3200" b="1" dirty="0" smtClean="0">
                <a:latin typeface="Arial" pitchFamily="34" charset="0"/>
                <a:cs typeface="Arial" pitchFamily="34" charset="0"/>
              </a:rPr>
              <a:t>2) забезпечення обов'язкового вивчення англійської мови дітьми старшого дошкільного віку в ЗДО </a:t>
            </a:r>
          </a:p>
          <a:p>
            <a:endParaRPr lang="uk-UA" dirty="0"/>
          </a:p>
        </p:txBody>
      </p:sp>
      <p:sp>
        <p:nvSpPr>
          <p:cNvPr id="4" name="Содержимое 3"/>
          <p:cNvSpPr>
            <a:spLocks noGrp="1"/>
          </p:cNvSpPr>
          <p:nvPr>
            <p:ph sz="half" idx="2"/>
          </p:nvPr>
        </p:nvSpPr>
        <p:spPr>
          <a:xfrm>
            <a:off x="4283968" y="1600200"/>
            <a:ext cx="4860032" cy="5069160"/>
          </a:xfrm>
        </p:spPr>
        <p:txBody>
          <a:bodyPr>
            <a:noAutofit/>
          </a:bodyPr>
          <a:lstStyle/>
          <a:p>
            <a:r>
              <a:rPr lang="uk-UA" sz="2000" dirty="0" smtClean="0">
                <a:latin typeface="Arial" pitchFamily="34" charset="0"/>
                <a:cs typeface="Arial" pitchFamily="34" charset="0"/>
              </a:rPr>
              <a:t>з 1 вересня 2026 року вивчення англійської мови дітьми старшого дошкільного віку стане </a:t>
            </a:r>
            <a:r>
              <a:rPr lang="uk-UA" sz="2000" dirty="0" err="1" smtClean="0">
                <a:latin typeface="Arial" pitchFamily="34" charset="0"/>
                <a:cs typeface="Arial" pitchFamily="34" charset="0"/>
              </a:rPr>
              <a:t>обовʼязковим</a:t>
            </a:r>
            <a:r>
              <a:rPr lang="uk-UA" sz="2000" dirty="0" smtClean="0">
                <a:latin typeface="Arial" pitchFamily="34" charset="0"/>
                <a:cs typeface="Arial" pitchFamily="34" charset="0"/>
              </a:rPr>
              <a:t>. Відповідні зміни буде </a:t>
            </a:r>
            <a:r>
              <a:rPr lang="uk-UA" sz="2000" dirty="0" err="1" smtClean="0">
                <a:latin typeface="Arial" pitchFamily="34" charset="0"/>
                <a:cs typeface="Arial" pitchFamily="34" charset="0"/>
              </a:rPr>
              <a:t>врахо-вано</a:t>
            </a:r>
            <a:r>
              <a:rPr lang="uk-UA" sz="2000" dirty="0" smtClean="0">
                <a:latin typeface="Arial" pitchFamily="34" charset="0"/>
                <a:cs typeface="Arial" pitchFamily="34" charset="0"/>
              </a:rPr>
              <a:t> в освітньому процесі. Вивчення англійської мови передбачено освітнім напрямом «Мовлення дитини. Іноземна мова» варіативної складової Базового компонента дошкільної освіти.</a:t>
            </a:r>
            <a:r>
              <a:rPr lang="ru-RU" sz="2000" dirty="0" smtClean="0"/>
              <a:t> Чинною </a:t>
            </a:r>
            <a:r>
              <a:rPr lang="ru-RU" sz="2000" dirty="0" err="1" smtClean="0"/>
              <a:t>парціальною</a:t>
            </a:r>
            <a:r>
              <a:rPr lang="ru-RU" sz="2000" dirty="0" smtClean="0"/>
              <a:t> </a:t>
            </a:r>
            <a:r>
              <a:rPr lang="ru-RU" sz="2000" dirty="0" err="1" smtClean="0"/>
              <a:t>програмою</a:t>
            </a:r>
            <a:r>
              <a:rPr lang="ru-RU" sz="2000" dirty="0" smtClean="0"/>
              <a:t> за </a:t>
            </a:r>
            <a:r>
              <a:rPr lang="ru-RU" sz="2000" dirty="0" err="1" smtClean="0"/>
              <a:t>даним</a:t>
            </a:r>
            <a:r>
              <a:rPr lang="ru-RU" sz="2000" dirty="0" smtClean="0"/>
              <a:t> </a:t>
            </a:r>
            <a:r>
              <a:rPr lang="ru-RU" sz="2000" dirty="0" err="1" smtClean="0"/>
              <a:t>напрямом</a:t>
            </a:r>
            <a:r>
              <a:rPr lang="ru-RU" sz="2000" dirty="0" smtClean="0"/>
              <a:t> </a:t>
            </a:r>
            <a:r>
              <a:rPr lang="ru-RU" sz="2000" dirty="0" err="1" smtClean="0"/>
              <a:t>є</a:t>
            </a:r>
            <a:r>
              <a:rPr lang="ru-RU" sz="2000" dirty="0" smtClean="0"/>
              <a:t> «</a:t>
            </a:r>
            <a:r>
              <a:rPr lang="ru-RU" sz="2000" dirty="0" err="1" smtClean="0"/>
              <a:t>Англійська</a:t>
            </a:r>
            <a:r>
              <a:rPr lang="ru-RU" sz="2000" dirty="0" smtClean="0"/>
              <a:t> </a:t>
            </a:r>
            <a:r>
              <a:rPr lang="ru-RU" sz="2000" dirty="0" err="1" smtClean="0"/>
              <a:t>мова</a:t>
            </a:r>
            <a:r>
              <a:rPr lang="ru-RU" sz="2000" dirty="0" smtClean="0"/>
              <a:t> </a:t>
            </a:r>
            <a:r>
              <a:rPr lang="ru-RU" sz="2000" dirty="0" err="1" smtClean="0"/>
              <a:t>за</a:t>
            </a:r>
            <a:r>
              <a:rPr lang="ru-RU" sz="2000" dirty="0" smtClean="0"/>
              <a:t> методикою </a:t>
            </a:r>
            <a:r>
              <a:rPr lang="ru-RU" sz="2000" dirty="0" err="1" smtClean="0"/>
              <a:t>асоціативних</a:t>
            </a:r>
            <a:r>
              <a:rPr lang="ru-RU" sz="2000" dirty="0" smtClean="0"/>
              <a:t> </a:t>
            </a:r>
            <a:r>
              <a:rPr lang="ru-RU" sz="2000" dirty="0" err="1" smtClean="0"/>
              <a:t>символів</a:t>
            </a:r>
            <a:r>
              <a:rPr lang="ru-RU" sz="2000" dirty="0" smtClean="0"/>
              <a:t>»</a:t>
            </a:r>
            <a:r>
              <a:rPr lang="ru-RU" sz="2400" dirty="0" smtClean="0"/>
              <a:t>.</a:t>
            </a:r>
            <a:endParaRPr lang="uk-UA" sz="2400" dirty="0">
              <a:latin typeface="Arial" pitchFamily="34" charset="0"/>
              <a:cs typeface="Arial" pitchFamily="34" charset="0"/>
            </a:endParaRPr>
          </a:p>
        </p:txBody>
      </p:sp>
    </p:spTree>
  </p:cSld>
  <p:clrMapOvr>
    <a:masterClrMapping/>
  </p:clrMapOvr>
  <p:transition spd="slow">
    <p:wheel spokes="8"/>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МОН №1/15368-24 від 27.08.2024р.</a:t>
            </a:r>
            <a:endParaRPr lang="uk-UA" dirty="0"/>
          </a:p>
        </p:txBody>
      </p:sp>
      <p:pic>
        <p:nvPicPr>
          <p:cNvPr id="23554" name="Picture 2"/>
          <p:cNvPicPr>
            <a:picLocks noChangeAspect="1" noChangeArrowheads="1"/>
          </p:cNvPicPr>
          <p:nvPr/>
        </p:nvPicPr>
        <p:blipFill>
          <a:blip r:embed="rId2" cstate="print"/>
          <a:srcRect/>
          <a:stretch>
            <a:fillRect/>
          </a:stretch>
        </p:blipFill>
        <p:spPr bwMode="auto">
          <a:xfrm>
            <a:off x="539552" y="1412776"/>
            <a:ext cx="8280920" cy="3528392"/>
          </a:xfrm>
          <a:prstGeom prst="rect">
            <a:avLst/>
          </a:prstGeom>
          <a:noFill/>
          <a:ln w="9525">
            <a:noFill/>
            <a:miter lim="800000"/>
            <a:headEnd/>
            <a:tailEnd/>
          </a:ln>
        </p:spPr>
      </p:pic>
    </p:spTree>
  </p:cSld>
  <p:clrMapOvr>
    <a:masterClrMapping/>
  </p:clrMapOvr>
  <p:transition spd="slow">
    <p:wheel spokes="8"/>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988552" cy="6597352"/>
          </a:xfrm>
        </p:spPr>
        <p:txBody>
          <a:bodyPr>
            <a:normAutofit fontScale="90000"/>
          </a:bodyPr>
          <a:lstStyle/>
          <a:p>
            <a:pPr>
              <a:defRPr/>
            </a:pPr>
            <a:r>
              <a:rPr lang="ru-RU" dirty="0" smtClean="0">
                <a:solidFill>
                  <a:srgbClr val="FF0000"/>
                </a:solidFill>
              </a:rPr>
              <a:t/>
            </a:r>
            <a:br>
              <a:rPr lang="ru-RU" dirty="0" smtClean="0">
                <a:solidFill>
                  <a:srgbClr val="FF0000"/>
                </a:solidFill>
              </a:rPr>
            </a:br>
            <a:r>
              <a:rPr lang="ru-RU" dirty="0" smtClean="0">
                <a:solidFill>
                  <a:srgbClr val="FF0000"/>
                </a:solidFill>
              </a:rPr>
              <a:t/>
            </a:r>
            <a:br>
              <a:rPr lang="ru-RU" dirty="0" smtClean="0">
                <a:solidFill>
                  <a:srgbClr val="FF0000"/>
                </a:solidFill>
              </a:rPr>
            </a:br>
            <a:r>
              <a:rPr lang="ru-RU" dirty="0" err="1" smtClean="0">
                <a:solidFill>
                  <a:srgbClr val="FF0000"/>
                </a:solidFill>
              </a:rPr>
              <a:t>Пріоритетні</a:t>
            </a:r>
            <a:r>
              <a:rPr lang="ru-RU" dirty="0" smtClean="0">
                <a:solidFill>
                  <a:srgbClr val="FF0000"/>
                </a:solidFill>
              </a:rPr>
              <a:t> </a:t>
            </a:r>
            <a:r>
              <a:rPr lang="ru-RU" dirty="0" err="1" smtClean="0">
                <a:solidFill>
                  <a:srgbClr val="FF0000"/>
                </a:solidFill>
              </a:rPr>
              <a:t>напрями</a:t>
            </a:r>
            <a:r>
              <a:rPr lang="ru-RU" dirty="0" smtClean="0">
                <a:solidFill>
                  <a:srgbClr val="FF0000"/>
                </a:solidFill>
              </a:rPr>
              <a:t> </a:t>
            </a:r>
            <a:r>
              <a:rPr lang="ru-RU" dirty="0" err="1" smtClean="0">
                <a:solidFill>
                  <a:srgbClr val="FF0000"/>
                </a:solidFill>
              </a:rPr>
              <a:t>діяльності</a:t>
            </a:r>
            <a:r>
              <a:rPr lang="ru-RU" dirty="0" smtClean="0">
                <a:solidFill>
                  <a:srgbClr val="FF0000"/>
                </a:solidFill>
              </a:rPr>
              <a:t> ЗДО в 2024/2025 </a:t>
            </a:r>
            <a:r>
              <a:rPr lang="ru-RU" dirty="0" err="1" smtClean="0">
                <a:solidFill>
                  <a:srgbClr val="FF0000"/>
                </a:solidFill>
              </a:rPr>
              <a:t>навчальному</a:t>
            </a:r>
            <a:r>
              <a:rPr lang="ru-RU" dirty="0" smtClean="0">
                <a:solidFill>
                  <a:srgbClr val="FF0000"/>
                </a:solidFill>
              </a:rPr>
              <a:t> </a:t>
            </a:r>
            <a:r>
              <a:rPr lang="ru-RU" dirty="0" err="1" smtClean="0">
                <a:solidFill>
                  <a:srgbClr val="FF0000"/>
                </a:solidFill>
              </a:rPr>
              <a:t>році</a:t>
            </a:r>
            <a:r>
              <a:rPr lang="ru-RU" dirty="0" smtClean="0">
                <a:solidFill>
                  <a:srgbClr val="FF0000"/>
                </a:solidFill>
              </a:rPr>
              <a:t>:</a:t>
            </a:r>
            <a:br>
              <a:rPr lang="ru-RU" dirty="0" smtClean="0">
                <a:solidFill>
                  <a:srgbClr val="FF0000"/>
                </a:solidFill>
              </a:rPr>
            </a:br>
            <a:r>
              <a:rPr lang="uk-UA" sz="2200" dirty="0" smtClean="0">
                <a:latin typeface="Arial" pitchFamily="34" charset="0"/>
                <a:cs typeface="Arial" pitchFamily="34" charset="0"/>
              </a:rPr>
              <a:t>1. Безпечність освітнього середовища. </a:t>
            </a:r>
            <a:br>
              <a:rPr lang="uk-UA" sz="2200" dirty="0" smtClean="0">
                <a:latin typeface="Arial" pitchFamily="34" charset="0"/>
                <a:cs typeface="Arial" pitchFamily="34" charset="0"/>
              </a:rPr>
            </a:br>
            <a:r>
              <a:rPr lang="uk-UA" sz="2200" dirty="0" smtClean="0">
                <a:latin typeface="Arial" pitchFamily="34" charset="0"/>
                <a:cs typeface="Arial" pitchFamily="34" charset="0"/>
              </a:rPr>
              <a:t> 2. Забезпечення доступності дошкільної освіти, що забезпечує без винятку кожній дитині рівні права та можливості на здобуття освіти, враховуючи індивідуальні особливості, потреби та потенціал. Завдання закладів дошкільної освіти полягає в створенні умов, які гарантуватимуть доступність освіти без будь-якої дискримінації.</a:t>
            </a:r>
            <a:br>
              <a:rPr lang="uk-UA" sz="2200" dirty="0" smtClean="0">
                <a:latin typeface="Arial" pitchFamily="34" charset="0"/>
                <a:cs typeface="Arial" pitchFamily="34" charset="0"/>
              </a:rPr>
            </a:br>
            <a:r>
              <a:rPr lang="uk-UA" sz="2200" dirty="0" smtClean="0">
                <a:latin typeface="Arial" pitchFamily="34" charset="0"/>
                <a:cs typeface="Arial" pitchFamily="34" charset="0"/>
              </a:rPr>
              <a:t>3.  Створення </a:t>
            </a:r>
            <a:r>
              <a:rPr lang="uk-UA" sz="2200" dirty="0" err="1" smtClean="0">
                <a:latin typeface="Arial" pitchFamily="34" charset="0"/>
                <a:cs typeface="Arial" pitchFamily="34" charset="0"/>
              </a:rPr>
              <a:t>безбар’єрного</a:t>
            </a:r>
            <a:r>
              <a:rPr lang="uk-UA" sz="2200" dirty="0" smtClean="0">
                <a:latin typeface="Arial" pitchFamily="34" charset="0"/>
                <a:cs typeface="Arial" pitchFamily="34" charset="0"/>
              </a:rPr>
              <a:t> та дружнього освітнього середовища, яке відповідає індивідуальним потребам дітей, враховуючи психофізичні особливості розвитку.</a:t>
            </a:r>
            <a:br>
              <a:rPr lang="uk-UA" sz="2200" dirty="0" smtClean="0">
                <a:latin typeface="Arial" pitchFamily="34" charset="0"/>
                <a:cs typeface="Arial" pitchFamily="34" charset="0"/>
              </a:rPr>
            </a:br>
            <a:r>
              <a:rPr lang="uk-UA" sz="2200" dirty="0" smtClean="0">
                <a:latin typeface="Arial" pitchFamily="34" charset="0"/>
                <a:cs typeface="Arial" pitchFamily="34" charset="0"/>
              </a:rPr>
              <a:t> 4. національно патріотичне виховання дошкільників, особливо в умовах військової агресії проти України, залишається ключовим і невід ємним елементом освітнього процесу в закладах дошкільної освіти. Важливо організовувати освітню взаємодію з дітьми не лише через ознайомлення з історією нашої держави, а й через акцент на її сучасних досягненнях та нових здобутках. </a:t>
            </a:r>
            <a:r>
              <a:rPr lang="uk-UA" sz="2200" dirty="0" smtClean="0"/>
              <a:t> </a:t>
            </a:r>
            <a:br>
              <a:rPr lang="uk-UA" sz="2200" dirty="0" smtClean="0"/>
            </a:br>
            <a:r>
              <a:rPr lang="ru-RU" sz="2200" dirty="0" smtClean="0">
                <a:solidFill>
                  <a:srgbClr val="FF0000"/>
                </a:solidFill>
              </a:rPr>
              <a:t/>
            </a:r>
            <a:br>
              <a:rPr lang="ru-RU" sz="2200" dirty="0" smtClean="0">
                <a:solidFill>
                  <a:srgbClr val="FF0000"/>
                </a:solidFill>
              </a:rPr>
            </a:br>
            <a:endParaRPr lang="uk-UA" sz="2200" dirty="0"/>
          </a:p>
        </p:txBody>
      </p:sp>
    </p:spTree>
  </p:cSld>
  <p:clrMapOvr>
    <a:masterClrMapping/>
  </p:clrMapOvr>
  <p:transition spd="slow">
    <p:wheel spokes="8"/>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620688"/>
            <a:ext cx="9144000" cy="5455099"/>
          </a:xfrm>
        </p:spPr>
        <p:txBody>
          <a:bodyPr>
            <a:normAutofit fontScale="90000"/>
          </a:bodyPr>
          <a:lstStyle/>
          <a:p>
            <a:r>
              <a:rPr lang="ru-RU" sz="2800" dirty="0" err="1" smtClean="0"/>
              <a:t>Організація</a:t>
            </a:r>
            <a:r>
              <a:rPr lang="ru-RU" sz="2800" dirty="0" smtClean="0"/>
              <a:t> </a:t>
            </a:r>
            <a:r>
              <a:rPr lang="ru-RU" sz="2800" dirty="0" err="1" smtClean="0"/>
              <a:t>освітнього</a:t>
            </a:r>
            <a:r>
              <a:rPr lang="ru-RU" sz="2800" dirty="0" smtClean="0"/>
              <a:t> </a:t>
            </a:r>
            <a:r>
              <a:rPr lang="ru-RU" sz="2800" dirty="0" err="1" smtClean="0"/>
              <a:t>процесу</a:t>
            </a:r>
            <a:r>
              <a:rPr lang="ru-RU" sz="2800" dirty="0" smtClean="0"/>
              <a:t> в ЗДО </a:t>
            </a:r>
            <a:r>
              <a:rPr lang="ru-RU" sz="2800" dirty="0" err="1" smtClean="0"/>
              <a:t>базується</a:t>
            </a:r>
            <a:r>
              <a:rPr lang="ru-RU" sz="2800" dirty="0" smtClean="0"/>
              <a:t> на принципах </a:t>
            </a:r>
            <a:r>
              <a:rPr lang="ru-RU" sz="2800" dirty="0" err="1" smtClean="0"/>
              <a:t>сучасного</a:t>
            </a:r>
            <a:r>
              <a:rPr lang="ru-RU" sz="2800" dirty="0" smtClean="0"/>
              <a:t> </a:t>
            </a:r>
            <a:r>
              <a:rPr lang="ru-RU" sz="2800" dirty="0" err="1" smtClean="0"/>
              <a:t>підходу</a:t>
            </a:r>
            <a:r>
              <a:rPr lang="ru-RU" sz="2800" dirty="0" smtClean="0"/>
              <a:t> до </a:t>
            </a:r>
            <a:r>
              <a:rPr lang="ru-RU" sz="2800" dirty="0" err="1" smtClean="0"/>
              <a:t>виховання</a:t>
            </a:r>
            <a:r>
              <a:rPr lang="ru-RU" sz="2800" dirty="0" smtClean="0"/>
              <a:t> та </a:t>
            </a:r>
            <a:r>
              <a:rPr lang="ru-RU" sz="2800" dirty="0" err="1" smtClean="0"/>
              <a:t>навчання</a:t>
            </a:r>
            <a:r>
              <a:rPr lang="ru-RU" sz="2800" dirty="0" smtClean="0"/>
              <a:t> </a:t>
            </a:r>
            <a:r>
              <a:rPr lang="ru-RU" sz="2800" dirty="0" err="1" smtClean="0"/>
              <a:t>дітей</a:t>
            </a:r>
            <a:r>
              <a:rPr lang="ru-RU" sz="2800" dirty="0" smtClean="0"/>
              <a:t>.</a:t>
            </a:r>
            <a:br>
              <a:rPr lang="ru-RU" sz="2800" dirty="0" smtClean="0"/>
            </a:br>
            <a:r>
              <a:rPr lang="ru-RU" sz="2800" dirty="0" smtClean="0"/>
              <a:t> </a:t>
            </a:r>
            <a:r>
              <a:rPr lang="ru-RU" sz="2800" dirty="0" err="1" smtClean="0"/>
              <a:t>Діяльність</a:t>
            </a:r>
            <a:r>
              <a:rPr lang="ru-RU" sz="2800" dirty="0" smtClean="0"/>
              <a:t> </a:t>
            </a:r>
            <a:r>
              <a:rPr lang="ru-RU" sz="2800" dirty="0" err="1" smtClean="0"/>
              <a:t>здійснюється</a:t>
            </a:r>
            <a:r>
              <a:rPr lang="ru-RU" sz="2800" dirty="0" smtClean="0"/>
              <a:t> </a:t>
            </a:r>
            <a:r>
              <a:rPr lang="ru-RU" sz="2800" dirty="0" err="1" smtClean="0"/>
              <a:t>відповідно</a:t>
            </a:r>
            <a:r>
              <a:rPr lang="ru-RU" sz="2800" dirty="0" smtClean="0"/>
              <a:t> до: </a:t>
            </a:r>
            <a:br>
              <a:rPr lang="ru-RU" sz="2800" dirty="0" smtClean="0"/>
            </a:br>
            <a:r>
              <a:rPr lang="ru-RU" sz="2800" dirty="0" smtClean="0"/>
              <a:t>Базового компонента </a:t>
            </a:r>
            <a:r>
              <a:rPr lang="ru-RU" sz="2800" dirty="0" err="1" smtClean="0"/>
              <a:t>дошкільної</a:t>
            </a:r>
            <a:r>
              <a:rPr lang="ru-RU" sz="2800" dirty="0" smtClean="0"/>
              <a:t> </a:t>
            </a:r>
            <a:r>
              <a:rPr lang="ru-RU" sz="2800" dirty="0" err="1" smtClean="0"/>
              <a:t>освіти</a:t>
            </a:r>
            <a:r>
              <a:rPr lang="ru-RU" sz="2800" dirty="0" smtClean="0"/>
              <a:t> (Державного стандарту </a:t>
            </a:r>
            <a:r>
              <a:rPr lang="ru-RU" sz="2800" dirty="0" err="1" smtClean="0"/>
              <a:t>дошкільної</a:t>
            </a:r>
            <a:r>
              <a:rPr lang="ru-RU" sz="2800" dirty="0" smtClean="0"/>
              <a:t> </a:t>
            </a:r>
            <a:r>
              <a:rPr lang="ru-RU" sz="2800" dirty="0" err="1" smtClean="0"/>
              <a:t>освіти</a:t>
            </a:r>
            <a:r>
              <a:rPr lang="ru-RU" sz="2800" dirty="0" smtClean="0"/>
              <a:t>)</a:t>
            </a:r>
            <a:br>
              <a:rPr lang="ru-RU" sz="2800" dirty="0" smtClean="0"/>
            </a:br>
            <a:r>
              <a:rPr lang="ru-RU" sz="2800" dirty="0" smtClean="0"/>
              <a:t> а </a:t>
            </a:r>
            <a:r>
              <a:rPr lang="ru-RU" sz="2800" dirty="0" err="1" smtClean="0"/>
              <a:t>також</a:t>
            </a:r>
            <a:r>
              <a:rPr lang="ru-RU" sz="2800" dirty="0" smtClean="0"/>
              <a:t> </a:t>
            </a:r>
            <a:r>
              <a:rPr lang="ru-RU" sz="2800" dirty="0" err="1" smtClean="0"/>
              <a:t>оновлених</a:t>
            </a:r>
            <a:r>
              <a:rPr lang="ru-RU" sz="2800" dirty="0" smtClean="0"/>
              <a:t> «</a:t>
            </a:r>
            <a:r>
              <a:rPr lang="ru-RU" sz="2800" dirty="0" err="1" smtClean="0"/>
              <a:t>Методичних</a:t>
            </a:r>
            <a:r>
              <a:rPr lang="ru-RU" sz="2800" dirty="0" smtClean="0"/>
              <a:t> </a:t>
            </a:r>
            <a:r>
              <a:rPr lang="ru-RU" sz="2800" dirty="0" err="1" smtClean="0"/>
              <a:t>рекомендацій</a:t>
            </a:r>
            <a:r>
              <a:rPr lang="ru-RU" sz="2800" dirty="0" smtClean="0"/>
              <a:t> до Базового компонента».</a:t>
            </a:r>
            <a:br>
              <a:rPr lang="ru-RU" sz="2800" dirty="0" smtClean="0"/>
            </a:br>
            <a:r>
              <a:rPr lang="uk-UA" sz="2800" dirty="0" smtClean="0"/>
              <a:t>Педагогічні колективи мають право обирати одну або кілька освітніх програм із переліку, рекомендованого Міністерством освіти і науки України, що дозволяє їм адаптувати освітній процес до потреб маленьких дітей.</a:t>
            </a:r>
            <a:br>
              <a:rPr lang="uk-UA" sz="2800" dirty="0" smtClean="0"/>
            </a:br>
            <a:r>
              <a:rPr lang="ru-RU" sz="2400" dirty="0" smtClean="0"/>
              <a:t> у закладах </a:t>
            </a:r>
            <a:r>
              <a:rPr lang="ru-RU" sz="2400" dirty="0" err="1" smtClean="0"/>
              <a:t>дошкільної</a:t>
            </a:r>
            <a:r>
              <a:rPr lang="ru-RU" sz="2400" dirty="0" smtClean="0"/>
              <a:t> </a:t>
            </a:r>
            <a:r>
              <a:rPr lang="ru-RU" sz="2400" dirty="0" err="1" smtClean="0"/>
              <a:t>освіти</a:t>
            </a:r>
            <a:r>
              <a:rPr lang="ru-RU" sz="2400" dirty="0" smtClean="0"/>
              <a:t> </a:t>
            </a:r>
            <a:r>
              <a:rPr lang="ru-RU" sz="2400" dirty="0" err="1" smtClean="0"/>
              <a:t>обовʼязково забезпечується</a:t>
            </a:r>
            <a:r>
              <a:rPr lang="ru-RU" sz="2400" dirty="0" smtClean="0"/>
              <a:t> </a:t>
            </a:r>
            <a:r>
              <a:rPr lang="ru-RU" sz="2400" dirty="0" err="1" smtClean="0"/>
              <a:t>вивчення</a:t>
            </a:r>
            <a:r>
              <a:rPr lang="ru-RU" sz="2400" dirty="0" smtClean="0"/>
              <a:t> та </a:t>
            </a:r>
            <a:r>
              <a:rPr lang="ru-RU" sz="2400" dirty="0" err="1" smtClean="0"/>
              <a:t>використання</a:t>
            </a:r>
            <a:r>
              <a:rPr lang="ru-RU" sz="2400" dirty="0" smtClean="0"/>
              <a:t> </a:t>
            </a:r>
            <a:r>
              <a:rPr lang="ru-RU" sz="2400" dirty="0" err="1" smtClean="0"/>
              <a:t>державної</a:t>
            </a:r>
            <a:r>
              <a:rPr lang="ru-RU" sz="2400" dirty="0" smtClean="0"/>
              <a:t> </a:t>
            </a:r>
            <a:r>
              <a:rPr lang="ru-RU" sz="2400" dirty="0" err="1" smtClean="0"/>
              <a:t>мови</a:t>
            </a:r>
            <a:r>
              <a:rPr lang="ru-RU" sz="2400" dirty="0" smtClean="0"/>
              <a:t>. </a:t>
            </a:r>
            <a:r>
              <a:rPr lang="ru-RU" sz="2400" u="sng" dirty="0" err="1" smtClean="0"/>
              <a:t>Неприпустимо</a:t>
            </a:r>
            <a:r>
              <a:rPr lang="ru-RU" sz="2400" u="sng" dirty="0" smtClean="0"/>
              <a:t> </a:t>
            </a:r>
            <a:r>
              <a:rPr lang="ru-RU" sz="2400" u="sng" dirty="0" err="1" smtClean="0"/>
              <a:t>використання</a:t>
            </a:r>
            <a:r>
              <a:rPr lang="ru-RU" sz="2400" u="sng" dirty="0" smtClean="0"/>
              <a:t> </a:t>
            </a:r>
            <a:r>
              <a:rPr lang="ru-RU" sz="2400" u="sng" dirty="0" err="1" smtClean="0"/>
              <a:t>мови</a:t>
            </a:r>
            <a:r>
              <a:rPr lang="ru-RU" sz="2400" u="sng" dirty="0" smtClean="0"/>
              <a:t> </a:t>
            </a:r>
            <a:r>
              <a:rPr lang="ru-RU" sz="2400" u="sng" dirty="0" err="1" smtClean="0"/>
              <a:t>держави-агресора</a:t>
            </a:r>
            <a:r>
              <a:rPr lang="ru-RU" sz="2400" u="sng" dirty="0" smtClean="0"/>
              <a:t> </a:t>
            </a:r>
            <a:r>
              <a:rPr lang="ru-RU" sz="2400" u="sng" dirty="0" err="1" smtClean="0"/>
              <a:t>або</a:t>
            </a:r>
            <a:r>
              <a:rPr lang="ru-RU" sz="2400" u="sng" dirty="0" smtClean="0"/>
              <a:t> </a:t>
            </a:r>
            <a:r>
              <a:rPr lang="ru-RU" sz="2400" u="sng" dirty="0" err="1" smtClean="0"/>
              <a:t>держави-окупанта</a:t>
            </a:r>
            <a:r>
              <a:rPr lang="ru-RU" sz="2400" dirty="0" smtClean="0"/>
              <a:t>. </a:t>
            </a:r>
            <a:endParaRPr lang="uk-UA" sz="2800" dirty="0"/>
          </a:p>
        </p:txBody>
      </p:sp>
      <p:sp>
        <p:nvSpPr>
          <p:cNvPr id="3" name="Подзаголовок 2"/>
          <p:cNvSpPr>
            <a:spLocks noGrp="1"/>
          </p:cNvSpPr>
          <p:nvPr>
            <p:ph type="subTitle" idx="1"/>
          </p:nvPr>
        </p:nvSpPr>
        <p:spPr>
          <a:xfrm>
            <a:off x="381000" y="332656"/>
            <a:ext cx="8458200" cy="792088"/>
          </a:xfrm>
        </p:spPr>
        <p:txBody>
          <a:bodyPr/>
          <a:lstStyle/>
          <a:p>
            <a:pPr algn="ctr"/>
            <a:r>
              <a:rPr lang="uk-UA" sz="4000" b="1" dirty="0" smtClean="0">
                <a:solidFill>
                  <a:srgbClr val="FF0000"/>
                </a:solidFill>
              </a:rPr>
              <a:t>Організація освітнього процесу</a:t>
            </a:r>
          </a:p>
          <a:p>
            <a:endParaRPr lang="uk-UA" dirty="0"/>
          </a:p>
        </p:txBody>
      </p:sp>
    </p:spTree>
  </p:cSld>
  <p:clrMapOvr>
    <a:masterClrMapping/>
  </p:clrMapOvr>
  <p:transition spd="slow">
    <p:wheel spokes="8"/>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988552" cy="6858000"/>
          </a:xfrm>
        </p:spPr>
        <p:txBody>
          <a:bodyPr>
            <a:normAutofit fontScale="90000"/>
          </a:bodyPr>
          <a:lstStyle/>
          <a:p>
            <a:r>
              <a:rPr lang="uk-UA" dirty="0" smtClean="0"/>
              <a:t>Для покращення якості дошкільної освіти на сайті МОН розміщено низку освітніх матеріалів і ресурсів, які можуть бути корисними педагогам (</a:t>
            </a:r>
            <a:r>
              <a:rPr lang="uk-UA" dirty="0" err="1" smtClean="0"/>
              <a:t>вебінари</a:t>
            </a:r>
            <a:r>
              <a:rPr lang="uk-UA" dirty="0" smtClean="0"/>
              <a:t>, семінари, конференції, посібники, порадники та ін.) під час підготовки до організації освітнього процесу.                        Окремо варто зазначити схвалену до використання </a:t>
            </a:r>
            <a:r>
              <a:rPr lang="uk-UA" dirty="0" smtClean="0">
                <a:solidFill>
                  <a:srgbClr val="FF0000"/>
                </a:solidFill>
              </a:rPr>
              <a:t>Програму з фінансової грамотності для дошкільників «Мої перші гроші», </a:t>
            </a:r>
            <a:r>
              <a:rPr lang="uk-UA" dirty="0" smtClean="0"/>
              <a:t>розроблену за участю фахівців НБУ, яка сприяє ранньому ознайомленню дітей з основами фінансової культури.</a:t>
            </a:r>
            <a:endParaRPr lang="uk-UA" dirty="0"/>
          </a:p>
        </p:txBody>
      </p:sp>
    </p:spTree>
  </p:cSld>
  <p:clrMapOvr>
    <a:masterClrMapping/>
  </p:clrMapOvr>
  <p:transition spd="slow">
    <p:wheel spokes="8"/>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670</TotalTime>
  <Words>872</Words>
  <Application>Microsoft Office PowerPoint</Application>
  <PresentationFormat>Экран (4:3)</PresentationFormat>
  <Paragraphs>150</Paragraphs>
  <Slides>26</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26</vt:i4>
      </vt:variant>
    </vt:vector>
  </HeadingPairs>
  <TitlesOfParts>
    <vt:vector size="28" baseType="lpstr">
      <vt:lpstr>Трек</vt:lpstr>
      <vt:lpstr>Слайд</vt:lpstr>
      <vt:lpstr>Організація освітнього процесу у ЗДО №39 «Журавлик»  в 2024/2025 н.р.       </vt:lpstr>
      <vt:lpstr>Слайд 2</vt:lpstr>
      <vt:lpstr>• Закон України “Про освіту”; • Закон України “Про дошкільну освіту”; • Закон України “Про охорону дитинства”; • Положення про ЗДО; • Санітарний регламент ДНЗ.  </vt:lpstr>
      <vt:lpstr>Нове законодавство у сфері дошкільної освіти   </vt:lpstr>
      <vt:lpstr>Нове законодавство у сфері дошкільної освіти </vt:lpstr>
      <vt:lpstr>МОН №1/15368-24 від 27.08.2024р.</vt:lpstr>
      <vt:lpstr>  Пріоритетні напрями діяльності ЗДО в 2024/2025 навчальному році: 1. Безпечність освітнього середовища.   2. Забезпечення доступності дошкільної освіти, що забезпечує без винятку кожній дитині рівні права та можливості на здобуття освіти, враховуючи індивідуальні особливості, потреби та потенціал. Завдання закладів дошкільної освіти полягає в створенні умов, які гарантуватимуть доступність освіти без будь-якої дискримінації. 3.  Створення безбар’єрного та дружнього освітнього середовища, яке відповідає індивідуальним потребам дітей, враховуючи психофізичні особливості розвитку.  4. національно патріотичне виховання дошкільників, особливо в умовах військової агресії проти України, залишається ключовим і невід ємним елементом освітнього процесу в закладах дошкільної освіти. Важливо організовувати освітню взаємодію з дітьми не лише через ознайомлення з історією нашої держави, а й через акцент на її сучасних досягненнях та нових здобутках.    </vt:lpstr>
      <vt:lpstr>Організація освітнього процесу в ЗДО базується на принципах сучасного підходу до виховання та навчання дітей.  Діяльність здійснюється відповідно до:  Базового компонента дошкільної освіти (Державного стандарту дошкільної освіти)  а також оновлених «Методичних рекомендацій до Базового компонента». Педагогічні колективи мають право обирати одну або кілька освітніх програм із переліку, рекомендованого Міністерством освіти і науки України, що дозволяє їм адаптувати освітній процес до потреб маленьких дітей.  у закладах дошкільної освіти обовʼязково забезпечується вивчення та використання державної мови. Неприпустимо використання мови держави-агресора або держави-окупанта. </vt:lpstr>
      <vt:lpstr>Для покращення якості дошкільної освіти на сайті МОН розміщено низку освітніх матеріалів і ресурсів, які можуть бути корисними педагогам (вебінари, семінари, конференції, посібники, порадники та ін.) під час підготовки до організації освітнього процесу.                        Окремо варто зазначити схвалену до використання Програму з фінансової грамотності для дошкільників «Мої перші гроші», розроблену за участю фахівців НБУ, яка сприяє ранньому ознайомленню дітей з основами фінансової культури.</vt:lpstr>
      <vt:lpstr>На сайті МОН, у розділі «Дошкільна освіта», представлено рубрику «ECERS-3: шкала оцінювання якості освітнього процесу в закладах дошкільної освіти». Крім того, на платформі НУМО за сприяння ЮНІСЕФ презентовано Освітній серіал, присвячений організації якісного освітнього середовища за методикою ECERS-3. Також, серіал можна дивитись на Дія. Освіта та отримати сертифікат про проходження курсу</vt:lpstr>
      <vt:lpstr>Слайд 11</vt:lpstr>
      <vt:lpstr>Слайд 12</vt:lpstr>
      <vt:lpstr>Слайд 13</vt:lpstr>
      <vt:lpstr>Діючі комплексні програми   </vt:lpstr>
      <vt:lpstr>Парціальні програми :</vt:lpstr>
      <vt:lpstr>Парціальні програми ,якими будуть користуватися педагоги в 2024/2025.н.р. </vt:lpstr>
      <vt:lpstr>Слайд 17</vt:lpstr>
      <vt:lpstr>Слайд 18</vt:lpstr>
      <vt:lpstr>Слайд 19</vt:lpstr>
      <vt:lpstr>Базовий компонент дошкільної освіти. Комплексна програма “Українське дошкілля” Парціальні програми : “Дошкільникам- освіта для сталого розвитку”                 всі групи Корекційно-розвиткова робота з дітьми із загальним та  ФФНМ.( спец. група №1) “Україна- моя Батьківщина”  старші групи “Моя країна – Україна”    “Творці майбутнього” парціальна програма виховання та розвитку дітей 2-6 років через гру.  “Мої перші гроші» парц.програма з розвитку фінансової грамотності БКДО , варіативна частина.  </vt:lpstr>
      <vt:lpstr>ЗАВДАННЯ ЗДО НА НАВЧАЛЬНИЙ РІК : </vt:lpstr>
      <vt:lpstr>Зміст БКДО та завдання програми “Українське дошкілля” реалізуються під час групових занять </vt:lpstr>
      <vt:lpstr>У  групі молодшого дошкільного віку проводимо </vt:lpstr>
      <vt:lpstr>  У  групі середнього дошкільного віку проводимо ознайомлення з соціумом  2 заняття на тиждень- соціально-громадянська компетентність- : і заняття – предметний світ + народознавство+ формування основ духовно-моральних якостей (освітній напрям «дитина в соціумі»); 2-ге заняття - здоров’язбережувальна компетентність -    безпека життєдіяльності  або  валеологічна освіта ( здоров’я та фізичний розвиток,  здоров’я та хвороби, гігієна життєдіяльності) (освітній напрям «особистість дитини»)  ,або  основи правової культури - особистісна компетентність-( освітній напрям «особистість дитини»), народознавство або узагальнююче по темі з використанням інтегрованої зображувальної діяльності; ознайомлення з природним довкіллям –природничо-екологічна компетентність-  1 заняття на тиждень: природа планети земля, життєдіяльність людини у природному довкіллі, навички, орієнтовані на сталий розвиток (освітній напрям «дитина у природному довкіллі»),  музика (2 заняття на тиждень) – мистецько-творча компетентність-: музична діяльність (освітній напрям «дитина у світі мистецтва»).  художньо-продуктивна діяльність - мистецько-творча компетентність- 3 заняття на тиждень: і заняття – малювання , 2-ге заняття – ліплення,  3-тє - аплікація  ( освітній напрям «дитина у світі мистецтва»),1 заняття з художньо-продуктивної діяльності за вибором вихователя проводиться як комплексне із «ознайомлення із соціумом»;       математика  - сенсорно-пізнавальна,логіко-математична компетентність- 1 заняття на тиждень: освітній напрям «дитина в сенсорно-пізнавальному просторі».  розвиток мовлення  2 заняття на тиждень – 1 заняття – мовленнєва,комунікативна компетентність (освітній напрям «мовлення дитини»), 2-ге заняття – художньо-мов-леннєве- художньо-мовленнєва компетентність- (освітній напрям «мовлення дитини»).  фізкультура (3 заняття на тиждень): рухова компетентність (освітній напрям «особистість дитини»). </vt:lpstr>
      <vt:lpstr>У  групі старшого дошкільного віку проводимо</vt:lpstr>
      <vt:lpstr>   </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HP</dc:creator>
  <cp:lastModifiedBy>USER</cp:lastModifiedBy>
  <cp:revision>67</cp:revision>
  <dcterms:created xsi:type="dcterms:W3CDTF">2012-10-15T12:11:45Z</dcterms:created>
  <dcterms:modified xsi:type="dcterms:W3CDTF">2024-09-04T07:40:03Z</dcterms:modified>
</cp:coreProperties>
</file>