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2" r:id="rId4"/>
    <p:sldId id="293" r:id="rId5"/>
    <p:sldId id="294" r:id="rId6"/>
    <p:sldId id="295" r:id="rId7"/>
    <p:sldId id="259" r:id="rId8"/>
    <p:sldId id="258" r:id="rId9"/>
    <p:sldId id="260" r:id="rId10"/>
    <p:sldId id="261" r:id="rId11"/>
    <p:sldId id="263" r:id="rId12"/>
    <p:sldId id="264" r:id="rId13"/>
    <p:sldId id="262" r:id="rId14"/>
    <p:sldId id="265" r:id="rId15"/>
    <p:sldId id="297" r:id="rId16"/>
    <p:sldId id="296" r:id="rId17"/>
    <p:sldId id="272" r:id="rId18"/>
    <p:sldId id="273" r:id="rId19"/>
    <p:sldId id="274" r:id="rId20"/>
    <p:sldId id="277" r:id="rId21"/>
    <p:sldId id="278" r:id="rId22"/>
    <p:sldId id="280" r:id="rId23"/>
    <p:sldId id="281" r:id="rId24"/>
    <p:sldId id="275" r:id="rId25"/>
    <p:sldId id="276" r:id="rId26"/>
    <p:sldId id="266" r:id="rId27"/>
    <p:sldId id="267" r:id="rId28"/>
    <p:sldId id="268" r:id="rId29"/>
    <p:sldId id="269" r:id="rId30"/>
    <p:sldId id="270" r:id="rId31"/>
    <p:sldId id="271" r:id="rId32"/>
    <p:sldId id="283" r:id="rId33"/>
    <p:sldId id="284" r:id="rId34"/>
    <p:sldId id="285" r:id="rId35"/>
    <p:sldId id="286" r:id="rId36"/>
    <p:sldId id="282" r:id="rId37"/>
    <p:sldId id="287" r:id="rId38"/>
    <p:sldId id="288" r:id="rId39"/>
    <p:sldId id="290" r:id="rId40"/>
    <p:sldId id="279" r:id="rId41"/>
    <p:sldId id="298" r:id="rId42"/>
    <p:sldId id="289" r:id="rId43"/>
    <p:sldId id="315" r:id="rId44"/>
    <p:sldId id="299" r:id="rId45"/>
    <p:sldId id="300" r:id="rId46"/>
    <p:sldId id="301" r:id="rId47"/>
    <p:sldId id="303" r:id="rId48"/>
    <p:sldId id="302" r:id="rId49"/>
    <p:sldId id="304" r:id="rId50"/>
    <p:sldId id="306" r:id="rId51"/>
    <p:sldId id="307" r:id="rId52"/>
    <p:sldId id="308" r:id="rId53"/>
    <p:sldId id="309" r:id="rId54"/>
    <p:sldId id="310" r:id="rId55"/>
    <p:sldId id="305" r:id="rId56"/>
    <p:sldId id="317" r:id="rId57"/>
    <p:sldId id="312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94660"/>
  </p:normalViewPr>
  <p:slideViewPr>
    <p:cSldViewPr>
      <p:cViewPr varScale="1">
        <p:scale>
          <a:sx n="82" d="100"/>
          <a:sy n="82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7468F-6BC6-4A31-AED6-ADA1996941CA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A1AA8-133E-45D0-98C6-31A9E1BF9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7468F-6BC6-4A31-AED6-ADA1996941CA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A1AA8-133E-45D0-98C6-31A9E1BF9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7468F-6BC6-4A31-AED6-ADA1996941CA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A1AA8-133E-45D0-98C6-31A9E1BF9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7468F-6BC6-4A31-AED6-ADA1996941CA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A1AA8-133E-45D0-98C6-31A9E1BF9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7468F-6BC6-4A31-AED6-ADA1996941CA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A1AA8-133E-45D0-98C6-31A9E1BF9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7468F-6BC6-4A31-AED6-ADA1996941CA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A1AA8-133E-45D0-98C6-31A9E1BF9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7468F-6BC6-4A31-AED6-ADA1996941CA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A1AA8-133E-45D0-98C6-31A9E1BF9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7468F-6BC6-4A31-AED6-ADA1996941CA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A1AA8-133E-45D0-98C6-31A9E1BF9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7468F-6BC6-4A31-AED6-ADA1996941CA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A1AA8-133E-45D0-98C6-31A9E1BF9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7468F-6BC6-4A31-AED6-ADA1996941CA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A1AA8-133E-45D0-98C6-31A9E1BF9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7468F-6BC6-4A31-AED6-ADA1996941CA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A1AA8-133E-45D0-98C6-31A9E1BF9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7468F-6BC6-4A31-AED6-ADA1996941CA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A1AA8-133E-45D0-98C6-31A9E1BF9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4414" y="2130425"/>
            <a:ext cx="6786610" cy="2941649"/>
          </a:xfrm>
        </p:spPr>
        <p:txBody>
          <a:bodyPr>
            <a:normAutofit fontScale="90000"/>
          </a:bodyPr>
          <a:lstStyle/>
          <a:p>
            <a:r>
              <a:rPr lang="uk-UA" sz="40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Проєкт</a:t>
            </a:r>
            <a:r>
              <a:rPr lang="uk-UA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національно – </a:t>
            </a:r>
            <a:br>
              <a:rPr lang="uk-UA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uk-UA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патріотичного </a:t>
            </a:r>
            <a:br>
              <a:rPr lang="uk-UA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uk-UA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виховання дітей старшого дошкільного віку</a:t>
            </a:r>
            <a:r>
              <a:rPr lang="en-US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uk-UA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групи </a:t>
            </a:r>
            <a:r>
              <a:rPr lang="uk-UA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“Білосніжка</a:t>
            </a:r>
            <a:r>
              <a:rPr lang="uk-UA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"</a:t>
            </a:r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uk-UA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uk-UA" sz="6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Україна - моя країна!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4-03-04_15-43-38-5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286124" cy="3286124"/>
          </a:xfrm>
          <a:prstGeom prst="rect">
            <a:avLst/>
          </a:prstGeom>
        </p:spPr>
      </p:pic>
      <p:pic>
        <p:nvPicPr>
          <p:cNvPr id="3" name="Рисунок 2" descr="зображення_viber_2024-03-04_15-43-38-5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0422" y="1214422"/>
            <a:ext cx="5643578" cy="5643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4-03-04_15-43-38-5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4802" y="1928802"/>
            <a:ext cx="4929198" cy="4929198"/>
          </a:xfrm>
          <a:prstGeom prst="rect">
            <a:avLst/>
          </a:prstGeom>
        </p:spPr>
      </p:pic>
      <p:pic>
        <p:nvPicPr>
          <p:cNvPr id="3" name="Рисунок 2" descr="зображення_viber_2024-03-04_15-43-38-5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857364"/>
            <a:ext cx="4396155" cy="35718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43042" y="428604"/>
            <a:ext cx="57864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ФЛЕШМОБ</a:t>
            </a:r>
          </a:p>
          <a:p>
            <a:pPr algn="ctr">
              <a:buNone/>
            </a:pPr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 ДНЯ НЕЗАЛЕЖНОСТІ УКРАЇНИ</a:t>
            </a:r>
            <a:endParaRPr lang="en-US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4-03-04_15-43-38-4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488" y="1714488"/>
            <a:ext cx="5143512" cy="5143512"/>
          </a:xfrm>
          <a:prstGeom prst="rect">
            <a:avLst/>
          </a:prstGeom>
        </p:spPr>
      </p:pic>
      <p:pic>
        <p:nvPicPr>
          <p:cNvPr id="3" name="Рисунок 2" descr="зображення_viber_2024-03-04_15-43-38-4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929066" cy="3929066"/>
          </a:xfrm>
          <a:prstGeom prst="rect">
            <a:avLst/>
          </a:prstGeom>
        </p:spPr>
      </p:pic>
      <p:pic>
        <p:nvPicPr>
          <p:cNvPr id="4" name="Рисунок 3" descr="зображення_viber_2024-03-04_21-41-16-188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29124" y="-357214"/>
            <a:ext cx="4357718" cy="22533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4-03-04_15-44-15-5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726279">
            <a:off x="186826" y="1808822"/>
            <a:ext cx="4643470" cy="3784428"/>
          </a:xfrm>
          <a:prstGeom prst="rect">
            <a:avLst/>
          </a:prstGeom>
        </p:spPr>
      </p:pic>
      <p:pic>
        <p:nvPicPr>
          <p:cNvPr id="3" name="Рисунок 2" descr="зображення_viber_2024-03-04_15-44-15-7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115" y="69312"/>
            <a:ext cx="2928851" cy="2359556"/>
          </a:xfrm>
          <a:prstGeom prst="rect">
            <a:avLst/>
          </a:prstGeom>
        </p:spPr>
      </p:pic>
      <p:pic>
        <p:nvPicPr>
          <p:cNvPr id="4" name="Рисунок 3" descr="зображення_viber_2024-03-04_15-44-15-8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9116" y="2443116"/>
            <a:ext cx="4414884" cy="4414884"/>
          </a:xfrm>
          <a:prstGeom prst="rect">
            <a:avLst/>
          </a:prstGeom>
        </p:spPr>
      </p:pic>
      <p:pic>
        <p:nvPicPr>
          <p:cNvPr id="5" name="Рисунок 4" descr="зображення_viber_2024-03-04_21-15-59-305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150095">
            <a:off x="586241" y="-485352"/>
            <a:ext cx="2857496" cy="2857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_viber_2024-03-04_15-44-16-1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714543">
            <a:off x="110079" y="252963"/>
            <a:ext cx="4214810" cy="4214810"/>
          </a:xfrm>
          <a:prstGeom prst="rect">
            <a:avLst/>
          </a:prstGeom>
        </p:spPr>
      </p:pic>
      <p:pic>
        <p:nvPicPr>
          <p:cNvPr id="2" name="Рисунок 1" descr="зображення_viber_2024-03-04_15-44-16-0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10014">
            <a:off x="4143364" y="1857364"/>
            <a:ext cx="5000636" cy="5000636"/>
          </a:xfrm>
          <a:prstGeom prst="rect">
            <a:avLst/>
          </a:prstGeom>
        </p:spPr>
      </p:pic>
      <p:pic>
        <p:nvPicPr>
          <p:cNvPr id="4" name="Рисунок 3" descr="зображення_viber_2024-03-04_21-15-59-97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86512" y="-214338"/>
            <a:ext cx="2428892" cy="2468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4-03-04_18-18-57-4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4-03-04_17-57-46-7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4-03-04_16-17-27-1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14810" cy="4214810"/>
          </a:xfrm>
          <a:prstGeom prst="roundRect">
            <a:avLst/>
          </a:prstGeom>
        </p:spPr>
      </p:pic>
      <p:pic>
        <p:nvPicPr>
          <p:cNvPr id="3" name="Рисунок 2" descr="зображення_viber_2024-03-04_16-17-27-3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1428736"/>
            <a:ext cx="5429264" cy="5429264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зображення_viber_2024-03-04_16-17-27-5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3240" y="3214686"/>
            <a:ext cx="3000396" cy="4000528"/>
          </a:xfrm>
          <a:prstGeom prst="rect">
            <a:avLst/>
          </a:prstGeom>
        </p:spPr>
      </p:pic>
      <p:pic>
        <p:nvPicPr>
          <p:cNvPr id="4" name="Рисунок 3" descr="зображення_viber_2024-03-04_16-17-27-1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24" y="-214338"/>
            <a:ext cx="3714776" cy="3714776"/>
          </a:xfrm>
          <a:prstGeom prst="roundRect">
            <a:avLst/>
          </a:prstGeom>
        </p:spPr>
      </p:pic>
      <p:pic>
        <p:nvPicPr>
          <p:cNvPr id="3" name="Рисунок 2" descr="зображення_viber_2024-03-04_16-17-27-4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58" y="-214338"/>
            <a:ext cx="3714768" cy="3714768"/>
          </a:xfrm>
          <a:prstGeom prst="roundRect">
            <a:avLst/>
          </a:prstGeom>
        </p:spPr>
      </p:pic>
      <p:pic>
        <p:nvPicPr>
          <p:cNvPr id="6" name="Рисунок 5" descr="зображення_viber_2024-03-04_21-15-59-279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00496" y="571480"/>
            <a:ext cx="1496532" cy="2115930"/>
          </a:xfrm>
          <a:prstGeom prst="rect">
            <a:avLst/>
          </a:prstGeom>
        </p:spPr>
      </p:pic>
      <p:pic>
        <p:nvPicPr>
          <p:cNvPr id="7" name="Рисунок 6" descr="зображення_viber_2024-03-04_21-41-16-526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81937" y="4000504"/>
            <a:ext cx="2862063" cy="2500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4-03-04_16-17-27-4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554683"/>
          </a:xfrm>
        </p:spPr>
        <p:txBody>
          <a:bodyPr>
            <a:normAutofit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ТИП ПРОЕКТУ – освітній.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ВИД ПРОЕКТУ-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груповий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пізнавально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–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творчий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ТРИВАЛІСТЬ –  довготривалий – рік.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УЧАСНИКИ ПРОЕКТУ- діти старшої групи,  вихователі, батьки.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БАЗА РЕАЛІЗАЦІЇ ПРОЕКТУ:  ЗДО№39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Ужгородської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міської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ради.</a:t>
            </a:r>
          </a:p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ПІДГОТУВАЛИ -   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Моруга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О.П.,  Хома С.В.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4-03-04_16-17-09-435.jpg"/>
          <p:cNvPicPr>
            <a:picLocks noChangeAspect="1"/>
          </p:cNvPicPr>
          <p:nvPr/>
        </p:nvPicPr>
        <p:blipFill>
          <a:blip r:embed="rId2" cstate="print"/>
          <a:srcRect r="1818" b="49545"/>
          <a:stretch>
            <a:fillRect/>
          </a:stretch>
        </p:blipFill>
        <p:spPr>
          <a:xfrm>
            <a:off x="571472" y="4214794"/>
            <a:ext cx="3857652" cy="2643206"/>
          </a:xfrm>
          <a:prstGeom prst="roundRect">
            <a:avLst/>
          </a:prstGeom>
        </p:spPr>
      </p:pic>
      <p:pic>
        <p:nvPicPr>
          <p:cNvPr id="3" name="Рисунок 2" descr="зображення_viber_2024-03-04_16-17-09-6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642918"/>
            <a:ext cx="4071930" cy="5429240"/>
          </a:xfrm>
          <a:prstGeom prst="roundRect">
            <a:avLst/>
          </a:prstGeom>
        </p:spPr>
      </p:pic>
      <p:pic>
        <p:nvPicPr>
          <p:cNvPr id="5" name="Рисунок 4" descr="зображення_viber_2024-03-04_16-42-57-4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0"/>
            <a:ext cx="3143272" cy="4191028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4-03-04_16-42-57-3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500694" cy="5500694"/>
          </a:xfrm>
          <a:prstGeom prst="roundRect">
            <a:avLst/>
          </a:prstGeom>
        </p:spPr>
      </p:pic>
      <p:pic>
        <p:nvPicPr>
          <p:cNvPr id="4" name="Рисунок 3" descr="зображення_viber_2024-03-04_16-17-09-7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66127">
            <a:off x="5588350" y="3230905"/>
            <a:ext cx="3407356" cy="3407356"/>
          </a:xfrm>
          <a:prstGeom prst="roundRect">
            <a:avLst/>
          </a:prstGeom>
        </p:spPr>
      </p:pic>
      <p:pic>
        <p:nvPicPr>
          <p:cNvPr id="5" name="Рисунок 4" descr="зображення_viber_2024-03-04_21-15-59-076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43562" y="-214338"/>
            <a:ext cx="3357586" cy="3357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4-03-04_16-17-09-9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43438" cy="4643438"/>
          </a:xfrm>
          <a:prstGeom prst="roundRect">
            <a:avLst/>
          </a:prstGeom>
        </p:spPr>
      </p:pic>
      <p:pic>
        <p:nvPicPr>
          <p:cNvPr id="3" name="Рисунок 2" descr="зображення_viber_2024-03-04_16-51-23-0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16" y="2143116"/>
            <a:ext cx="4714884" cy="4714884"/>
          </a:xfrm>
          <a:prstGeom prst="roundRect">
            <a:avLst/>
          </a:prstGeom>
        </p:spPr>
      </p:pic>
      <p:pic>
        <p:nvPicPr>
          <p:cNvPr id="4" name="Рисунок 3" descr="зображення_viber_2024-03-04_21-16-00-105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5008" y="0"/>
            <a:ext cx="2428892" cy="2428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_viber_2024-03-04_16-17-09-8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391370" y="2075260"/>
            <a:ext cx="4782740" cy="4782740"/>
          </a:xfrm>
          <a:prstGeom prst="rect">
            <a:avLst/>
          </a:prstGeom>
        </p:spPr>
      </p:pic>
      <p:pic>
        <p:nvPicPr>
          <p:cNvPr id="2" name="Рисунок 1" descr="зображення_viber_2024-03-04_16-17-09-7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pic>
        <p:nvPicPr>
          <p:cNvPr id="4" name="Рисунок 3" descr="зображення_viber_2024-03-04_21-41-16-560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CFDFF"/>
              </a:clrFrom>
              <a:clrTo>
                <a:srgbClr val="FCFD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85784" y="214290"/>
            <a:ext cx="2750331" cy="1833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_viber_2024-03-04_16-17-08-8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74" y="2531243"/>
            <a:ext cx="3245068" cy="4326757"/>
          </a:xfrm>
          <a:prstGeom prst="rect">
            <a:avLst/>
          </a:prstGeom>
        </p:spPr>
      </p:pic>
      <p:pic>
        <p:nvPicPr>
          <p:cNvPr id="4" name="Рисунок 3" descr="зображення_viber_2024-03-04_16-17-08-9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75729" y="2500307"/>
            <a:ext cx="3268271" cy="4357694"/>
          </a:xfrm>
          <a:prstGeom prst="rect">
            <a:avLst/>
          </a:prstGeom>
        </p:spPr>
      </p:pic>
      <p:pic>
        <p:nvPicPr>
          <p:cNvPr id="2" name="Рисунок 1" descr="зображення_viber_2024-03-04_16-17-08-6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071810" cy="3071810"/>
          </a:xfrm>
          <a:prstGeom prst="round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14678" y="285728"/>
            <a:ext cx="55721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ЛЮДИ ЗАКАРПАТТЯ:</a:t>
            </a:r>
          </a:p>
          <a:p>
            <a:pPr algn="ctr">
              <a:buNone/>
            </a:pPr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словаки,угорці, </a:t>
            </a:r>
            <a:r>
              <a:rPr lang="uk-UA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роми</a:t>
            </a:r>
            <a:endParaRPr lang="uk-UA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_viber_2024-03-04_16-17-09-129.jpg"/>
          <p:cNvPicPr>
            <a:picLocks noChangeAspect="1"/>
          </p:cNvPicPr>
          <p:nvPr/>
        </p:nvPicPr>
        <p:blipFill>
          <a:blip r:embed="rId2" cstate="print"/>
          <a:srcRect t="49153" r="1695"/>
          <a:stretch>
            <a:fillRect/>
          </a:stretch>
        </p:blipFill>
        <p:spPr>
          <a:xfrm>
            <a:off x="0" y="4000503"/>
            <a:ext cx="4143404" cy="2857497"/>
          </a:xfrm>
          <a:prstGeom prst="roundRect">
            <a:avLst/>
          </a:prstGeom>
        </p:spPr>
      </p:pic>
      <p:pic>
        <p:nvPicPr>
          <p:cNvPr id="4" name="Рисунок 3" descr="зображення_viber_2024-03-04_16-17-09-2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1282" y="1500175"/>
            <a:ext cx="4018370" cy="5357826"/>
          </a:xfrm>
          <a:prstGeom prst="roundRect">
            <a:avLst/>
          </a:prstGeom>
        </p:spPr>
      </p:pic>
      <p:pic>
        <p:nvPicPr>
          <p:cNvPr id="2" name="Рисунок 1" descr="зображення_viber_2024-03-04_16-17-09-0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71430"/>
            <a:ext cx="4000496" cy="4000496"/>
          </a:xfrm>
          <a:prstGeom prst="round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26246" y="285728"/>
            <a:ext cx="48605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ЗАКАРПАТТЯ ОЧИМА ДІТЕЙ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4-03-04_15-44-59-1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0"/>
            <a:ext cx="6929454" cy="692945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42908" y="1000108"/>
            <a:ext cx="257176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uk-UA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ЗАПРОШУЄМО </a:t>
            </a:r>
          </a:p>
          <a:p>
            <a:pPr algn="ctr">
              <a:buNone/>
            </a:pPr>
            <a:r>
              <a:rPr lang="uk-UA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</a:t>
            </a:r>
          </a:p>
          <a:p>
            <a:pPr algn="ctr">
              <a:buNone/>
            </a:pPr>
            <a:r>
              <a:rPr lang="uk-UA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ВЕСЕЛИЙ</a:t>
            </a:r>
          </a:p>
          <a:p>
            <a:pPr algn="ctr">
              <a:buNone/>
            </a:pPr>
            <a:r>
              <a:rPr lang="uk-UA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ЯРМАРОК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4-03-04_15-44-59-1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4-03-04_15-44-59-2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214422"/>
            <a:ext cx="2285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uk-UA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УКРАЇНСЬКІ</a:t>
            </a:r>
          </a:p>
          <a:p>
            <a:pPr algn="ctr">
              <a:buNone/>
            </a:pPr>
            <a:r>
              <a:rPr lang="uk-UA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НАРОДНІ</a:t>
            </a:r>
          </a:p>
          <a:p>
            <a:pPr algn="ctr">
              <a:buNone/>
            </a:pPr>
            <a:r>
              <a:rPr lang="uk-UA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ТАНЦІ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4-03-04_15-44-59-3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857232"/>
            <a:ext cx="23574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uk-UA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УКРАЇНСЬКІ</a:t>
            </a:r>
          </a:p>
          <a:p>
            <a:pPr algn="ctr">
              <a:buNone/>
            </a:pPr>
            <a:r>
              <a:rPr lang="uk-UA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НАРОДНІ</a:t>
            </a:r>
          </a:p>
          <a:p>
            <a:pPr algn="ctr">
              <a:buNone/>
            </a:pPr>
            <a:r>
              <a:rPr lang="uk-UA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ІГРИ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04"/>
            <a:ext cx="8229600" cy="5768997"/>
          </a:xfrm>
        </p:spPr>
        <p:txBody>
          <a:bodyPr/>
          <a:lstStyle/>
          <a:p>
            <a:pPr algn="ctr">
              <a:buNone/>
            </a:pPr>
            <a:r>
              <a:rPr lang="uk-UA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МЕТА</a:t>
            </a:r>
            <a:endParaRPr lang="en-US" sz="40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>
              <a:buNone/>
            </a:pP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Формування у дітей дошкільного віку патріотизму, сучасної національної ідентичності та національної гідності як складових інтелектуальної, гармонійної, соціально активної, духовно багатої особистості.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4-03-04_15-44-59-4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3" name="Рисунок 2" descr="зображення_viber_2024-03-04_21-16-00-126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8082" y="1785926"/>
            <a:ext cx="2303876" cy="3071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4-03-04_15-44-59-4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4-03-04_18-20-03-7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4-03-04_18-20-04-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3" name="Рисунок 2" descr="зображення_viber_2024-03-04_20-29-58-2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7620" y="1571620"/>
            <a:ext cx="5286380" cy="5286380"/>
          </a:xfrm>
          <a:prstGeom prst="rect">
            <a:avLst/>
          </a:prstGeom>
        </p:spPr>
      </p:pic>
      <p:pic>
        <p:nvPicPr>
          <p:cNvPr id="4" name="Рисунок 3" descr="зображення_viber_2024-03-04_21-41-16-283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00694" y="-500090"/>
            <a:ext cx="2714644" cy="2714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4-03-04_18-23-12-4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4" name="Рисунок 3" descr="зображення_viber_2024-03-04_21-15-59-97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15272" y="3143248"/>
            <a:ext cx="1428728" cy="1452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4-03-04_18-23-39-9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0"/>
            <a:ext cx="6858000" cy="6858000"/>
          </a:xfrm>
          <a:prstGeom prst="rect">
            <a:avLst/>
          </a:prstGeom>
        </p:spPr>
      </p:pic>
      <p:pic>
        <p:nvPicPr>
          <p:cNvPr id="3" name="Рисунок 2" descr="зображення_viber_2024-03-04_21-15-59-97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3000372"/>
            <a:ext cx="1714512" cy="1742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4-03-04_15-44-59-5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214346" y="1142984"/>
            <a:ext cx="27146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uk-UA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ТРАДИЦІЇ</a:t>
            </a:r>
          </a:p>
          <a:p>
            <a:pPr algn="ctr">
              <a:buNone/>
            </a:pPr>
            <a:r>
              <a:rPr lang="uk-UA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СВЯТВЕЧОРА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4-03-04_15-44-59-5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4-03-04_15-44-59-6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928670"/>
            <a:ext cx="2571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uk-UA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БАТЬКИ </a:t>
            </a:r>
          </a:p>
          <a:p>
            <a:pPr algn="ctr">
              <a:buNone/>
            </a:pPr>
            <a:r>
              <a:rPr lang="uk-UA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СПІВАЮТЬ </a:t>
            </a:r>
          </a:p>
          <a:p>
            <a:pPr algn="ctr">
              <a:buNone/>
            </a:pPr>
            <a:r>
              <a:rPr lang="uk-UA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КОЛЯДКИ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4-03-04_15-44-59-6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35795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uk-UA" sz="2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ЗАВДАННЯ:</a:t>
            </a:r>
            <a:endParaRPr lang="ru-RU" sz="24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lvl="0"/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закріплювати та збагачувати уявлення дитини про близьке і віддалене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Symbol"/>
              </a:rPr>
              <a:t></a:t>
            </a: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соціальне середовище: сім’ю, родину, рід, дитячий садок, школу, місто, село, країну;  </a:t>
            </a:r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lvl="0"/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формувати поняття: рідні, близькі, знайомі, чужі люди;</a:t>
            </a:r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lvl="0"/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розвивати відчуття належності до місця народження та проживання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Symbol"/>
              </a:rPr>
              <a:t></a:t>
            </a: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(малої батьківщини – назва селища, міста, мікрорайону);  </a:t>
            </a:r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lvl="0"/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збагачувати уявлення про рідну країну, її столицю, державні символи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Symbol"/>
              </a:rPr>
              <a:t></a:t>
            </a: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(Герб, Гімн, Прапор);  </a:t>
            </a:r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lvl="0"/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виховувати громадянські почуття та інтерес до подій у країні;</a:t>
            </a:r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lvl="0"/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вчити любити та шанувати сімейні свята, залучати до активної участі у них, дотримання і зміцнення сімейних традицій, шанування пам’яті роду;  </a:t>
            </a:r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lvl="0"/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закріплювати та уточнювати уявлення дитини про найбільш доступні та необхідні для розвитку їхнього соціального досвіду види праці дорослих; прищеплювати інтерес до різних професій дорослих; </a:t>
            </a:r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lvl="0"/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формувати уявлення про інші нації та народи (2-3 країни); вчити прихильно ставитися до людей інших національностей, підтримувати інтерес до інших країн, народів, культур .</a:t>
            </a:r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4-03-04_15-56-40-5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5794"/>
            <a:ext cx="9144000" cy="5303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4-03-04_20-24-09-2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0549" y="0"/>
            <a:ext cx="6922902" cy="6858000"/>
          </a:xfrm>
          <a:prstGeom prst="rect">
            <a:avLst/>
          </a:prstGeom>
        </p:spPr>
      </p:pic>
      <p:pic>
        <p:nvPicPr>
          <p:cNvPr id="3" name="Рисунок 2" descr="зображення_viber_2024-03-04_21-15-59-97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15272" y="3857628"/>
            <a:ext cx="1428728" cy="1452054"/>
          </a:xfrm>
          <a:prstGeom prst="rect">
            <a:avLst/>
          </a:prstGeom>
        </p:spPr>
      </p:pic>
      <p:pic>
        <p:nvPicPr>
          <p:cNvPr id="4" name="Рисунок 3" descr="зображення_viber_2024-03-04_21-15-59-97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85784" y="500042"/>
            <a:ext cx="1428728" cy="1452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4-03-04_18-42-23-1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4-03-04_19-33-39-2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3" name="Рисунок 2" descr="зображення_viber_2024-03-04_21-15-59-97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929586" y="3357562"/>
            <a:ext cx="1428728" cy="1452054"/>
          </a:xfrm>
          <a:prstGeom prst="rect">
            <a:avLst/>
          </a:prstGeom>
        </p:spPr>
      </p:pic>
      <p:pic>
        <p:nvPicPr>
          <p:cNvPr id="4" name="Рисунок 3" descr="зображення_viber_2024-03-04_21-15-59-97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4346" y="428604"/>
            <a:ext cx="1428728" cy="1452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4-03-04_19-33-26-2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214346" y="1357298"/>
            <a:ext cx="2786082" cy="928694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>
              <a:buNone/>
            </a:pPr>
            <a:r>
              <a:rPr lang="uk-UA" sz="3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СТРІТЕННЯ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_viber_2024-03-04_19-33-45-5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0" y="0"/>
            <a:ext cx="6858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142908" y="642919"/>
            <a:ext cx="292895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uk-UA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МАЙСТЕР </a:t>
            </a:r>
          </a:p>
          <a:p>
            <a:pPr algn="ctr">
              <a:buNone/>
            </a:pPr>
            <a:r>
              <a:rPr lang="uk-UA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КЛАС ПО</a:t>
            </a:r>
          </a:p>
          <a:p>
            <a:pPr algn="ctr">
              <a:buNone/>
            </a:pPr>
            <a:r>
              <a:rPr lang="uk-UA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ВИГОТОВЛЕННЮ</a:t>
            </a:r>
          </a:p>
          <a:p>
            <a:pPr algn="ctr">
              <a:buNone/>
            </a:pPr>
            <a:r>
              <a:rPr lang="uk-UA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СТРІТЕНСЬКОЇ</a:t>
            </a:r>
          </a:p>
          <a:p>
            <a:pPr algn="ctr">
              <a:buNone/>
            </a:pPr>
            <a:r>
              <a:rPr lang="uk-UA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СВІЧКИ</a:t>
            </a:r>
          </a:p>
          <a:p>
            <a:pPr algn="ctr">
              <a:buNone/>
            </a:pPr>
            <a:endParaRPr lang="uk-UA" sz="2800" b="1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4-03-04_19-33-38-5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0"/>
            <a:ext cx="6858000" cy="6858000"/>
          </a:xfrm>
          <a:prstGeom prst="rect">
            <a:avLst/>
          </a:prstGeom>
        </p:spPr>
      </p:pic>
      <p:pic>
        <p:nvPicPr>
          <p:cNvPr id="3" name="Рисунок 2" descr="зображення_viber_2024-03-04_21-41-16-370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15206" y="-285776"/>
            <a:ext cx="7500990" cy="7500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4-03-04_20-29-58-6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43438" cy="4643438"/>
          </a:xfrm>
          <a:prstGeom prst="rect">
            <a:avLst/>
          </a:prstGeom>
        </p:spPr>
      </p:pic>
      <p:pic>
        <p:nvPicPr>
          <p:cNvPr id="3" name="Рисунок 2" descr="зображення_viber_2024-03-04_20-29-58-5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286000"/>
            <a:ext cx="4572000" cy="4572000"/>
          </a:xfrm>
          <a:prstGeom prst="rect">
            <a:avLst/>
          </a:prstGeom>
        </p:spPr>
      </p:pic>
      <p:pic>
        <p:nvPicPr>
          <p:cNvPr id="4" name="Рисунок 3" descr="зображення_viber_2024-03-04_21-41-16-480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208658" y="-642966"/>
            <a:ext cx="2935342" cy="2935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4-03-04_20-29-58-2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0"/>
            <a:ext cx="6786610" cy="6786610"/>
          </a:xfrm>
          <a:prstGeom prst="rect">
            <a:avLst/>
          </a:prstGeom>
        </p:spPr>
      </p:pic>
      <p:pic>
        <p:nvPicPr>
          <p:cNvPr id="8" name="Рисунок 7" descr="зображення_viber_2024-03-04_21-15-59-735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15206" y="2071678"/>
            <a:ext cx="1928794" cy="2988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4-03-04_20-29-58-5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0"/>
            <a:ext cx="6858000" cy="6858000"/>
          </a:xfrm>
          <a:prstGeom prst="rect">
            <a:avLst/>
          </a:prstGeom>
        </p:spPr>
      </p:pic>
      <p:pic>
        <p:nvPicPr>
          <p:cNvPr id="3" name="Рисунок 2" descr="зображення_viber_2024-03-04_21-15-59-187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0958" y="1857364"/>
            <a:ext cx="1928794" cy="2728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43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ЕТАПИ  РЕАЛІЗАЦІЇ</a:t>
            </a:r>
            <a:endParaRPr lang="ru-RU" sz="43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lvl="0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«Україна починається з кожного з нас. Україна – це моя сім’я, моя родина, моя домівка»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lvl="0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«Захисники нашої України»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lvl="0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«Край, де я живу. Закарпаття рідний дім»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lvl="0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«Свята та традиції нашого народу»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lvl="0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«Чим славна Україна».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lvl="0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«Весняні свята та традиції».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4-03-04_20-29-58-6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0"/>
            <a:ext cx="6858000" cy="6858000"/>
          </a:xfrm>
          <a:prstGeom prst="rect">
            <a:avLst/>
          </a:prstGeom>
        </p:spPr>
      </p:pic>
      <p:pic>
        <p:nvPicPr>
          <p:cNvPr id="3" name="Рисунок 2" descr="зображення_viber_2024-03-04_21-15-59-913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15206" y="2571744"/>
            <a:ext cx="2286016" cy="2286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4-03-04_19-33-34-1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0"/>
            <a:ext cx="6858000" cy="6858000"/>
          </a:xfrm>
          <a:prstGeom prst="rect">
            <a:avLst/>
          </a:prstGeom>
        </p:spPr>
      </p:pic>
      <p:pic>
        <p:nvPicPr>
          <p:cNvPr id="3" name="Рисунок 2" descr="зображення_viber_2024-03-04_21-16-00-126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2349" y="3143248"/>
            <a:ext cx="1821651" cy="3071810"/>
          </a:xfrm>
          <a:prstGeom prst="rect">
            <a:avLst/>
          </a:prstGeom>
        </p:spPr>
      </p:pic>
      <p:pic>
        <p:nvPicPr>
          <p:cNvPr id="4" name="Рисунок 3" descr="зображення_viber_2024-03-04_22-29-03-61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15206" y="1071546"/>
            <a:ext cx="2143140" cy="1607355"/>
          </a:xfrm>
          <a:prstGeom prst="ellipse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4-03-04_19-33-30-7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pic>
        <p:nvPicPr>
          <p:cNvPr id="3" name="Рисунок 2" descr="зображення_viber_2024-03-04_22-36-03-579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0"/>
            <a:ext cx="2357422" cy="38747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4-03-04_19-33-29-4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pic>
        <p:nvPicPr>
          <p:cNvPr id="3" name="Рисунок 2" descr="зображення_viber_2024-03-04_21-15-59-43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28604"/>
            <a:ext cx="2071670" cy="3197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_viber_2024-03-04_21-41-16-370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86050" y="-714404"/>
            <a:ext cx="7215238" cy="8143932"/>
          </a:xfrm>
          <a:prstGeom prst="rect">
            <a:avLst/>
          </a:prstGeom>
        </p:spPr>
      </p:pic>
      <p:pic>
        <p:nvPicPr>
          <p:cNvPr id="2" name="Рисунок 1" descr="зображення_viber_2024-03-04_19-33-27-9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4-03-04_19-33-24-7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929354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uk-UA" sz="4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ВИСНОВКИ</a:t>
            </a:r>
            <a:r>
              <a:rPr lang="uk-UA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</a:p>
          <a:p>
            <a:pPr>
              <a:buNone/>
            </a:pP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    У  дітей сформувалися високі моральні цінності, патріотизм, етнічні та національні свідомості, любов до рідної землі, родини, народу, виховання дисциплінованості, сумлінності та чесності, поваги до державної символіки.  Покращив взаємовідносини у колективі , у дітей – батьків і садочка. </a:t>
            </a:r>
          </a:p>
          <a:p>
            <a:pPr>
              <a:buNone/>
            </a:pP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  Цей 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проєкт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дозволив любити свою Батьківщину, шанобливо ставитись до народних традицій, його історії,творів народної творчості, до творчості народних майстрів. Дав змогу помітити красу українського життя.</a:t>
            </a:r>
          </a:p>
          <a:p>
            <a:pPr>
              <a:buNone/>
            </a:pP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   А також стане основою для подальшого виховання патріотизму у дітей, розвитку їхньої національної свідомості, зародження почуття гордості за те, </a:t>
            </a:r>
          </a:p>
          <a:p>
            <a:pPr>
              <a:buNone/>
            </a:pP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що вони – українці. 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401080" cy="6286544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uk-UA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ЗАХОДИ ЩОДО РЕАЛІЗАЦІЇ ПРОЕКТУ</a:t>
            </a:r>
          </a:p>
          <a:p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Бесіди, заняття</a:t>
            </a:r>
          </a:p>
          <a:p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Розповіді вихователя і читання українських народних казок, оповідань, вивчення віршів, загадок, прислів'я, колядок, щедрівок</a:t>
            </a:r>
          </a:p>
          <a:p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Дидактичні, мовні, рухливі ігри</a:t>
            </a:r>
          </a:p>
          <a:p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Народні ігри</a:t>
            </a:r>
          </a:p>
          <a:p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Творчі ігри</a:t>
            </a:r>
          </a:p>
          <a:p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Інтерактивні ігри</a:t>
            </a:r>
          </a:p>
          <a:p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Перегляди презентацій</a:t>
            </a:r>
          </a:p>
          <a:p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Музичні свята в українських традиціях</a:t>
            </a:r>
          </a:p>
          <a:p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Тематичні дні</a:t>
            </a:r>
          </a:p>
          <a:p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Майстер класи</a:t>
            </a:r>
          </a:p>
          <a:p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Виготовлення колажу за етапами </a:t>
            </a:r>
            <a:r>
              <a:rPr lang="uk-UA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проєкта</a:t>
            </a:r>
            <a:endParaRPr lang="uk-UA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Різні види зображувальної діяльності</a:t>
            </a:r>
          </a:p>
          <a:p>
            <a:endParaRPr lang="uk-UA" dirty="0" smtClean="0">
              <a:latin typeface="Comic Sans MS" pitchFamily="66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4-03-04_15-43-38-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214554"/>
            <a:ext cx="3429024" cy="4200948"/>
          </a:xfrm>
          <a:prstGeom prst="rect">
            <a:avLst/>
          </a:prstGeom>
        </p:spPr>
      </p:pic>
      <p:pic>
        <p:nvPicPr>
          <p:cNvPr id="3" name="Рисунок 2" descr="зображення_viber_2024-03-04_15-43-38-2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4887" y="2285992"/>
            <a:ext cx="5079114" cy="4120431"/>
          </a:xfrm>
          <a:prstGeom prst="rect">
            <a:avLst/>
          </a:prstGeom>
        </p:spPr>
      </p:pic>
      <p:pic>
        <p:nvPicPr>
          <p:cNvPr id="4" name="Рисунок 3" descr="зображення_viber_2024-03-04_21-15-58-54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7488" y="-500090"/>
            <a:ext cx="3143272" cy="3105703"/>
          </a:xfrm>
          <a:prstGeom prst="rect">
            <a:avLst/>
          </a:prstGeom>
        </p:spPr>
      </p:pic>
      <p:pic>
        <p:nvPicPr>
          <p:cNvPr id="5" name="Рисунок 4" descr="зображення_viber_2024-03-04_21-15-58-75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BFEF3"/>
              </a:clrFrom>
              <a:clrTo>
                <a:srgbClr val="FBFEF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16" y="214290"/>
            <a:ext cx="1785950" cy="1785950"/>
          </a:xfrm>
          <a:prstGeom prst="rect">
            <a:avLst/>
          </a:prstGeom>
        </p:spPr>
      </p:pic>
      <p:pic>
        <p:nvPicPr>
          <p:cNvPr id="6" name="Рисунок 5" descr="зображення_viber_2024-03-04_21-15-58-75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BFEF3"/>
              </a:clrFrom>
              <a:clrTo>
                <a:srgbClr val="FBFEF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034" y="285728"/>
            <a:ext cx="1785950" cy="1785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4-03-04_15-43-38-151.jpg"/>
          <p:cNvPicPr>
            <a:picLocks noChangeAspect="1"/>
          </p:cNvPicPr>
          <p:nvPr/>
        </p:nvPicPr>
        <p:blipFill>
          <a:blip r:embed="rId2" cstate="print"/>
          <a:srcRect r="1960" b="47058"/>
          <a:stretch>
            <a:fillRect/>
          </a:stretch>
        </p:blipFill>
        <p:spPr>
          <a:xfrm>
            <a:off x="0" y="0"/>
            <a:ext cx="4233319" cy="2285992"/>
          </a:xfrm>
          <a:prstGeom prst="rect">
            <a:avLst/>
          </a:prstGeom>
        </p:spPr>
      </p:pic>
      <p:pic>
        <p:nvPicPr>
          <p:cNvPr id="3" name="Рисунок 2" descr="зображення_viber_2024-03-04_15-43-38-1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714596"/>
            <a:ext cx="4143404" cy="4143404"/>
          </a:xfrm>
          <a:prstGeom prst="rect">
            <a:avLst/>
          </a:prstGeom>
        </p:spPr>
      </p:pic>
      <p:pic>
        <p:nvPicPr>
          <p:cNvPr id="5" name="Рисунок 4" descr="зображення_viber_2024-03-04_15-43-38-3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2643182"/>
            <a:ext cx="4214818" cy="4214818"/>
          </a:xfrm>
          <a:prstGeom prst="rect">
            <a:avLst/>
          </a:prstGeom>
        </p:spPr>
      </p:pic>
      <p:pic>
        <p:nvPicPr>
          <p:cNvPr id="7" name="Рисунок 6" descr="зображення_viber_2024-03-04_15-43-38-151.jpg"/>
          <p:cNvPicPr>
            <a:picLocks noChangeAspect="1"/>
          </p:cNvPicPr>
          <p:nvPr/>
        </p:nvPicPr>
        <p:blipFill>
          <a:blip r:embed="rId2" cstate="print"/>
          <a:srcRect t="52055"/>
          <a:stretch>
            <a:fillRect/>
          </a:stretch>
        </p:blipFill>
        <p:spPr>
          <a:xfrm>
            <a:off x="4357646" y="0"/>
            <a:ext cx="4786354" cy="2294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4-03-04_15-43-38-3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14942" y="2928942"/>
            <a:ext cx="3929058" cy="3929058"/>
          </a:xfrm>
          <a:prstGeom prst="rect">
            <a:avLst/>
          </a:prstGeom>
        </p:spPr>
      </p:pic>
      <p:pic>
        <p:nvPicPr>
          <p:cNvPr id="3" name="Рисунок 2" descr="зображення_viber_2024-03-04_15-43-38-4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143536" cy="5143536"/>
          </a:xfrm>
          <a:prstGeom prst="rect">
            <a:avLst/>
          </a:prstGeom>
        </p:spPr>
      </p:pic>
      <p:pic>
        <p:nvPicPr>
          <p:cNvPr id="4" name="Рисунок 3" descr="зображення_viber_2024-03-04_21-15-58-783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57884" y="52294"/>
            <a:ext cx="2857520" cy="2827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514</Words>
  <Application>Microsoft Office PowerPoint</Application>
  <PresentationFormat>Экран (4:3)</PresentationFormat>
  <Paragraphs>69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Тема Office</vt:lpstr>
      <vt:lpstr>Проєкт національно –  патріотичного  виховання дітей старшого дошкільного віку групи “Білосніжка"  Україна - моя країна!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9</cp:revision>
  <dcterms:created xsi:type="dcterms:W3CDTF">2024-03-03T19:52:21Z</dcterms:created>
  <dcterms:modified xsi:type="dcterms:W3CDTF">2024-03-05T11:52:39Z</dcterms:modified>
</cp:coreProperties>
</file>