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73" r:id="rId4"/>
    <p:sldId id="272" r:id="rId5"/>
    <p:sldId id="271" r:id="rId6"/>
    <p:sldId id="270" r:id="rId7"/>
    <p:sldId id="267" r:id="rId8"/>
    <p:sldId id="257" r:id="rId9"/>
    <p:sldId id="275" r:id="rId10"/>
    <p:sldId id="278" r:id="rId11"/>
    <p:sldId id="280" r:id="rId12"/>
    <p:sldId id="282" r:id="rId13"/>
    <p:sldId id="262" r:id="rId14"/>
    <p:sldId id="288" r:id="rId15"/>
    <p:sldId id="287" r:id="rId16"/>
    <p:sldId id="289" r:id="rId17"/>
    <p:sldId id="290" r:id="rId18"/>
    <p:sldId id="283" r:id="rId19"/>
    <p:sldId id="263" r:id="rId20"/>
    <p:sldId id="265" r:id="rId21"/>
    <p:sldId id="264" r:id="rId22"/>
    <p:sldId id="291" r:id="rId23"/>
    <p:sldId id="260" r:id="rId24"/>
    <p:sldId id="268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D63E2-651C-4EFD-873E-C5B065F81362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80384-160E-4CEA-95AD-71731421FC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84-160E-4CEA-95AD-71731421FC7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33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3130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821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3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403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54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702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568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233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677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82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64BCB-F4CD-4A96-A367-E6A7A9240683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D0DC-06A0-4218-BD10-96AEED74EC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244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620688"/>
            <a:ext cx="6264696" cy="445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259632" y="4941168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Презентация проекту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Bookman Old Style" pitchFamily="18" charset="0"/>
              </a:rPr>
              <a:t>середньої групи №2 </a:t>
            </a:r>
            <a:r>
              <a:rPr lang="uk-UA" sz="2400" b="1" i="1" dirty="0" err="1" smtClean="0">
                <a:solidFill>
                  <a:srgbClr val="FF0000"/>
                </a:solidFill>
                <a:latin typeface="Bookman Old Style" pitchFamily="18" charset="0"/>
              </a:rPr>
              <a:t>“Буратіно”</a:t>
            </a:r>
            <a:endParaRPr lang="ru-RU" sz="24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877272"/>
            <a:ext cx="601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Bookman Old Style" pitchFamily="18" charset="0"/>
              </a:rPr>
              <a:t>Вихователі: </a:t>
            </a:r>
            <a:r>
              <a:rPr lang="uk-UA" b="1" dirty="0" err="1" smtClean="0">
                <a:latin typeface="Bookman Old Style" pitchFamily="18" charset="0"/>
              </a:rPr>
              <a:t>Ортутай</a:t>
            </a:r>
            <a:r>
              <a:rPr lang="uk-UA" b="1" dirty="0" smtClean="0">
                <a:latin typeface="Bookman Old Style" pitchFamily="18" charset="0"/>
              </a:rPr>
              <a:t> З.Ю., </a:t>
            </a:r>
            <a:r>
              <a:rPr lang="uk-UA" b="1" dirty="0" err="1" smtClean="0">
                <a:latin typeface="Bookman Old Style" pitchFamily="18" charset="0"/>
              </a:rPr>
              <a:t>Молнар</a:t>
            </a:r>
            <a:r>
              <a:rPr lang="uk-UA" b="1" dirty="0" smtClean="0">
                <a:latin typeface="Bookman Old Style" pitchFamily="18" charset="0"/>
              </a:rPr>
              <a:t> Л.В.</a:t>
            </a:r>
            <a:endParaRPr 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789269"/>
      </p:ext>
    </p:extLst>
  </p:cSld>
  <p:clrMapOvr>
    <a:masterClrMapping/>
  </p:clrMapOvr>
  <p:transition spd="slow" advTm="68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888432" cy="21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20688"/>
            <a:ext cx="41281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429000"/>
            <a:ext cx="5976664" cy="29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Рамка 5"/>
          <p:cNvSpPr/>
          <p:nvPr/>
        </p:nvSpPr>
        <p:spPr>
          <a:xfrm>
            <a:off x="683568" y="620688"/>
            <a:ext cx="3960440" cy="2232248"/>
          </a:xfrm>
          <a:prstGeom prst="frame">
            <a:avLst>
              <a:gd name="adj1" fmla="val 5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4716016" y="620688"/>
            <a:ext cx="4176464" cy="2304256"/>
          </a:xfrm>
          <a:prstGeom prst="frame">
            <a:avLst>
              <a:gd name="adj1" fmla="val 5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1547664" y="3356992"/>
            <a:ext cx="6120680" cy="3024336"/>
          </a:xfrm>
          <a:prstGeom prst="frame">
            <a:avLst>
              <a:gd name="adj1" fmla="val 3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835695" y="2852936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 </a:t>
            </a:r>
            <a:r>
              <a:rPr lang="uk-UA" sz="2800" b="1" dirty="0" smtClean="0">
                <a:solidFill>
                  <a:srgbClr val="FF0000"/>
                </a:solidFill>
              </a:rPr>
              <a:t>Аплікація </a:t>
            </a:r>
            <a:r>
              <a:rPr lang="uk-UA" sz="2800" b="1" dirty="0" err="1" smtClean="0">
                <a:solidFill>
                  <a:srgbClr val="FF0000"/>
                </a:solidFill>
              </a:rPr>
              <a:t>“Святковий</a:t>
            </a:r>
            <a:r>
              <a:rPr lang="uk-UA" sz="2800" b="1" dirty="0" smtClean="0">
                <a:solidFill>
                  <a:srgbClr val="FF0000"/>
                </a:solidFill>
              </a:rPr>
              <a:t> </a:t>
            </a:r>
            <a:r>
              <a:rPr lang="uk-UA" sz="2800" b="1" dirty="0" err="1" smtClean="0">
                <a:solidFill>
                  <a:srgbClr val="FF0000"/>
                </a:solidFill>
              </a:rPr>
              <a:t>чобіток”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1" y="1798320"/>
          <a:ext cx="8064896" cy="4612640"/>
        </p:xfrm>
        <a:graphic>
          <a:graphicData uri="http://schemas.openxmlformats.org/drawingml/2006/table">
            <a:tbl>
              <a:tblPr/>
              <a:tblGrid>
                <a:gridCol w="1080119"/>
                <a:gridCol w="936104"/>
                <a:gridCol w="1512168"/>
                <a:gridCol w="1512168"/>
                <a:gridCol w="936104"/>
                <a:gridCol w="2088233"/>
              </a:tblGrid>
              <a:tr h="3198328"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Січень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Друж-ба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та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товари-шування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(«Мої друзі птахи України»)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(малювання)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природою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діяльність (аплікація)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Художньо-мовленнєве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«Ознайомлення із зимуючими птахами» +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«Зимова пташка» (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розмальо-вування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«Допомога птахам взимку»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«Птахи на снігу»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Читання вірша О.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Камінчук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«Годівничка»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Сюжетно-рольова 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Рухливі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Народна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1.«Подбаємо про пташок»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2.«Хто чим живиться взимку»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1.«Опиши пташку»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2.»Якої пташки не стало»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«Пташина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єдальня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«Горобчики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Птахи і зозуля»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9552" y="620688"/>
          <a:ext cx="8604448" cy="1152128"/>
        </p:xfrm>
        <a:graphic>
          <a:graphicData uri="http://schemas.openxmlformats.org/drawingml/2006/table">
            <a:tbl>
              <a:tblPr/>
              <a:tblGrid>
                <a:gridCol w="1152128"/>
                <a:gridCol w="936104"/>
                <a:gridCol w="1512168"/>
                <a:gridCol w="1512168"/>
                <a:gridCol w="936104"/>
                <a:gridCol w="2555776"/>
              </a:tblGrid>
              <a:tr h="418336"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Місяць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тематичного блоку (тижня)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Види освітньої діяльності</a:t>
                      </a:r>
                      <a:endParaRPr lang="ru-RU" dirty="0"/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3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 організації освітнього процесу (заняття)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заняття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Інші види освітньої діяльності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Зміст роботи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274038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4327">
        <p14:reveal/>
      </p:transition>
    </mc:Choice>
    <mc:Fallback>
      <p:transition spd="slow" advTm="14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8681" cy="6858000"/>
          </a:xfrm>
          <a:prstGeom prst="rect">
            <a:avLst/>
          </a:prstGeom>
        </p:spPr>
      </p:pic>
      <p:pic>
        <p:nvPicPr>
          <p:cNvPr id="6" name="Picture 4" descr="Соняшник в умовах Південного Степу України | AgroON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70"/>
          <a:stretch/>
        </p:blipFill>
        <p:spPr bwMode="auto">
          <a:xfrm>
            <a:off x="539552" y="5949280"/>
            <a:ext cx="870861" cy="5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836712"/>
            <a:ext cx="718638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«Зимова пташка» (розмальо-вування)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«Зимова пташка» (розмальо-вування)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1840" y="40466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FF0000"/>
                </a:solidFill>
              </a:rPr>
              <a:t>“Зимова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пташка”</a:t>
            </a:r>
            <a:r>
              <a:rPr lang="uk-UA" sz="2400" b="1" dirty="0" smtClean="0">
                <a:solidFill>
                  <a:srgbClr val="FF0000"/>
                </a:solidFill>
              </a:rPr>
              <a:t> (розмальовування)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Дошкільнята Білобожниці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58"/>
          <a:stretch/>
        </p:blipFill>
        <p:spPr bwMode="auto">
          <a:xfrm>
            <a:off x="467544" y="4653136"/>
            <a:ext cx="899592" cy="81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5889716"/>
      </p:ext>
    </p:extLst>
  </p:cSld>
  <p:clrMapOvr>
    <a:masterClrMapping/>
  </p:clrMapOvr>
  <p:transition spd="slow" advTm="5349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7" y="1844825"/>
          <a:ext cx="7848872" cy="4660116"/>
        </p:xfrm>
        <a:graphic>
          <a:graphicData uri="http://schemas.openxmlformats.org/drawingml/2006/table">
            <a:tbl>
              <a:tblPr/>
              <a:tblGrid>
                <a:gridCol w="977882"/>
                <a:gridCol w="1038341"/>
                <a:gridCol w="1584176"/>
                <a:gridCol w="1584176"/>
                <a:gridCol w="936104"/>
                <a:gridCol w="1728193"/>
              </a:tblGrid>
              <a:tr h="4660116"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Лютий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«Я та моя сім’я» (Моя сім’я, родина)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(малювання)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діяльність (ліплення)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Художньо-мовленнєве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 кожного є сім’я, родина» + «Подарунок для бабусі, родина»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«Чашка для дідуся»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Читання вірша М.Коцюбинського «В гурті й пісня в лад іде» та оповідання В.Сухомлинського «Найласкавіші руки»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Сюжетно-рольова 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Театра-льна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діял-ьність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Рухливі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1.«Розкажи про членів своєї сім’ї»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2.«Хто ким працює»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1.«Відгадай хто це» (члени сім’ї»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2.«Професії»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«Сім’я»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Драматизація казки «Ріпка»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«Хто вийшов»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55576" y="620688"/>
          <a:ext cx="7848872" cy="1152128"/>
        </p:xfrm>
        <a:graphic>
          <a:graphicData uri="http://schemas.openxmlformats.org/drawingml/2006/table">
            <a:tbl>
              <a:tblPr/>
              <a:tblGrid>
                <a:gridCol w="1152128"/>
                <a:gridCol w="936104"/>
                <a:gridCol w="1512168"/>
                <a:gridCol w="1512168"/>
                <a:gridCol w="936104"/>
                <a:gridCol w="1800200"/>
              </a:tblGrid>
              <a:tr h="418336"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Місяць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тематичного блоку (тижня)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Види освітньої діяльності</a:t>
                      </a:r>
                      <a:endParaRPr lang="ru-RU" dirty="0"/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3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 організації освітнього процесу (заняття)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заняття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Інші види освітньої діяльності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Зміст роботи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274038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4327">
        <p14:reveal/>
      </p:transition>
    </mc:Choice>
    <mc:Fallback>
      <p:transition spd="slow" advTm="14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8681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76672"/>
            <a:ext cx="283118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276872"/>
            <a:ext cx="2232248" cy="410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04664"/>
            <a:ext cx="279343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3356992"/>
            <a:ext cx="28083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501008"/>
            <a:ext cx="28599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Рамка 8"/>
          <p:cNvSpPr/>
          <p:nvPr/>
        </p:nvSpPr>
        <p:spPr>
          <a:xfrm>
            <a:off x="467544" y="2204864"/>
            <a:ext cx="2376264" cy="4248472"/>
          </a:xfrm>
          <a:prstGeom prst="frame">
            <a:avLst>
              <a:gd name="adj1" fmla="val 2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Рамка 9"/>
          <p:cNvSpPr/>
          <p:nvPr/>
        </p:nvSpPr>
        <p:spPr>
          <a:xfrm>
            <a:off x="2843808" y="476672"/>
            <a:ext cx="2952328" cy="2952328"/>
          </a:xfrm>
          <a:prstGeom prst="frame">
            <a:avLst>
              <a:gd name="adj1" fmla="val 2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/>
        </p:nvSpPr>
        <p:spPr>
          <a:xfrm>
            <a:off x="2843808" y="3284984"/>
            <a:ext cx="2952328" cy="3240360"/>
          </a:xfrm>
          <a:prstGeom prst="frame">
            <a:avLst>
              <a:gd name="adj1" fmla="val 2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5796136" y="404664"/>
            <a:ext cx="2880320" cy="3096344"/>
          </a:xfrm>
          <a:prstGeom prst="frame">
            <a:avLst>
              <a:gd name="adj1" fmla="val 2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5796136" y="3501008"/>
            <a:ext cx="2880320" cy="2016224"/>
          </a:xfrm>
          <a:prstGeom prst="frame">
            <a:avLst>
              <a:gd name="adj1" fmla="val 2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5661248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Ліплення   </a:t>
            </a:r>
          </a:p>
          <a:p>
            <a:pPr algn="ctr"/>
            <a:r>
              <a:rPr lang="uk-UA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“Чашка</a:t>
            </a:r>
            <a:r>
              <a:rPr lang="uk-UA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для </a:t>
            </a:r>
            <a:r>
              <a:rPr lang="uk-UA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дідуся”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59" y="548680"/>
          <a:ext cx="7992888" cy="5826760"/>
        </p:xfrm>
        <a:graphic>
          <a:graphicData uri="http://schemas.openxmlformats.org/drawingml/2006/table">
            <a:tbl>
              <a:tblPr/>
              <a:tblGrid>
                <a:gridCol w="995826"/>
                <a:gridCol w="1375120"/>
                <a:gridCol w="1460355"/>
                <a:gridCol w="1609516"/>
                <a:gridCol w="1237325"/>
                <a:gridCol w="1314746"/>
              </a:tblGrid>
              <a:tr h="5760640"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Березень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8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«Україна моя Батьківщина» («Я маленька українка»)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8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8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(малювання)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</a:t>
                      </a: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діяльність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Художньо-мовленнєве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8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Державні символи» +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«Прапор України»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8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Ліпка </a:t>
                      </a:r>
                      <a:r>
                        <a:rPr lang="uk-UA" sz="18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«Калина – символ України»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Читання віршів М. Познанської «Про нашу Україну», вивчення на пам’ять Л.Біленької «Український прапор»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Сюжетно-рольова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Рухлива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Народна 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8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Ми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маленькі українці», 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2.«Одяг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українки та українця»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1.«Яке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наше 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вбрання?»,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2.«Де чи?:»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3.«Мова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яка?»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«Подорож країною»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«Знайди свій </a:t>
                      </a: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будиночок”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«Передай віночок»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764704"/>
            <a:ext cx="648072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Символіка України &quot;Прапор, герб України&quot; 90х90 см - фото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085184"/>
            <a:ext cx="1656184" cy="13228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4077072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Дидактична гра </a:t>
            </a:r>
            <a:r>
              <a:rPr lang="uk-UA" sz="2400" b="1" dirty="0" err="1" smtClean="0">
                <a:solidFill>
                  <a:srgbClr val="FF0000"/>
                </a:solidFill>
              </a:rPr>
              <a:t>“Мова</a:t>
            </a:r>
            <a:r>
              <a:rPr lang="uk-UA" sz="2400" b="1" dirty="0" smtClean="0">
                <a:solidFill>
                  <a:srgbClr val="FF0000"/>
                </a:solidFill>
              </a:rPr>
              <a:t> яка?”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836712"/>
            <a:ext cx="705678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Дошкільнята Білобожниці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58"/>
          <a:stretch/>
        </p:blipFill>
        <p:spPr bwMode="auto">
          <a:xfrm>
            <a:off x="395536" y="5301208"/>
            <a:ext cx="108012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140968"/>
            <a:ext cx="1080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Ліпка (на пластині) : </a:t>
            </a:r>
            <a:r>
              <a:rPr lang="uk-UA" sz="2400" b="1" dirty="0" err="1" smtClean="0">
                <a:solidFill>
                  <a:srgbClr val="FF0000"/>
                </a:solidFill>
              </a:rPr>
              <a:t>“Калина”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1" y="0"/>
            <a:ext cx="915868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58651"/>
            <a:ext cx="6192688" cy="606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869160"/>
            <a:ext cx="2088232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64502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Народна гра </a:t>
            </a:r>
            <a:r>
              <a:rPr lang="uk-UA" sz="2400" b="1" dirty="0" err="1" smtClean="0">
                <a:solidFill>
                  <a:srgbClr val="FF0000"/>
                </a:solidFill>
              </a:rPr>
              <a:t>“Передай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віночок”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1" y="0"/>
            <a:ext cx="9158681" cy="664062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620688"/>
          <a:ext cx="7992887" cy="5616623"/>
        </p:xfrm>
        <a:graphic>
          <a:graphicData uri="http://schemas.openxmlformats.org/drawingml/2006/table">
            <a:tbl>
              <a:tblPr/>
              <a:tblGrid>
                <a:gridCol w="1570828"/>
                <a:gridCol w="1668194"/>
                <a:gridCol w="1838583"/>
                <a:gridCol w="1413421"/>
                <a:gridCol w="1501861"/>
              </a:tblGrid>
              <a:tr h="5616623"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“Народна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іграшка України»  («Я маленька українка»)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(малювання)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діяльність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природним довкіллям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«Українська народна іграшка» +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«Декоративний коник»(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розма-льовування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Ліплення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«Свищик»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«Розгляд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міні-музея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народної іграшки»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Сюжетно-рольова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Рухливі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Народна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1.«Що роблять з глини»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 «Народні інструменти з дерева»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 «Впізнай іграшку за описом»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 «Яка іграшка, з чого зроблена?»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За бажанням дітей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1.«Ми веселі діти»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2.»Знайдіть собі 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пару»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Біжіть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до мене»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xmlns="" val="126733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1083">
        <p14:reveal/>
      </p:transition>
    </mc:Choice>
    <mc:Fallback>
      <p:transition spd="slow" advTm="110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8681" cy="6858000"/>
          </a:xfrm>
          <a:prstGeom prst="rect">
            <a:avLst/>
          </a:prstGeom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11560" y="651792"/>
            <a:ext cx="7992888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Мета проекту: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розширювати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знання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 те,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наша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Батьківщина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люди,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які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живуть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в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Україні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українці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український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народ;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продовжувати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формуватизнання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</a:t>
            </a:r>
            <a:r>
              <a:rPr lang="ru-RU" sz="2200" dirty="0" smtClean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державні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(герб,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гімн,прапор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символичне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значення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кольорів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прапора та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тризуба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Правила</a:t>
            </a:r>
            <a:r>
              <a:rPr lang="ru-RU" sz="2200" dirty="0" smtClean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поведінки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використанні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державної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символіки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Розвивати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національну</a:t>
            </a:r>
            <a:r>
              <a:rPr lang="ru-RU" sz="2200" dirty="0" smtClean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свідомість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самосвідомість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мислення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Виховувати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громадянські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почуття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любов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до</a:t>
            </a:r>
            <a:r>
              <a:rPr lang="ru-RU" sz="2200" dirty="0" smtClean="0"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своєї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Батьківщини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гордість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за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неї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повагу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державних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символів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16388" name="Picture 4" descr="САЙТ БІБЛИОТЕКИ ВЕРХОВНОЇ РАДИ УКРАЇН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509120"/>
            <a:ext cx="283845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2735884"/>
      </p:ext>
    </p:extLst>
  </p:cSld>
  <p:clrMapOvr>
    <a:masterClrMapping/>
  </p:clrMapOvr>
  <p:transition spd="slow" advTm="557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1" y="116632"/>
            <a:ext cx="9158681" cy="6640622"/>
          </a:xfrm>
          <a:prstGeom prst="rect">
            <a:avLst/>
          </a:prstGeom>
        </p:spPr>
      </p:pic>
      <p:pic>
        <p:nvPicPr>
          <p:cNvPr id="5" name="Picture 4" descr="Соняшник в умовах Південного Степу України | AgroO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70"/>
          <a:stretch/>
        </p:blipFill>
        <p:spPr bwMode="auto">
          <a:xfrm>
            <a:off x="7236296" y="5445224"/>
            <a:ext cx="1597150" cy="9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6672"/>
            <a:ext cx="364853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620688"/>
            <a:ext cx="4346702" cy="560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Венчальные рушники. Украинский рушник, традиционный, вышитый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3168352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568" y="3933056"/>
            <a:ext cx="3664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FF0000"/>
                </a:solidFill>
              </a:rPr>
              <a:t>“Розгляд</a:t>
            </a:r>
            <a:r>
              <a:rPr lang="uk-UA" sz="2400" b="1" dirty="0" smtClean="0">
                <a:solidFill>
                  <a:srgbClr val="FF0000"/>
                </a:solidFill>
              </a:rPr>
              <a:t> міні-музею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народної </a:t>
            </a:r>
            <a:r>
              <a:rPr lang="uk-UA" sz="2400" b="1" dirty="0" err="1" smtClean="0">
                <a:solidFill>
                  <a:srgbClr val="FF0000"/>
                </a:solidFill>
              </a:rPr>
              <a:t>іграшки</a:t>
            </a:r>
            <a:r>
              <a:rPr lang="uk-UA" b="1" dirty="0" err="1" smtClean="0">
                <a:solidFill>
                  <a:srgbClr val="FF0000"/>
                </a:solidFill>
              </a:rPr>
              <a:t>”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1721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78">
        <p14:reveal/>
      </p:transition>
    </mc:Choice>
    <mc:Fallback>
      <p:transition spd="slow" advTm="10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1" y="0"/>
            <a:ext cx="9158681" cy="6858000"/>
          </a:xfrm>
          <a:prstGeom prst="rect">
            <a:avLst/>
          </a:prstGeom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404664"/>
            <a:ext cx="6408712" cy="603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9552" y="4005064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Малювання </a:t>
            </a:r>
          </a:p>
          <a:p>
            <a:r>
              <a:rPr lang="uk-UA" sz="2400" b="1" dirty="0" err="1" smtClean="0">
                <a:solidFill>
                  <a:srgbClr val="FF0000"/>
                </a:solidFill>
              </a:rPr>
              <a:t>“Декоративний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коник”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Конячка-декор з Петриківським розписом &quot;Коник&quot; (03) купити ✔️ 225 грн 🎁  Podaro4ek: ціни, відгуки,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157192"/>
            <a:ext cx="1440160" cy="133469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5836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954">
        <p14:reveal/>
      </p:transition>
    </mc:Choice>
    <mc:Fallback>
      <p:transition spd="slow" advTm="109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72595" cy="6858000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32656"/>
            <a:ext cx="5954688" cy="609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САЙТ БІБЛИОТЕКИ ВЕРХОВНОЇ РАДИ УКРАЇ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869160"/>
            <a:ext cx="2232248" cy="15711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4005064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Робота </a:t>
            </a:r>
          </a:p>
          <a:p>
            <a:pPr algn="ctr"/>
            <a:r>
              <a:rPr lang="uk-UA" sz="2400" b="1" dirty="0" smtClean="0">
                <a:solidFill>
                  <a:srgbClr val="C00000"/>
                </a:solidFill>
              </a:rPr>
              <a:t>з батьками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4" y="116632"/>
            <a:ext cx="9158681" cy="6640622"/>
          </a:xfrm>
          <a:prstGeom prst="rect">
            <a:avLst/>
          </a:prstGeom>
        </p:spPr>
      </p:pic>
      <p:pic>
        <p:nvPicPr>
          <p:cNvPr id="10" name="Picture 4" descr="САЙТ БІБЛИОТЕКИ ВЕРХОВНОЇ РАДИ УКРАЇН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581128"/>
            <a:ext cx="2448272" cy="164313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04664"/>
            <a:ext cx="554461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1560" y="2420888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Виставка дитячих малюнків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“Моя</a:t>
            </a:r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країна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Україна”</a:t>
            </a:r>
            <a:endParaRPr lang="uk-UA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(створених разом з </a:t>
            </a:r>
            <a:r>
              <a:rPr lang="uk-UA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батьками”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9676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224">
        <p14:reveal/>
      </p:transition>
    </mc:Choice>
    <mc:Fallback>
      <p:transition spd="slow" advTm="102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278" y="137078"/>
            <a:ext cx="9158681" cy="6640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pic>
        <p:nvPicPr>
          <p:cNvPr id="7" name="Picture 2" descr="Красиві вишиванки для дітей: великий вибір заготовок - Оголошення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57192"/>
            <a:ext cx="1368152" cy="11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76672"/>
            <a:ext cx="5760640" cy="5796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67544" y="3068960"/>
            <a:ext cx="2376264" cy="201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Підсумкова бесіда з використанням інтегрованої зображеної діяльності </a:t>
            </a:r>
            <a:r>
              <a:rPr lang="uk-UA" sz="2000" b="1" dirty="0" err="1" smtClean="0">
                <a:solidFill>
                  <a:srgbClr val="C00000"/>
                </a:solidFill>
              </a:rPr>
              <a:t>“Моя</a:t>
            </a:r>
            <a:r>
              <a:rPr lang="uk-UA" sz="2000" b="1" dirty="0" smtClean="0">
                <a:solidFill>
                  <a:srgbClr val="C00000"/>
                </a:solidFill>
              </a:rPr>
              <a:t> країна – </a:t>
            </a:r>
            <a:r>
              <a:rPr lang="uk-UA" sz="2000" b="1" dirty="0" err="1" smtClean="0">
                <a:solidFill>
                  <a:srgbClr val="C00000"/>
                </a:solidFill>
              </a:rPr>
              <a:t>Україна”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1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5700">
        <p:circle/>
      </p:transition>
    </mc:Choice>
    <mc:Fallback>
      <p:transition spd="slow" advTm="57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278" y="137078"/>
            <a:ext cx="9158681" cy="6640622"/>
          </a:xfrm>
          <a:prstGeom prst="rect">
            <a:avLst/>
          </a:prstGeom>
        </p:spPr>
      </p:pic>
      <p:pic>
        <p:nvPicPr>
          <p:cNvPr id="9218" name="Picture 2" descr="Цікава справа: Особливості та краса українського вбранн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81264"/>
            <a:ext cx="2520280" cy="23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263691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Дякую за увагу!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58777197"/>
      </p:ext>
    </p:extLst>
  </p:cSld>
  <p:clrMapOvr>
    <a:masterClrMapping/>
  </p:clrMapOvr>
  <p:transition spd="slow" advTm="9722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433474"/>
            <a:ext cx="806489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Завдання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проєкту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: 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викликати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бажання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поповнювати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свої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знання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вчити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розуміти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поняття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Батьківщина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»,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продовжувати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знайомити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із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визначними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пам’ятками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      м.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Ужгород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а,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поглиблювати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знання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державну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народну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символіку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спонукати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виявляти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цікавість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звичаїв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свого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народу,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українського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побуту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природи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рідного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краю,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продовжувати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вміння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складати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розповіді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 свою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країну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формувати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почуття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любові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поваги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української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мови,виховувати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доброзичливість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патріотичні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почуття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повагу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державних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символів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2051" name="Picture 3" descr="Символіка України &quot;Прапор, герб України&quot; 90х90 см - фото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5013176"/>
            <a:ext cx="2016224" cy="1322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2735884"/>
      </p:ext>
    </p:extLst>
  </p:cSld>
  <p:clrMapOvr>
    <a:masterClrMapping/>
  </p:clrMapOvr>
  <p:transition spd="slow" advTm="557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98316" cy="6858000"/>
          </a:xfrm>
          <a:prstGeom prst="rect">
            <a:avLst/>
          </a:prstGeom>
        </p:spPr>
      </p:pic>
      <p:pic>
        <p:nvPicPr>
          <p:cNvPr id="14338" name="Picture 2" descr="C:\Users\Home\Desktop\20230518_102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80728"/>
            <a:ext cx="2366856" cy="4752528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403648" y="643621"/>
            <a:ext cx="4824536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Передбачуваний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результат: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Зросте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рівень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обізнаності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 свою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Батьківщину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державні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символи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З’явиться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інтерес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народної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творчості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Підвищиться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інтерес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дітей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пошуково-дослідницької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діяльності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Тривалість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проекту: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довготривалий</a:t>
            </a:r>
            <a:r>
              <a:rPr lang="ru-RU" sz="24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000" dirty="0" err="1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з</a:t>
            </a:r>
            <a:r>
              <a:rPr lang="ru-RU" sz="20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вересня</a:t>
            </a:r>
            <a:r>
              <a:rPr lang="ru-RU" sz="20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2023р. – </a:t>
            </a:r>
            <a:r>
              <a:rPr lang="ru-RU" sz="2000" dirty="0" err="1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березень</a:t>
            </a:r>
            <a:r>
              <a:rPr lang="ru-RU" sz="2000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2024 р.)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Учасники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проекту: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діти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середньої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групи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їхні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батьки та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вихователі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735884"/>
      </p:ext>
    </p:extLst>
  </p:cSld>
  <p:clrMapOvr>
    <a:masterClrMapping/>
  </p:clrMapOvr>
  <p:transition spd="slow" advTm="557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1" y="0"/>
            <a:ext cx="9158681" cy="6640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0"/>
            <a:ext cx="62646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ПЛАН РЕАЛІЗАЦІЇ ПРОЕКТУ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36" y="764704"/>
          <a:ext cx="8280920" cy="5684520"/>
        </p:xfrm>
        <a:graphic>
          <a:graphicData uri="http://schemas.openxmlformats.org/drawingml/2006/table">
            <a:tbl>
              <a:tblPr/>
              <a:tblGrid>
                <a:gridCol w="792088"/>
                <a:gridCol w="1224136"/>
                <a:gridCol w="1152128"/>
                <a:gridCol w="1944216"/>
                <a:gridCol w="1008112"/>
                <a:gridCol w="2160240"/>
              </a:tblGrid>
              <a:tr h="152224"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Місяць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тематичного блоку (тижня)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Види освітньої діяльності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 організації освітнього процесу (заняття)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заняття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Інші види освітньої діяльності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Зміст роботи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8031"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Вересен</a:t>
                      </a: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«Моя мала Батьківщина»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(«Наше чудове місто Ужгород»)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(малювання)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природою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діяльність (аплікація)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Художньо-мовленнєве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Ужгород-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моє місто»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«Річка Уж»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«Парки та сквери нашого міста»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«Квіти на клумбі»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Читання вірша В.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Ладижець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«Рідне місто»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Вивчення напам’ять  О.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Тимофеєва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«Загадка про Ужгород»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Презента-ція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Сюжетно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–рольова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ігри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Рухливі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Українська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народна 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«Ужгород – місто моє»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1.«Наше чудове місто»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2.«За що ми любимо свій рідний край»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«Подорож вулицями міста»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1.«Хто де живе»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2.«Склади розповідь про Ужгород»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1.«Знайди свій будиночок»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2.«Через струмочок»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1.«Знайди і промовчи»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 «Біжіть до мене»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12735884"/>
      </p:ext>
    </p:extLst>
  </p:cSld>
  <p:clrMapOvr>
    <a:masterClrMapping/>
  </p:clrMapOvr>
  <p:transition spd="slow" advTm="557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681" y="0"/>
            <a:ext cx="9158681" cy="6858000"/>
          </a:xfrm>
          <a:prstGeom prst="rect">
            <a:avLst/>
          </a:prstGeom>
        </p:spPr>
      </p:pic>
      <p:sp>
        <p:nvSpPr>
          <p:cNvPr id="5" name="Рамка 4"/>
          <p:cNvSpPr/>
          <p:nvPr/>
        </p:nvSpPr>
        <p:spPr>
          <a:xfrm>
            <a:off x="1043608" y="2924944"/>
            <a:ext cx="1944216" cy="3456384"/>
          </a:xfrm>
          <a:prstGeom prst="frame">
            <a:avLst>
              <a:gd name="adj1" fmla="val 5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0" name="Picture 2" descr="F:\фото до патріотичного проекту\20230907_101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3722" y="3798846"/>
            <a:ext cx="3351587" cy="1747803"/>
          </a:xfrm>
          <a:prstGeom prst="rect">
            <a:avLst/>
          </a:prstGeom>
          <a:noFill/>
        </p:spPr>
      </p:pic>
      <p:pic>
        <p:nvPicPr>
          <p:cNvPr id="12292" name="Picture 4" descr="F:\фото до патріотичного проекту\20230907_101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06080" y="3766728"/>
            <a:ext cx="3384376" cy="1844824"/>
          </a:xfrm>
          <a:prstGeom prst="rect">
            <a:avLst/>
          </a:prstGeom>
          <a:noFill/>
        </p:spPr>
      </p:pic>
      <p:sp>
        <p:nvSpPr>
          <p:cNvPr id="7" name="Рамка 6"/>
          <p:cNvSpPr/>
          <p:nvPr/>
        </p:nvSpPr>
        <p:spPr>
          <a:xfrm>
            <a:off x="3275856" y="2924944"/>
            <a:ext cx="1872208" cy="3528392"/>
          </a:xfrm>
          <a:prstGeom prst="frame">
            <a:avLst>
              <a:gd name="adj1" fmla="val 4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4" name="Picture 6" descr="F:\фото до патріотичного проекту\20230907_103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436096" y="1340768"/>
            <a:ext cx="2808312" cy="3744416"/>
          </a:xfrm>
          <a:prstGeom prst="rect">
            <a:avLst/>
          </a:prstGeom>
          <a:noFill/>
        </p:spPr>
      </p:pic>
      <p:sp>
        <p:nvSpPr>
          <p:cNvPr id="9" name="Рамка 8"/>
          <p:cNvSpPr/>
          <p:nvPr/>
        </p:nvSpPr>
        <p:spPr>
          <a:xfrm>
            <a:off x="1043608" y="620688"/>
            <a:ext cx="4032448" cy="2088232"/>
          </a:xfrm>
          <a:prstGeom prst="frame">
            <a:avLst>
              <a:gd name="adj1" fmla="val 4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296" name="Picture 8" descr="Красота: На вулицях Ужгорода активно висаджують квіти (ФОТО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692696"/>
            <a:ext cx="3816424" cy="1944216"/>
          </a:xfrm>
          <a:prstGeom prst="rect">
            <a:avLst/>
          </a:prstGeom>
          <a:noFill/>
        </p:spPr>
      </p:pic>
      <p:sp>
        <p:nvSpPr>
          <p:cNvPr id="11" name="Рамка 10"/>
          <p:cNvSpPr/>
          <p:nvPr/>
        </p:nvSpPr>
        <p:spPr>
          <a:xfrm>
            <a:off x="5364088" y="1268760"/>
            <a:ext cx="2952328" cy="3888432"/>
          </a:xfrm>
          <a:prstGeom prst="frame">
            <a:avLst>
              <a:gd name="adj1" fmla="val 21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5157192"/>
            <a:ext cx="3550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Аплікація</a:t>
            </a:r>
          </a:p>
          <a:p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r>
              <a:rPr lang="uk-UA" sz="3200" b="1" dirty="0" err="1" smtClean="0">
                <a:solidFill>
                  <a:srgbClr val="FF0000"/>
                </a:solidFill>
              </a:rPr>
              <a:t>“Квіти</a:t>
            </a:r>
            <a:r>
              <a:rPr lang="uk-UA" sz="3200" b="1" dirty="0" smtClean="0">
                <a:solidFill>
                  <a:srgbClr val="FF0000"/>
                </a:solidFill>
              </a:rPr>
              <a:t> на </a:t>
            </a:r>
            <a:r>
              <a:rPr lang="uk-UA" sz="3200" b="1" dirty="0" err="1" smtClean="0">
                <a:solidFill>
                  <a:srgbClr val="FF0000"/>
                </a:solidFill>
              </a:rPr>
              <a:t>клумбі”</a:t>
            </a:r>
            <a:r>
              <a:rPr lang="uk-UA" b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2735884"/>
      </p:ext>
    </p:extLst>
  </p:cSld>
  <p:clrMapOvr>
    <a:masterClrMapping/>
  </p:clrMapOvr>
  <p:transition spd="slow" advTm="557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83568" y="1988840"/>
          <a:ext cx="7992887" cy="4378960"/>
        </p:xfrm>
        <a:graphic>
          <a:graphicData uri="http://schemas.openxmlformats.org/drawingml/2006/table">
            <a:tbl>
              <a:tblPr/>
              <a:tblGrid>
                <a:gridCol w="1008111"/>
                <a:gridCol w="1224137"/>
                <a:gridCol w="1152128"/>
                <a:gridCol w="1944216"/>
                <a:gridCol w="1008112"/>
                <a:gridCol w="1656183"/>
              </a:tblGrid>
              <a:tr h="3888432">
                <a:tc>
                  <a:txBody>
                    <a:bodyPr/>
                    <a:lstStyle/>
                    <a:p>
                      <a:pPr>
                        <a:spcAft>
                          <a:spcPts val="1350"/>
                        </a:spcAft>
                      </a:pPr>
                      <a:endParaRPr lang="uk-UA" sz="16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Жовтень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350"/>
                        </a:spcAft>
                      </a:pPr>
                      <a:endParaRPr lang="uk-UA" sz="14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«Ходить осінь містом, краєм» («Осінь чарівниця у нашому краї»)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</a:t>
                      </a:r>
                      <a:r>
                        <a:rPr lang="uk-UA" sz="13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(малювання)</a:t>
                      </a:r>
                      <a:endParaRPr lang="ru-RU" sz="13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Мовленнєвий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розвиток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діяльність (аплікація)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Художньо-мовленнєве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Краса Закарпаття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восені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«Осіннє листя» друкування листям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«Осінь в гості завітала»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«Осіннє дерево»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Читання віршів         М. 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Хорос-ницької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«Осінь»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Г.Бойко «Ясне сонечко не гріє»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Презен-тація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Творча 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</a:t>
                      </a: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Рухливі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4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Українська 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народна гра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«Краса Закарпаття восени»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«Наш рідний край восени»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«Осінні листочки»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1.«Осінь яка?»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2.«Кольори осені»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1.«Не замочи ніг»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2.«Хто більше назбирає листочків»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«Хто вийшов»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9" y="548681"/>
          <a:ext cx="8460432" cy="1332736"/>
        </p:xfrm>
        <a:graphic>
          <a:graphicData uri="http://schemas.openxmlformats.org/drawingml/2006/table">
            <a:tbl>
              <a:tblPr/>
              <a:tblGrid>
                <a:gridCol w="971600"/>
                <a:gridCol w="1224136"/>
                <a:gridCol w="1152128"/>
                <a:gridCol w="1944216"/>
                <a:gridCol w="1008112"/>
                <a:gridCol w="2160240"/>
              </a:tblGrid>
              <a:tr h="418336"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Місяць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тематичного блоку (тижня)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Види освітньої діяльності</a:t>
                      </a:r>
                      <a:endParaRPr lang="ru-RU" dirty="0"/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 організації освітнього процесу (заняття)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заняття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Інші види освітньої діяльності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Зміст роботи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5528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7630">
        <p14:reveal/>
      </p:transition>
    </mc:Choice>
    <mc:Fallback>
      <p:transition spd="slow" advTm="76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158681" cy="66406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744416" cy="281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3059884" y="-891533"/>
            <a:ext cx="2880320" cy="547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01008"/>
            <a:ext cx="4176464" cy="285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Дошкільнята Білобожниці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58"/>
          <a:stretch/>
        </p:blipFill>
        <p:spPr bwMode="auto">
          <a:xfrm>
            <a:off x="7308304" y="980728"/>
            <a:ext cx="146939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321297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</a:rPr>
              <a:t>   Колективна робота </a:t>
            </a:r>
            <a:r>
              <a:rPr lang="uk-UA" sz="2400" b="1" dirty="0" err="1" smtClean="0">
                <a:solidFill>
                  <a:srgbClr val="FF0000"/>
                </a:solidFill>
              </a:rPr>
              <a:t>“Осінь</a:t>
            </a:r>
            <a:r>
              <a:rPr lang="uk-UA" sz="2400" b="1" dirty="0" smtClean="0">
                <a:solidFill>
                  <a:srgbClr val="FF0000"/>
                </a:solidFill>
              </a:rPr>
              <a:t> чарівниця у нашому </a:t>
            </a:r>
            <a:r>
              <a:rPr lang="uk-UA" sz="2000" b="1" dirty="0" err="1" smtClean="0">
                <a:solidFill>
                  <a:srgbClr val="FF0000"/>
                </a:solidFill>
              </a:rPr>
              <a:t>краї”</a:t>
            </a:r>
            <a:r>
              <a:rPr lang="uk-UA" sz="2000" b="1" dirty="0" smtClean="0">
                <a:solidFill>
                  <a:srgbClr val="FF0000"/>
                </a:solidFill>
              </a:rPr>
              <a:t> 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94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9941">
        <p:circle/>
      </p:transition>
    </mc:Choice>
    <mc:Fallback>
      <p:transition spd="slow" advTm="994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0746"/>
            <a:ext cx="9319539" cy="6757254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556792"/>
          <a:ext cx="8424936" cy="4998720"/>
        </p:xfrm>
        <a:graphic>
          <a:graphicData uri="http://schemas.openxmlformats.org/drawingml/2006/table">
            <a:tbl>
              <a:tblPr/>
              <a:tblGrid>
                <a:gridCol w="1152129"/>
                <a:gridCol w="997899"/>
                <a:gridCol w="1522380"/>
                <a:gridCol w="1584176"/>
                <a:gridCol w="864096"/>
                <a:gridCol w="2304256"/>
              </a:tblGrid>
              <a:tr h="4392488"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Грудень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endParaRPr lang="uk-UA" sz="1800" dirty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8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8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Зима в гості завітала» («Зимові свята, народні традиції»)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u="sng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Комплексне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 з </a:t>
                      </a:r>
                      <a:r>
                        <a:rPr lang="uk-UA" sz="16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соціумом+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художньо-продуктивна діяльність (малювання)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Ознайомлення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з природою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Художньо-продуктивна діяльність (ліплення)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Художньо-мовленнєве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«Зимові свята, народні традиції святкування»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«Новорічна ялинка»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Росла собі ялиночка»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«Снігова баба»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Читання вірша Г.</a:t>
                      </a:r>
                      <a:r>
                        <a:rPr lang="uk-UA" sz="14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Деменко</a:t>
                      </a: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«Що за гостя в нас така»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Вивчення напам’ять «Колядка»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Бесіди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endParaRPr lang="uk-UA" sz="1600" dirty="0" smtClean="0">
                        <a:solidFill>
                          <a:srgbClr val="000000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Аплікація</a:t>
                      </a: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Дидактичні 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ігри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Сюжетно-рольова 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Рухливі ігри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4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Народна</a:t>
                      </a: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гра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1.«Що приніс Святий Миколай»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2.«Звідки прийшли колядки, щедрівки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 err="1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“Святковий</a:t>
                      </a:r>
                      <a:r>
                        <a:rPr lang="uk-UA" sz="16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чобіток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1.«Зимові свята і розваги»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2.«Різдвяні страви»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«Сім’я готується до свята»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1.«У лісочку на горбочку»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 «День і ніч»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1350"/>
                        </a:spcAft>
                      </a:pPr>
                      <a:r>
                        <a:rPr lang="uk-UA" sz="16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«Ялинка»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506" marR="58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552" y="476672"/>
          <a:ext cx="8604448" cy="1042082"/>
        </p:xfrm>
        <a:graphic>
          <a:graphicData uri="http://schemas.openxmlformats.org/drawingml/2006/table">
            <a:tbl>
              <a:tblPr/>
              <a:tblGrid>
                <a:gridCol w="1152128"/>
                <a:gridCol w="936104"/>
                <a:gridCol w="1512168"/>
                <a:gridCol w="1512168"/>
                <a:gridCol w="936104"/>
                <a:gridCol w="2555776"/>
              </a:tblGrid>
              <a:tr h="418336"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Місяць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тематичного блоку (тижня)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Види освітньої діяльності</a:t>
                      </a:r>
                      <a:endParaRPr lang="ru-RU" dirty="0"/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3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Форми організації освітнього процесу (заняття)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Тема заняття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Інші види освітньої діяльності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35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Зміст роботи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098" marR="4009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1143</Words>
  <Application>Microsoft Office PowerPoint</Application>
  <PresentationFormat>Экран (4:3)</PresentationFormat>
  <Paragraphs>296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макака</dc:creator>
  <cp:lastModifiedBy>USER</cp:lastModifiedBy>
  <cp:revision>91</cp:revision>
  <dcterms:created xsi:type="dcterms:W3CDTF">2020-05-18T11:32:20Z</dcterms:created>
  <dcterms:modified xsi:type="dcterms:W3CDTF">2024-04-08T07:22:16Z</dcterms:modified>
</cp:coreProperties>
</file>