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1" r:id="rId6"/>
    <p:sldId id="260" r:id="rId7"/>
    <p:sldId id="264" r:id="rId8"/>
    <p:sldId id="262" r:id="rId9"/>
    <p:sldId id="263" r:id="rId10"/>
    <p:sldId id="273" r:id="rId11"/>
    <p:sldId id="266" r:id="rId12"/>
    <p:sldId id="275" r:id="rId13"/>
    <p:sldId id="268" r:id="rId14"/>
    <p:sldId id="280" r:id="rId15"/>
    <p:sldId id="274" r:id="rId16"/>
    <p:sldId id="276" r:id="rId17"/>
    <p:sldId id="278" r:id="rId18"/>
    <p:sldId id="270" r:id="rId19"/>
    <p:sldId id="279" r:id="rId20"/>
    <p:sldId id="26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2088" y="-8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User\Desktop\unnam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0296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0"/>
            <a:ext cx="7772400" cy="115212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Заклад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дошкільної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освіти№39 « Журавлик»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Ужгородської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міської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ради</a:t>
            </a:r>
            <a:b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З Днем Народження, тебе, моє село, Підгайці! | Великосеверинівська сільська  ра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З Днем Народження, тебе, моє село, Підгайці! | Великосеверинівська сільська  ра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11560" y="692696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На</a:t>
            </a:r>
            <a:r>
              <a:rPr lang="uk-UA" b="1" dirty="0" err="1" smtClean="0"/>
              <a:t>ціонально</a:t>
            </a:r>
            <a:r>
              <a:rPr lang="uk-UA" b="1" dirty="0" smtClean="0"/>
              <a:t> – патріотичне виховання дітей дошкільного віку.</a:t>
            </a:r>
          </a:p>
          <a:p>
            <a:pPr algn="ctr"/>
            <a:r>
              <a:rPr lang="uk-UA" b="1" dirty="0" smtClean="0"/>
              <a:t>Назва </a:t>
            </a:r>
            <a:r>
              <a:rPr lang="uk-UA" b="1" dirty="0" err="1" smtClean="0"/>
              <a:t>проєкту</a:t>
            </a:r>
            <a:r>
              <a:rPr lang="uk-UA" b="1" dirty="0" smtClean="0"/>
              <a:t>: </a:t>
            </a:r>
            <a:r>
              <a:rPr lang="uk-UA" b="1" dirty="0" err="1" smtClean="0"/>
              <a:t>“Країна</a:t>
            </a:r>
            <a:r>
              <a:rPr lang="uk-UA" b="1" dirty="0" smtClean="0"/>
              <a:t>, в якій </a:t>
            </a:r>
            <a:r>
              <a:rPr lang="uk-UA" b="1" dirty="0" err="1" smtClean="0"/>
              <a:t>живемо”</a:t>
            </a:r>
            <a:endParaRPr lang="uk-UA" b="1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516216" y="6093296"/>
            <a:ext cx="3275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Середня група № 1 </a:t>
            </a:r>
            <a:r>
              <a:rPr lang="uk-UA" dirty="0" err="1" smtClean="0"/>
              <a:t>“Чебурашка”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User\Desktop\0500hnyp-f802-378x19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195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70080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b="1" dirty="0" smtClean="0"/>
              <a:t>	Тема тижня –         </a:t>
            </a:r>
            <a:r>
              <a:rPr lang="uk-UA" sz="1800" b="1" dirty="0" err="1" smtClean="0"/>
              <a:t>“Наш</a:t>
            </a:r>
            <a:r>
              <a:rPr lang="uk-UA" sz="1800" b="1" dirty="0" smtClean="0"/>
              <a:t> дитячий </a:t>
            </a:r>
            <a:r>
              <a:rPr lang="uk-UA" sz="1800" b="1" dirty="0" err="1" smtClean="0"/>
              <a:t>сад”</a:t>
            </a:r>
            <a:r>
              <a:rPr lang="uk-UA" sz="1800" b="1" dirty="0" smtClean="0"/>
              <a:t/>
            </a:r>
            <a:br>
              <a:rPr lang="uk-UA" sz="1800" b="1" dirty="0" smtClean="0"/>
            </a:br>
            <a:r>
              <a:rPr lang="uk-UA" sz="1800" b="1" dirty="0" smtClean="0"/>
              <a:t>	На заняттях</a:t>
            </a:r>
            <a:r>
              <a:rPr lang="uk-UA" sz="1800" dirty="0" smtClean="0"/>
              <a:t>:</a:t>
            </a:r>
            <a:br>
              <a:rPr lang="uk-UA" sz="1800" dirty="0" smtClean="0"/>
            </a:br>
            <a:r>
              <a:rPr lang="uk-UA" sz="1800" dirty="0" smtClean="0"/>
              <a:t>                          </a:t>
            </a:r>
            <a:r>
              <a:rPr lang="uk-UA" sz="1800" dirty="0" err="1" smtClean="0"/>
              <a:t>Озн</a:t>
            </a:r>
            <a:r>
              <a:rPr lang="uk-UA" sz="1800" dirty="0" smtClean="0"/>
              <a:t>. З природою Тематичний день </a:t>
            </a:r>
            <a:r>
              <a:rPr lang="uk-UA" sz="1800" dirty="0" err="1" smtClean="0"/>
              <a:t>“Звернення</a:t>
            </a:r>
            <a:r>
              <a:rPr lang="uk-UA" sz="1800" dirty="0" smtClean="0"/>
              <a:t> до </a:t>
            </a:r>
            <a:r>
              <a:rPr lang="uk-UA" sz="1800" dirty="0" err="1" smtClean="0"/>
              <a:t>дорослих”</a:t>
            </a: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 smtClean="0"/>
              <a:t>                             </a:t>
            </a:r>
            <a:r>
              <a:rPr lang="uk-UA" sz="1800" dirty="0" err="1" smtClean="0"/>
              <a:t>Озн</a:t>
            </a:r>
            <a:r>
              <a:rPr lang="uk-UA" sz="1800" dirty="0" smtClean="0"/>
              <a:t>. З </a:t>
            </a:r>
            <a:r>
              <a:rPr lang="uk-UA" sz="1800" dirty="0" err="1" smtClean="0"/>
              <a:t>соціумом”Ппавила</a:t>
            </a:r>
            <a:r>
              <a:rPr lang="uk-UA" sz="1800" dirty="0" smtClean="0"/>
              <a:t> поведінки </a:t>
            </a:r>
            <a:r>
              <a:rPr lang="uk-UA" sz="1800" dirty="0" err="1" smtClean="0"/>
              <a:t>вдітей</a:t>
            </a:r>
            <a:r>
              <a:rPr lang="uk-UA" sz="1800" dirty="0" smtClean="0"/>
              <a:t> в </a:t>
            </a:r>
            <a:r>
              <a:rPr lang="uk-UA" sz="1800" dirty="0" err="1" smtClean="0"/>
              <a:t>дит</a:t>
            </a:r>
            <a:r>
              <a:rPr lang="uk-UA" sz="1800" dirty="0" smtClean="0"/>
              <a:t>. садку.(презентація). </a:t>
            </a:r>
            <a:br>
              <a:rPr lang="uk-UA" sz="1800" dirty="0" smtClean="0"/>
            </a:br>
            <a:r>
              <a:rPr lang="uk-UA" sz="1800" dirty="0" smtClean="0"/>
              <a:t>                         Культура мовленнєвого спілкування – “ Будьмо </a:t>
            </a:r>
            <a:r>
              <a:rPr lang="uk-UA" sz="1800" dirty="0" err="1" smtClean="0"/>
              <a:t>знайомі”</a:t>
            </a:r>
            <a:r>
              <a:rPr lang="uk-UA" sz="1800" dirty="0" smtClean="0"/>
              <a:t>.</a:t>
            </a:r>
            <a:br>
              <a:rPr lang="uk-UA" sz="1800" dirty="0" smtClean="0"/>
            </a:br>
            <a:r>
              <a:rPr lang="uk-UA" sz="1800" dirty="0" smtClean="0"/>
              <a:t>                          </a:t>
            </a:r>
            <a:r>
              <a:rPr lang="uk-UA" sz="1800" dirty="0" err="1" smtClean="0"/>
              <a:t>Худ.літ</a:t>
            </a:r>
            <a:r>
              <a:rPr lang="uk-UA" sz="1800" dirty="0" smtClean="0"/>
              <a:t>. Читання оповідання Н.Забіли “ Ясоччин </a:t>
            </a:r>
            <a:r>
              <a:rPr lang="uk-UA" sz="1800" dirty="0" err="1" smtClean="0"/>
              <a:t>садок”</a:t>
            </a:r>
            <a:r>
              <a:rPr lang="uk-UA" sz="1800" dirty="0" smtClean="0"/>
              <a:t> та вірша П.Ребро “ Оксанчин </a:t>
            </a:r>
            <a:r>
              <a:rPr lang="uk-UA" sz="1800" dirty="0" err="1" smtClean="0"/>
              <a:t>садок”</a:t>
            </a:r>
            <a:r>
              <a:rPr lang="uk-UA" sz="1800" dirty="0" smtClean="0"/>
              <a:t>, Н.Забіли    “ </a:t>
            </a:r>
            <a:r>
              <a:rPr lang="uk-UA" sz="1800" dirty="0" err="1" smtClean="0"/>
              <a:t>Чергова”</a:t>
            </a:r>
            <a:r>
              <a:rPr lang="uk-UA" sz="1800" dirty="0" smtClean="0"/>
              <a:t>.</a:t>
            </a:r>
            <a:br>
              <a:rPr lang="uk-UA" sz="1800" dirty="0" smtClean="0"/>
            </a:br>
            <a:r>
              <a:rPr lang="uk-UA" sz="1800" dirty="0" smtClean="0"/>
              <a:t>                           Малювання </a:t>
            </a:r>
            <a:r>
              <a:rPr lang="uk-UA" sz="1800" dirty="0" err="1" smtClean="0"/>
              <a:t>–Наш</a:t>
            </a:r>
            <a:r>
              <a:rPr lang="uk-UA" sz="1800" dirty="0" smtClean="0"/>
              <a:t> дитячий садок ( двоповерховий будинок).</a:t>
            </a:r>
            <a:br>
              <a:rPr lang="uk-UA" sz="1800" dirty="0" smtClean="0"/>
            </a:br>
            <a:r>
              <a:rPr lang="uk-UA" sz="1800" dirty="0" smtClean="0"/>
              <a:t>                          Ліплення – Дерева та кущі майданчика.</a:t>
            </a:r>
            <a:br>
              <a:rPr lang="uk-UA" sz="1800" dirty="0" smtClean="0"/>
            </a:br>
            <a:r>
              <a:rPr lang="uk-UA" sz="1800" dirty="0" smtClean="0"/>
              <a:t>                   </a:t>
            </a:r>
            <a:r>
              <a:rPr lang="uk-UA" sz="1800" b="1" dirty="0" smtClean="0"/>
              <a:t>Поза заняттями </a:t>
            </a:r>
            <a:r>
              <a:rPr lang="uk-UA" sz="1800" dirty="0" smtClean="0"/>
              <a:t>: Бесіда “ За що я люблю свій дитячий </a:t>
            </a:r>
            <a:r>
              <a:rPr lang="uk-UA" sz="1800" dirty="0" err="1" smtClean="0"/>
              <a:t>садок”</a:t>
            </a:r>
            <a:r>
              <a:rPr lang="uk-UA" sz="1800" dirty="0" smtClean="0"/>
              <a:t>, слухання вірша П.Ребро “ Оксанчин </a:t>
            </a:r>
            <a:r>
              <a:rPr lang="uk-UA" sz="1800" dirty="0" err="1" smtClean="0"/>
              <a:t>садок”</a:t>
            </a:r>
            <a:r>
              <a:rPr lang="uk-UA" sz="1800" dirty="0" smtClean="0"/>
              <a:t>, “ </a:t>
            </a:r>
            <a:r>
              <a:rPr lang="uk-UA" sz="1800" dirty="0" err="1" smtClean="0"/>
              <a:t>Дитсадок”</a:t>
            </a:r>
            <a:r>
              <a:rPr lang="uk-UA" sz="1800" dirty="0" smtClean="0"/>
              <a:t>.,</a:t>
            </a:r>
            <a:r>
              <a:rPr lang="uk-UA" sz="1800" dirty="0" err="1" smtClean="0"/>
              <a:t>Дид.ігри”</a:t>
            </a:r>
            <a:r>
              <a:rPr lang="uk-UA" sz="1800" dirty="0" smtClean="0"/>
              <a:t> Що нового,”, “ </a:t>
            </a:r>
            <a:r>
              <a:rPr lang="uk-UA" sz="1800" dirty="0" err="1" smtClean="0"/>
              <a:t>Позайомимось”</a:t>
            </a:r>
            <a:r>
              <a:rPr lang="uk-UA" sz="1800" dirty="0" smtClean="0"/>
              <a:t>, “ </a:t>
            </a:r>
            <a:r>
              <a:rPr lang="uk-UA" sz="1800" dirty="0" err="1" smtClean="0"/>
              <a:t>Привітання”</a:t>
            </a:r>
            <a:r>
              <a:rPr lang="uk-UA" sz="1800" dirty="0" smtClean="0"/>
              <a:t>, “ У дитячому </a:t>
            </a:r>
            <a:r>
              <a:rPr lang="uk-UA" sz="1800" dirty="0" err="1" smtClean="0"/>
              <a:t>садку”</a:t>
            </a:r>
            <a:r>
              <a:rPr lang="uk-UA" sz="1800" dirty="0" smtClean="0"/>
              <a:t>, </a:t>
            </a:r>
            <a:r>
              <a:rPr lang="uk-UA" sz="1800" dirty="0" err="1" smtClean="0"/>
              <a:t>гра-</a:t>
            </a:r>
            <a:r>
              <a:rPr lang="uk-UA" sz="1800" dirty="0" smtClean="0"/>
              <a:t> етюд “ Заблудився у дитсадку, що робити ,сюжетно – рольова гра “ Дитячий </a:t>
            </a:r>
            <a:r>
              <a:rPr lang="uk-UA" sz="1800" dirty="0" err="1" smtClean="0"/>
              <a:t>садок”</a:t>
            </a:r>
            <a:r>
              <a:rPr lang="uk-UA" sz="1800" dirty="0" smtClean="0"/>
              <a:t>,</a:t>
            </a:r>
            <a:r>
              <a:rPr lang="uk-UA" sz="1800" dirty="0" err="1" smtClean="0"/>
              <a:t>конструктино-</a:t>
            </a:r>
            <a:r>
              <a:rPr lang="uk-UA" sz="1800" dirty="0" smtClean="0"/>
              <a:t> будівельна гра “ Мій </a:t>
            </a:r>
            <a:r>
              <a:rPr lang="uk-UA" sz="1800" dirty="0" err="1" smtClean="0"/>
              <a:t>садок”</a:t>
            </a:r>
            <a:r>
              <a:rPr lang="uk-UA" sz="1800" dirty="0" smtClean="0"/>
              <a:t>, СХД – викладання квітів на клумбах із геом. Фігур.</a:t>
            </a: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977680"/>
            <a:ext cx="3068960" cy="28803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r="4029"/>
          <a:stretch>
            <a:fillRect/>
          </a:stretch>
        </p:blipFill>
        <p:spPr bwMode="auto">
          <a:xfrm>
            <a:off x="3635896" y="4005064"/>
            <a:ext cx="5328592" cy="2563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Содержимое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User\Desktop\0500hnyp-f802-378x19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1956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115616" y="0"/>
            <a:ext cx="6984776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 smtClean="0"/>
              <a:t>Жовтень.         Тема блоку  “ Ходить осінь містом, </a:t>
            </a:r>
            <a:r>
              <a:rPr lang="uk-UA" sz="1400" b="1" dirty="0" err="1" smtClean="0"/>
              <a:t>краєм”</a:t>
            </a:r>
            <a:r>
              <a:rPr lang="uk-UA" sz="1400" b="1" dirty="0" smtClean="0"/>
              <a:t>.</a:t>
            </a:r>
          </a:p>
          <a:p>
            <a:r>
              <a:rPr lang="uk-UA" sz="1400" b="1" dirty="0" smtClean="0"/>
              <a:t>                           Тема тижня – Осінь чарівниця у нашому краї..</a:t>
            </a:r>
          </a:p>
          <a:p>
            <a:r>
              <a:rPr lang="uk-UA" sz="1400" b="1" dirty="0" smtClean="0"/>
              <a:t>На заняттях:</a:t>
            </a:r>
          </a:p>
          <a:p>
            <a:r>
              <a:rPr lang="uk-UA" sz="1400" dirty="0" err="1" smtClean="0"/>
              <a:t>Озн</a:t>
            </a:r>
            <a:r>
              <a:rPr lang="uk-UA" sz="1400" dirty="0" smtClean="0"/>
              <a:t>. З природним довкіллям – Догляд за рослинами, допомога природі.</a:t>
            </a:r>
          </a:p>
          <a:p>
            <a:r>
              <a:rPr lang="uk-UA" sz="1400" dirty="0" err="1" smtClean="0"/>
              <a:t>Озн</a:t>
            </a:r>
            <a:r>
              <a:rPr lang="uk-UA" sz="1400" dirty="0" smtClean="0"/>
              <a:t>. З соціумом – Краса Закарпаття восени( за презентацією)</a:t>
            </a:r>
          </a:p>
          <a:p>
            <a:r>
              <a:rPr lang="uk-UA" sz="1400" dirty="0" smtClean="0"/>
              <a:t>Мовленнєвий розвиток – Осінь в гості завітала.</a:t>
            </a:r>
          </a:p>
          <a:p>
            <a:r>
              <a:rPr lang="uk-UA" sz="1400" dirty="0" smtClean="0"/>
              <a:t>Худ. </a:t>
            </a:r>
            <a:r>
              <a:rPr lang="uk-UA" sz="1400" dirty="0" err="1" smtClean="0"/>
              <a:t>Літ.-</a:t>
            </a:r>
            <a:r>
              <a:rPr lang="uk-UA" sz="1400" dirty="0" smtClean="0"/>
              <a:t> Читання вірша М.</a:t>
            </a:r>
            <a:r>
              <a:rPr lang="uk-UA" sz="1400" dirty="0" err="1" smtClean="0"/>
              <a:t>Хороснецької</a:t>
            </a:r>
            <a:r>
              <a:rPr lang="uk-UA" sz="1400" dirty="0" smtClean="0"/>
              <a:t> “ </a:t>
            </a:r>
            <a:r>
              <a:rPr lang="uk-UA" sz="1400" dirty="0" err="1" smtClean="0"/>
              <a:t>Осінь”</a:t>
            </a:r>
            <a:r>
              <a:rPr lang="uk-UA" sz="1400" dirty="0" smtClean="0"/>
              <a:t>,  “ Г.</a:t>
            </a:r>
            <a:r>
              <a:rPr lang="uk-UA" sz="1400" dirty="0" err="1" smtClean="0"/>
              <a:t>Бойко”</a:t>
            </a:r>
            <a:r>
              <a:rPr lang="uk-UA" sz="1400" dirty="0" smtClean="0"/>
              <a:t> Ясне сонечко не </a:t>
            </a:r>
            <a:r>
              <a:rPr lang="uk-UA" sz="1400" dirty="0" err="1" smtClean="0"/>
              <a:t>гріє”</a:t>
            </a:r>
            <a:r>
              <a:rPr lang="uk-UA" sz="1400" dirty="0" smtClean="0"/>
              <a:t>.</a:t>
            </a:r>
          </a:p>
          <a:p>
            <a:r>
              <a:rPr lang="uk-UA" sz="1400" dirty="0" smtClean="0"/>
              <a:t>Малювання “ Осіннє </a:t>
            </a:r>
            <a:r>
              <a:rPr lang="uk-UA" sz="1400" dirty="0" err="1" smtClean="0"/>
              <a:t>листя”</a:t>
            </a:r>
            <a:r>
              <a:rPr lang="uk-UA" sz="1400" dirty="0" smtClean="0"/>
              <a:t> ( друкування листям, відбиток).</a:t>
            </a:r>
          </a:p>
          <a:p>
            <a:r>
              <a:rPr lang="uk-UA" sz="1400" dirty="0" smtClean="0"/>
              <a:t>Аплікація “ Осіннє дерево ( без вирізування)..</a:t>
            </a:r>
          </a:p>
          <a:p>
            <a:r>
              <a:rPr lang="uk-UA" sz="1400" dirty="0" smtClean="0"/>
              <a:t>Узагальнююче  - Осінь у нашому краї.</a:t>
            </a:r>
          </a:p>
          <a:p>
            <a:r>
              <a:rPr lang="uk-UA" sz="1400" dirty="0" smtClean="0"/>
              <a:t>  </a:t>
            </a:r>
            <a:r>
              <a:rPr lang="uk-UA" sz="1400" b="1" dirty="0" smtClean="0"/>
              <a:t>Поза заняттями:</a:t>
            </a:r>
          </a:p>
          <a:p>
            <a:r>
              <a:rPr lang="uk-UA" sz="1400" dirty="0" smtClean="0"/>
              <a:t>Розгляд ілюстрацій осіннього пейзажу, читання вірша А.Качина “ Осінні </a:t>
            </a:r>
            <a:r>
              <a:rPr lang="uk-UA" sz="1400" dirty="0" err="1" smtClean="0"/>
              <a:t>поля”</a:t>
            </a:r>
            <a:r>
              <a:rPr lang="uk-UA" sz="1400" dirty="0" smtClean="0"/>
              <a:t>, вірша О.Олеся </a:t>
            </a:r>
            <a:r>
              <a:rPr lang="uk-UA" sz="1400" dirty="0" err="1" smtClean="0"/>
              <a:t>“Золоті</a:t>
            </a:r>
            <a:r>
              <a:rPr lang="uk-UA" sz="1400" dirty="0" smtClean="0"/>
              <a:t> квіти </a:t>
            </a:r>
            <a:r>
              <a:rPr lang="uk-UA" sz="1400" dirty="0" err="1" smtClean="0"/>
              <a:t>“.Дид</a:t>
            </a:r>
            <a:r>
              <a:rPr lang="uk-UA" sz="1400" dirty="0" smtClean="0"/>
              <a:t>. Гра “ Дощ добре чи погано,” “ Коли це </a:t>
            </a:r>
            <a:r>
              <a:rPr lang="uk-UA" sz="1400" dirty="0" err="1" smtClean="0"/>
              <a:t>буває”</a:t>
            </a:r>
            <a:r>
              <a:rPr lang="uk-UA" sz="1400" dirty="0" smtClean="0"/>
              <a:t>,” Назви </a:t>
            </a:r>
            <a:r>
              <a:rPr lang="uk-UA" sz="1400" dirty="0" err="1" smtClean="0"/>
              <a:t>квітку”</a:t>
            </a:r>
            <a:r>
              <a:rPr lang="uk-UA" sz="1400" dirty="0" smtClean="0"/>
              <a:t>,” З якого дерева </a:t>
            </a:r>
            <a:r>
              <a:rPr lang="uk-UA" sz="1400" dirty="0" err="1" smtClean="0"/>
              <a:t>листочок”</a:t>
            </a:r>
            <a:r>
              <a:rPr lang="uk-UA" sz="1400" dirty="0" smtClean="0"/>
              <a:t>, </a:t>
            </a:r>
            <a:r>
              <a:rPr lang="uk-UA" sz="1400" dirty="0" err="1" smtClean="0"/>
              <a:t>СХД-саморобки</a:t>
            </a:r>
            <a:r>
              <a:rPr lang="uk-UA" sz="1400" dirty="0" smtClean="0"/>
              <a:t> із засушеного листя.  Трудова діяльність – допомагати дорослим згрібати листя на майданчику., збирати каштани для </a:t>
            </a:r>
            <a:r>
              <a:rPr lang="uk-UA" sz="1400" dirty="0" err="1" smtClean="0"/>
              <a:t>поробок</a:t>
            </a:r>
            <a:r>
              <a:rPr lang="uk-UA" sz="1400" dirty="0" smtClean="0"/>
              <a:t>.</a:t>
            </a:r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494245"/>
            <a:ext cx="2522816" cy="3363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 t="12912" b="20207"/>
          <a:stretch>
            <a:fillRect/>
          </a:stretch>
        </p:blipFill>
        <p:spPr bwMode="auto">
          <a:xfrm>
            <a:off x="6444208" y="3501008"/>
            <a:ext cx="2317512" cy="33569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 l="10302" r="21448"/>
          <a:stretch>
            <a:fillRect/>
          </a:stretch>
        </p:blipFill>
        <p:spPr bwMode="auto">
          <a:xfrm>
            <a:off x="179512" y="3573016"/>
            <a:ext cx="3456384" cy="30963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User\Desktop\0500hnyp-f802-378x19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1956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259632" y="0"/>
            <a:ext cx="676875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 smtClean="0"/>
              <a:t>Грудень.           Тема блоку:” Зимові </a:t>
            </a:r>
            <a:r>
              <a:rPr lang="uk-UA" sz="1400" b="1" dirty="0" err="1" smtClean="0"/>
              <a:t>свята”</a:t>
            </a:r>
            <a:r>
              <a:rPr lang="uk-UA" sz="1400" b="1" dirty="0" smtClean="0"/>
              <a:t>.</a:t>
            </a:r>
          </a:p>
          <a:p>
            <a:r>
              <a:rPr lang="uk-UA" sz="1400" b="1" dirty="0" smtClean="0"/>
              <a:t>На заняттях:</a:t>
            </a:r>
          </a:p>
          <a:p>
            <a:r>
              <a:rPr lang="uk-UA" sz="1400" dirty="0" err="1" smtClean="0"/>
              <a:t>Озн</a:t>
            </a:r>
            <a:r>
              <a:rPr lang="uk-UA" sz="1400" dirty="0" smtClean="0"/>
              <a:t>. З природою – Зимові свята.</a:t>
            </a:r>
          </a:p>
          <a:p>
            <a:r>
              <a:rPr lang="uk-UA" sz="1400" dirty="0" err="1" smtClean="0"/>
              <a:t>Озн</a:t>
            </a:r>
            <a:r>
              <a:rPr lang="uk-UA" sz="1400" dirty="0" smtClean="0"/>
              <a:t>. З соціумом – Святий Миколай, до нас в гості </a:t>
            </a:r>
            <a:r>
              <a:rPr lang="uk-UA" sz="1400" dirty="0" err="1" smtClean="0"/>
              <a:t>завітай”</a:t>
            </a:r>
            <a:r>
              <a:rPr lang="uk-UA" sz="1400" dirty="0" smtClean="0"/>
              <a:t>.</a:t>
            </a:r>
          </a:p>
          <a:p>
            <a:r>
              <a:rPr lang="uk-UA" sz="1400" dirty="0" smtClean="0"/>
              <a:t>Культура мовленнєвого спілкування “ Мовленнєвий етикет в </a:t>
            </a:r>
            <a:r>
              <a:rPr lang="uk-UA" sz="1400" dirty="0" err="1" smtClean="0"/>
              <a:t>гостях”</a:t>
            </a:r>
            <a:r>
              <a:rPr lang="uk-UA" sz="1400" dirty="0" smtClean="0"/>
              <a:t>.</a:t>
            </a:r>
          </a:p>
          <a:p>
            <a:r>
              <a:rPr lang="uk-UA" sz="1400" dirty="0" err="1" smtClean="0"/>
              <a:t>Худ.літ</a:t>
            </a:r>
            <a:r>
              <a:rPr lang="uk-UA" sz="1400" dirty="0" smtClean="0"/>
              <a:t> – читання твору Г.</a:t>
            </a:r>
            <a:r>
              <a:rPr lang="uk-UA" sz="1400" dirty="0" err="1" smtClean="0"/>
              <a:t>Демченко”</a:t>
            </a:r>
            <a:r>
              <a:rPr lang="uk-UA" sz="1400" dirty="0" smtClean="0"/>
              <a:t> Що за гостя в нас  така,”(</a:t>
            </a:r>
            <a:r>
              <a:rPr lang="uk-UA" sz="1400" dirty="0" err="1" smtClean="0"/>
              <a:t>мнемотаблиця</a:t>
            </a:r>
            <a:r>
              <a:rPr lang="uk-UA" sz="1400" dirty="0" smtClean="0"/>
              <a:t>).</a:t>
            </a:r>
          </a:p>
          <a:p>
            <a:r>
              <a:rPr lang="uk-UA" sz="1400" dirty="0" smtClean="0"/>
              <a:t>Малювання –</a:t>
            </a:r>
          </a:p>
          <a:p>
            <a:r>
              <a:rPr lang="uk-UA" sz="1400" dirty="0" err="1" smtClean="0"/>
              <a:t>Ліплення-</a:t>
            </a:r>
            <a:endParaRPr lang="uk-UA" sz="1400" dirty="0" smtClean="0"/>
          </a:p>
          <a:p>
            <a:r>
              <a:rPr lang="uk-UA" sz="1400" b="1" dirty="0" smtClean="0"/>
              <a:t>Поза заняттями: </a:t>
            </a:r>
            <a:r>
              <a:rPr lang="uk-UA" sz="1400" dirty="0" smtClean="0"/>
              <a:t>Бесіди “ Різдво у моєму </a:t>
            </a:r>
            <a:r>
              <a:rPr lang="uk-UA" sz="1400" dirty="0" err="1" smtClean="0"/>
              <a:t>домі”</a:t>
            </a:r>
            <a:r>
              <a:rPr lang="uk-UA" sz="1400" dirty="0" smtClean="0"/>
              <a:t>, “ Різдвяні </a:t>
            </a:r>
            <a:r>
              <a:rPr lang="uk-UA" sz="1400" dirty="0" err="1" smtClean="0"/>
              <a:t>свята”</a:t>
            </a:r>
            <a:r>
              <a:rPr lang="uk-UA" sz="1400" dirty="0" smtClean="0"/>
              <a:t>, “ Новорічне </a:t>
            </a:r>
            <a:r>
              <a:rPr lang="uk-UA" sz="1400" dirty="0" err="1" smtClean="0"/>
              <a:t>свято”</a:t>
            </a:r>
            <a:r>
              <a:rPr lang="uk-UA" sz="1400" dirty="0" smtClean="0"/>
              <a:t>, “ За що я люблю </a:t>
            </a:r>
            <a:r>
              <a:rPr lang="uk-UA" sz="1400" dirty="0" err="1" smtClean="0"/>
              <a:t>зиму”</a:t>
            </a:r>
            <a:r>
              <a:rPr lang="uk-UA" sz="1400" dirty="0" smtClean="0"/>
              <a:t>.</a:t>
            </a:r>
          </a:p>
          <a:p>
            <a:r>
              <a:rPr lang="uk-UA" sz="1400" dirty="0" err="1" smtClean="0"/>
              <a:t>Дид</a:t>
            </a:r>
            <a:r>
              <a:rPr lang="uk-UA" sz="1400" dirty="0" smtClean="0"/>
              <a:t>. Ігри: “ Зимові </a:t>
            </a:r>
            <a:r>
              <a:rPr lang="uk-UA" sz="1400" dirty="0" err="1" smtClean="0"/>
              <a:t>розваги”</a:t>
            </a:r>
            <a:r>
              <a:rPr lang="uk-UA" sz="1400" dirty="0" smtClean="0"/>
              <a:t>. Що для чого, “( одяг, взуття), “ Впізнай дерево без </a:t>
            </a:r>
            <a:r>
              <a:rPr lang="uk-UA" sz="1400" dirty="0" err="1" smtClean="0"/>
              <a:t>листя”</a:t>
            </a:r>
            <a:r>
              <a:rPr lang="uk-UA" sz="1400" dirty="0" smtClean="0"/>
              <a:t>, </a:t>
            </a:r>
            <a:r>
              <a:rPr lang="uk-UA" sz="1400" dirty="0" err="1" smtClean="0"/>
              <a:t>“Закінчи</a:t>
            </a:r>
            <a:r>
              <a:rPr lang="uk-UA" sz="1400" dirty="0" smtClean="0"/>
              <a:t> </a:t>
            </a:r>
            <a:r>
              <a:rPr lang="uk-UA" sz="1400" dirty="0" err="1" smtClean="0"/>
              <a:t>речення”</a:t>
            </a:r>
            <a:r>
              <a:rPr lang="uk-UA" sz="1400" dirty="0" smtClean="0"/>
              <a:t>.</a:t>
            </a:r>
          </a:p>
          <a:p>
            <a:r>
              <a:rPr lang="uk-UA" sz="1400" dirty="0" err="1" smtClean="0"/>
              <a:t>Літератуний</a:t>
            </a:r>
            <a:r>
              <a:rPr lang="uk-UA" sz="1400" dirty="0" smtClean="0"/>
              <a:t> вечір, </a:t>
            </a:r>
            <a:r>
              <a:rPr lang="uk-UA" sz="1400" dirty="0" err="1" smtClean="0"/>
              <a:t>вечір</a:t>
            </a:r>
            <a:r>
              <a:rPr lang="uk-UA" sz="1400" dirty="0" smtClean="0"/>
              <a:t> колядок, читання віршів на тематику зимових свят, </a:t>
            </a:r>
            <a:r>
              <a:rPr lang="uk-UA" sz="1400" dirty="0" err="1" smtClean="0"/>
              <a:t>Сюж.рольова</a:t>
            </a:r>
            <a:r>
              <a:rPr lang="uk-UA" sz="1400" dirty="0" smtClean="0"/>
              <a:t> гра “ Свято ялинки в </a:t>
            </a:r>
            <a:r>
              <a:rPr lang="uk-UA" sz="1400" dirty="0" err="1" smtClean="0"/>
              <a:t>родині”</a:t>
            </a:r>
            <a:r>
              <a:rPr lang="uk-UA" sz="1400" dirty="0" smtClean="0"/>
              <a:t>,” Різдво в </a:t>
            </a:r>
            <a:r>
              <a:rPr lang="uk-UA" sz="1400" dirty="0" err="1" smtClean="0"/>
              <a:t>сімї”.СХД-</a:t>
            </a:r>
            <a:r>
              <a:rPr lang="uk-UA" sz="1400" dirty="0" smtClean="0"/>
              <a:t> розфарбовування  ялинкових прикрас із паперу, ліплення з глини новорічного дзвіночка, виготовлення </a:t>
            </a:r>
            <a:r>
              <a:rPr lang="uk-UA" sz="1400" dirty="0" err="1" smtClean="0"/>
              <a:t>сніговиків</a:t>
            </a:r>
            <a:r>
              <a:rPr lang="uk-UA" sz="1400" dirty="0" smtClean="0"/>
              <a:t>, новорічних оленів ( папір).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501008"/>
            <a:ext cx="6480720" cy="33569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0500hnyp-f802-378x19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1956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15616" y="116632"/>
            <a:ext cx="7236296" cy="6940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500" b="1" dirty="0" smtClean="0"/>
              <a:t>Лютий.         Тема блоку “ Я та моя </a:t>
            </a:r>
            <a:r>
              <a:rPr lang="uk-UA" sz="1500" b="1" dirty="0" err="1" smtClean="0"/>
              <a:t>сімя”</a:t>
            </a:r>
            <a:r>
              <a:rPr lang="uk-UA" sz="1500" b="1" dirty="0" smtClean="0"/>
              <a:t>.</a:t>
            </a:r>
          </a:p>
          <a:p>
            <a:r>
              <a:rPr lang="uk-UA" sz="1500" b="1" dirty="0" smtClean="0"/>
              <a:t>                     Тема тижня – Моя </a:t>
            </a:r>
            <a:r>
              <a:rPr lang="uk-UA" sz="1500" b="1" dirty="0" err="1" smtClean="0"/>
              <a:t>сімя</a:t>
            </a:r>
            <a:r>
              <a:rPr lang="uk-UA" sz="1500" b="1" dirty="0" smtClean="0"/>
              <a:t> , родина.</a:t>
            </a:r>
          </a:p>
          <a:p>
            <a:r>
              <a:rPr lang="uk-UA" sz="1500" b="1" dirty="0" smtClean="0"/>
              <a:t>На заняттях:</a:t>
            </a:r>
          </a:p>
          <a:p>
            <a:r>
              <a:rPr lang="uk-UA" sz="1500" dirty="0" err="1" smtClean="0"/>
              <a:t>Озн</a:t>
            </a:r>
            <a:r>
              <a:rPr lang="uk-UA" sz="1500" dirty="0" smtClean="0"/>
              <a:t>. з соціумом – розповідь “ У кожного є </a:t>
            </a:r>
            <a:r>
              <a:rPr lang="uk-UA" sz="1500" dirty="0" err="1" smtClean="0"/>
              <a:t>сімя</a:t>
            </a:r>
            <a:r>
              <a:rPr lang="uk-UA" sz="1500" dirty="0" smtClean="0"/>
              <a:t>, </a:t>
            </a:r>
            <a:r>
              <a:rPr lang="uk-UA" sz="1500" dirty="0" err="1" smtClean="0"/>
              <a:t>родина”</a:t>
            </a:r>
            <a:r>
              <a:rPr lang="uk-UA" sz="1500" dirty="0" smtClean="0"/>
              <a:t>.</a:t>
            </a:r>
          </a:p>
          <a:p>
            <a:r>
              <a:rPr lang="uk-UA" sz="1500" dirty="0" smtClean="0"/>
              <a:t>Худ. </a:t>
            </a:r>
            <a:r>
              <a:rPr lang="uk-UA" sz="1500" dirty="0" err="1" smtClean="0"/>
              <a:t>Літ.Читання</a:t>
            </a:r>
            <a:r>
              <a:rPr lang="uk-UA" sz="1500" dirty="0" smtClean="0"/>
              <a:t>  - “ В гурті й пісня в лад </a:t>
            </a:r>
            <a:r>
              <a:rPr lang="uk-UA" sz="1500" dirty="0" err="1" smtClean="0"/>
              <a:t>іде”.Коцюбинського</a:t>
            </a:r>
            <a:r>
              <a:rPr lang="uk-UA" sz="1500" dirty="0" smtClean="0"/>
              <a:t>, оповідання В.Сухомлинського</a:t>
            </a:r>
          </a:p>
          <a:p>
            <a:r>
              <a:rPr lang="uk-UA" sz="1500" dirty="0" smtClean="0"/>
              <a:t> “ Найласкавіші </a:t>
            </a:r>
            <a:r>
              <a:rPr lang="uk-UA" sz="1500" dirty="0" err="1" smtClean="0"/>
              <a:t>руки”</a:t>
            </a:r>
            <a:r>
              <a:rPr lang="uk-UA" sz="1500" dirty="0" smtClean="0"/>
              <a:t>.</a:t>
            </a:r>
          </a:p>
          <a:p>
            <a:r>
              <a:rPr lang="uk-UA" sz="1500" dirty="0" smtClean="0"/>
              <a:t>Мовленнєвий розвиток </a:t>
            </a:r>
            <a:r>
              <a:rPr lang="uk-UA" sz="1500" dirty="0" err="1" smtClean="0"/>
              <a:t>-Складання</a:t>
            </a:r>
            <a:r>
              <a:rPr lang="uk-UA" sz="1500" dirty="0" smtClean="0"/>
              <a:t> </a:t>
            </a:r>
            <a:r>
              <a:rPr lang="uk-UA" sz="1500" dirty="0" err="1" smtClean="0"/>
              <a:t>розп</a:t>
            </a:r>
            <a:r>
              <a:rPr lang="uk-UA" sz="1500" dirty="0" smtClean="0"/>
              <a:t>. з власного досвіду “ Моя </a:t>
            </a:r>
            <a:r>
              <a:rPr lang="uk-UA" sz="1500" dirty="0" err="1" smtClean="0"/>
              <a:t>сімя”</a:t>
            </a:r>
            <a:r>
              <a:rPr lang="uk-UA" sz="1500" dirty="0" smtClean="0"/>
              <a:t>.</a:t>
            </a:r>
          </a:p>
          <a:p>
            <a:r>
              <a:rPr lang="uk-UA" sz="1500" dirty="0" smtClean="0"/>
              <a:t>Малювання – Подарунок для бабусі, дідуся (за задумом)</a:t>
            </a:r>
          </a:p>
          <a:p>
            <a:r>
              <a:rPr lang="uk-UA" sz="1500" dirty="0" smtClean="0"/>
              <a:t>Ліплення – Чашка для дідуся.</a:t>
            </a:r>
          </a:p>
          <a:p>
            <a:r>
              <a:rPr lang="uk-UA" sz="1500" dirty="0" smtClean="0"/>
              <a:t>   </a:t>
            </a:r>
            <a:r>
              <a:rPr lang="uk-UA" sz="1500" b="1" dirty="0" smtClean="0"/>
              <a:t>Робота поза заняттями: </a:t>
            </a:r>
            <a:r>
              <a:rPr lang="uk-UA" sz="1500" dirty="0" smtClean="0"/>
              <a:t>Бесіди про членів сім'ї, обов'язки кожного, повага до всіх членів сім'ї.</a:t>
            </a:r>
            <a:endParaRPr lang="ru-RU" sz="1500" dirty="0" smtClean="0"/>
          </a:p>
          <a:p>
            <a:r>
              <a:rPr lang="uk-UA" sz="1500" dirty="0" err="1" smtClean="0"/>
              <a:t>Дид</a:t>
            </a:r>
            <a:r>
              <a:rPr lang="uk-UA" sz="1500" dirty="0" smtClean="0"/>
              <a:t>. ігри: « Правила співжиття в сім'ї», « Як би вчинив ти?», « Було, є, буде».</a:t>
            </a:r>
            <a:endParaRPr lang="ru-RU" sz="1500" dirty="0" smtClean="0"/>
          </a:p>
          <a:p>
            <a:r>
              <a:rPr lang="uk-UA" sz="1500" dirty="0" smtClean="0"/>
              <a:t>Сюжетно – рольова гра « Сім'я».</a:t>
            </a:r>
            <a:endParaRPr lang="ru-RU" sz="1500" dirty="0" smtClean="0"/>
          </a:p>
          <a:p>
            <a:r>
              <a:rPr lang="uk-UA" sz="1500" dirty="0" smtClean="0"/>
              <a:t>СХД </a:t>
            </a:r>
            <a:r>
              <a:rPr lang="uk-UA" sz="1500" dirty="0" err="1" smtClean="0"/>
              <a:t>–виготовлення</a:t>
            </a:r>
            <a:r>
              <a:rPr lang="uk-UA" sz="1500" dirty="0" smtClean="0"/>
              <a:t> подарунків членам родини.</a:t>
            </a:r>
            <a:endParaRPr lang="ru-RU" sz="1500" dirty="0" smtClean="0"/>
          </a:p>
          <a:p>
            <a:r>
              <a:rPr lang="uk-UA" sz="1500" dirty="0" smtClean="0"/>
              <a:t>Театралізація казки « Півник і двоє мишенят».                      </a:t>
            </a:r>
          </a:p>
          <a:p>
            <a:r>
              <a:rPr lang="uk-UA" sz="1500" b="1" dirty="0" smtClean="0"/>
              <a:t>           Тема тижня – </a:t>
            </a:r>
            <a:r>
              <a:rPr lang="uk-UA" sz="1500" b="1" dirty="0" err="1" smtClean="0"/>
              <a:t>“Закартпаття</a:t>
            </a:r>
            <a:r>
              <a:rPr lang="uk-UA" sz="1500" b="1" dirty="0" smtClean="0"/>
              <a:t> – рідний </a:t>
            </a:r>
            <a:r>
              <a:rPr lang="uk-UA" sz="1500" b="1" dirty="0" err="1" smtClean="0"/>
              <a:t>край”</a:t>
            </a:r>
            <a:r>
              <a:rPr lang="uk-UA" sz="1500" b="1" dirty="0" smtClean="0"/>
              <a:t>.</a:t>
            </a:r>
          </a:p>
          <a:p>
            <a:r>
              <a:rPr lang="uk-UA" sz="1500" dirty="0" err="1" smtClean="0"/>
              <a:t>Озн</a:t>
            </a:r>
            <a:r>
              <a:rPr lang="uk-UA" sz="1500" dirty="0" smtClean="0"/>
              <a:t>. З соціумом </a:t>
            </a:r>
            <a:r>
              <a:rPr lang="uk-UA" sz="1500" dirty="0" err="1" smtClean="0"/>
              <a:t>–Краса</a:t>
            </a:r>
            <a:r>
              <a:rPr lang="uk-UA" sz="1500" dirty="0" smtClean="0"/>
              <a:t> рідного краю.(презентація).</a:t>
            </a:r>
          </a:p>
          <a:p>
            <a:r>
              <a:rPr lang="uk-UA" sz="1500" dirty="0" err="1" smtClean="0"/>
              <a:t>Худ.літ</a:t>
            </a:r>
            <a:r>
              <a:rPr lang="uk-UA" sz="1500" dirty="0" smtClean="0"/>
              <a:t>. – Поети Закарпаття “ С.Жупанин “ Карпатське </a:t>
            </a:r>
            <a:r>
              <a:rPr lang="uk-UA" sz="1500" dirty="0" err="1" smtClean="0"/>
              <a:t>озеро”</a:t>
            </a:r>
            <a:r>
              <a:rPr lang="uk-UA" sz="1500" dirty="0" smtClean="0"/>
              <a:t>, вивчення </a:t>
            </a:r>
            <a:r>
              <a:rPr lang="uk-UA" sz="1500" dirty="0" err="1" smtClean="0"/>
              <a:t>напамять</a:t>
            </a:r>
            <a:r>
              <a:rPr lang="uk-UA" sz="1500" dirty="0" smtClean="0"/>
              <a:t> П.</a:t>
            </a:r>
            <a:r>
              <a:rPr lang="uk-UA" sz="1500" dirty="0" err="1" smtClean="0"/>
              <a:t>Воронько”</a:t>
            </a:r>
            <a:r>
              <a:rPr lang="uk-UA" sz="1500" dirty="0" smtClean="0"/>
              <a:t> Облітав </a:t>
            </a:r>
            <a:r>
              <a:rPr lang="uk-UA" sz="1500" dirty="0" err="1" smtClean="0"/>
              <a:t>журавель”</a:t>
            </a:r>
            <a:r>
              <a:rPr lang="uk-UA" sz="1500" dirty="0" smtClean="0"/>
              <a:t> – (</a:t>
            </a:r>
            <a:r>
              <a:rPr lang="uk-UA" sz="1500" dirty="0" err="1" smtClean="0"/>
              <a:t>мнемотаблиця</a:t>
            </a:r>
            <a:r>
              <a:rPr lang="uk-UA" sz="1500" dirty="0" smtClean="0"/>
              <a:t>).</a:t>
            </a:r>
          </a:p>
          <a:p>
            <a:r>
              <a:rPr lang="uk-UA" sz="1500" dirty="0" smtClean="0"/>
              <a:t>Малювання –  Кущ калини. </a:t>
            </a:r>
          </a:p>
          <a:p>
            <a:r>
              <a:rPr lang="uk-UA" sz="1500" b="1" dirty="0" smtClean="0"/>
              <a:t>Робота поза заняттями: </a:t>
            </a:r>
            <a:r>
              <a:rPr lang="uk-UA" sz="1500" dirty="0" smtClean="0"/>
              <a:t>бесіди “ Куди ми їздили з батьками на </a:t>
            </a:r>
            <a:r>
              <a:rPr lang="uk-UA" sz="1500" dirty="0" err="1" smtClean="0"/>
              <a:t>вихідні”</a:t>
            </a:r>
            <a:r>
              <a:rPr lang="uk-UA" sz="1500" dirty="0" smtClean="0"/>
              <a:t>, “ Розкажи де живе твоя </a:t>
            </a:r>
            <a:r>
              <a:rPr lang="uk-UA" sz="1500" dirty="0" err="1" smtClean="0"/>
              <a:t>бабуся”Рухливі</a:t>
            </a:r>
            <a:r>
              <a:rPr lang="uk-UA" sz="1500" dirty="0" smtClean="0"/>
              <a:t> ігри: </a:t>
            </a:r>
            <a:r>
              <a:rPr lang="uk-UA" sz="1500" dirty="0" err="1" smtClean="0"/>
              <a:t>“Подоляночка”</a:t>
            </a:r>
            <a:r>
              <a:rPr lang="uk-UA" sz="1500" dirty="0" smtClean="0"/>
              <a:t>, </a:t>
            </a:r>
            <a:r>
              <a:rPr lang="uk-UA" sz="1500" dirty="0" err="1" smtClean="0"/>
              <a:t>“Ціньторія”</a:t>
            </a:r>
            <a:r>
              <a:rPr lang="uk-UA" sz="1500" dirty="0" smtClean="0"/>
              <a:t>, </a:t>
            </a:r>
            <a:r>
              <a:rPr lang="uk-UA" sz="1500" dirty="0" err="1" smtClean="0"/>
              <a:t>“Гаряча</a:t>
            </a:r>
            <a:r>
              <a:rPr lang="uk-UA" sz="1500" dirty="0" smtClean="0"/>
              <a:t> </a:t>
            </a:r>
            <a:r>
              <a:rPr lang="uk-UA" sz="1500" dirty="0" err="1" smtClean="0"/>
              <a:t>картопля”.Сюжетно</a:t>
            </a:r>
            <a:r>
              <a:rPr lang="uk-UA" sz="1500" dirty="0" smtClean="0"/>
              <a:t> – рольова гра “ Їдемо до </a:t>
            </a:r>
            <a:r>
              <a:rPr lang="uk-UA" sz="1500" dirty="0" err="1" smtClean="0"/>
              <a:t>бабусі”</a:t>
            </a:r>
            <a:r>
              <a:rPr lang="uk-UA" sz="1500" dirty="0" smtClean="0"/>
              <a:t>,СХД –  ліпимо закарпатських ведмедів.,читання закарпатських народних казок.</a:t>
            </a:r>
          </a:p>
          <a:p>
            <a:endParaRPr lang="uk-UA" sz="1400" dirty="0" smtClean="0"/>
          </a:p>
          <a:p>
            <a:endParaRPr lang="uk-UA" sz="1400" dirty="0" smtClean="0"/>
          </a:p>
          <a:p>
            <a:endParaRPr lang="uk-UA" sz="1400" dirty="0" smtClean="0"/>
          </a:p>
          <a:p>
            <a:r>
              <a:rPr lang="uk-UA" sz="1400" dirty="0" smtClean="0"/>
              <a:t>                           </a:t>
            </a:r>
          </a:p>
          <a:p>
            <a:endParaRPr lang="ru-RU" sz="1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3419872" cy="4144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3717032"/>
            <a:ext cx="5652120" cy="31409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0954" y="1"/>
            <a:ext cx="5603046" cy="3717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User\Desktop\0500hnyp-f802-378x19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1956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971600" y="0"/>
            <a:ext cx="698477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Березень.        Тема блоку </a:t>
            </a:r>
            <a:r>
              <a:rPr lang="uk-UA" b="1" dirty="0" err="1" smtClean="0"/>
              <a:t>“Україна</a:t>
            </a:r>
            <a:r>
              <a:rPr lang="uk-UA" b="1" dirty="0" smtClean="0"/>
              <a:t> – моя </a:t>
            </a:r>
            <a:r>
              <a:rPr lang="uk-UA" b="1" dirty="0" err="1" smtClean="0"/>
              <a:t>Батьківщина”</a:t>
            </a:r>
            <a:endParaRPr lang="uk-UA" b="1" dirty="0" smtClean="0"/>
          </a:p>
          <a:p>
            <a:r>
              <a:rPr lang="uk-UA" b="1" dirty="0" smtClean="0"/>
              <a:t>Тема тижня </a:t>
            </a:r>
            <a:r>
              <a:rPr lang="uk-UA" b="1" dirty="0" err="1" smtClean="0"/>
              <a:t>–Ми</a:t>
            </a:r>
            <a:r>
              <a:rPr lang="uk-UA" b="1" dirty="0" smtClean="0"/>
              <a:t> живемо в Україні.</a:t>
            </a:r>
          </a:p>
          <a:p>
            <a:r>
              <a:rPr lang="uk-UA" b="1" dirty="0" smtClean="0"/>
              <a:t>На заняттях:</a:t>
            </a:r>
          </a:p>
          <a:p>
            <a:r>
              <a:rPr lang="uk-UA" dirty="0" err="1" smtClean="0"/>
              <a:t>Озн</a:t>
            </a:r>
            <a:r>
              <a:rPr lang="uk-UA" dirty="0" smtClean="0"/>
              <a:t>. з довкіллям-Державні символи України.</a:t>
            </a:r>
          </a:p>
          <a:p>
            <a:r>
              <a:rPr lang="uk-UA" dirty="0" smtClean="0"/>
              <a:t>Мовленнєвий розвиток –</a:t>
            </a:r>
          </a:p>
          <a:p>
            <a:r>
              <a:rPr lang="uk-UA" dirty="0" smtClean="0"/>
              <a:t>Худ. Літ. – Читання віршів М.</a:t>
            </a:r>
            <a:r>
              <a:rPr lang="uk-UA" dirty="0" err="1" smtClean="0"/>
              <a:t>Познанської”</a:t>
            </a:r>
            <a:r>
              <a:rPr lang="uk-UA" dirty="0" smtClean="0"/>
              <a:t> Про нашу </a:t>
            </a:r>
            <a:r>
              <a:rPr lang="uk-UA" dirty="0" err="1" smtClean="0"/>
              <a:t>Україну”</a:t>
            </a:r>
            <a:r>
              <a:rPr lang="uk-UA" dirty="0" smtClean="0"/>
              <a:t>, </a:t>
            </a:r>
            <a:r>
              <a:rPr lang="uk-UA" dirty="0" err="1" smtClean="0"/>
              <a:t>вивч.напам'ять</a:t>
            </a:r>
            <a:r>
              <a:rPr lang="uk-UA" dirty="0" smtClean="0"/>
              <a:t> Л.Біленької </a:t>
            </a:r>
            <a:r>
              <a:rPr lang="uk-UA" dirty="0" err="1" smtClean="0"/>
              <a:t>”Український</a:t>
            </a:r>
            <a:r>
              <a:rPr lang="uk-UA" dirty="0" smtClean="0"/>
              <a:t> </a:t>
            </a:r>
            <a:r>
              <a:rPr lang="uk-UA" dirty="0" err="1" smtClean="0"/>
              <a:t>прапор”</a:t>
            </a:r>
            <a:r>
              <a:rPr lang="uk-UA" dirty="0" smtClean="0"/>
              <a:t> (</a:t>
            </a:r>
            <a:r>
              <a:rPr lang="uk-UA" dirty="0" err="1" smtClean="0"/>
              <a:t>мнемотаблиця</a:t>
            </a:r>
            <a:r>
              <a:rPr lang="uk-UA" dirty="0" smtClean="0"/>
              <a:t>).</a:t>
            </a:r>
          </a:p>
          <a:p>
            <a:r>
              <a:rPr lang="uk-UA" dirty="0" smtClean="0"/>
              <a:t>Ліплення на пластині – Калина – символ України.</a:t>
            </a:r>
          </a:p>
          <a:p>
            <a:r>
              <a:rPr lang="uk-UA" dirty="0" smtClean="0"/>
              <a:t>Малювання – Прапор України.</a:t>
            </a:r>
          </a:p>
          <a:p>
            <a:r>
              <a:rPr lang="uk-UA" b="1" dirty="0" smtClean="0"/>
              <a:t>Поза заняттями : </a:t>
            </a:r>
            <a:r>
              <a:rPr lang="uk-UA" dirty="0" smtClean="0"/>
              <a:t>Бесіди “ Моя Батьківщина – </a:t>
            </a:r>
            <a:r>
              <a:rPr lang="uk-UA" dirty="0" err="1" smtClean="0"/>
              <a:t>Україна”</a:t>
            </a:r>
            <a:r>
              <a:rPr lang="uk-UA" dirty="0" smtClean="0"/>
              <a:t>, “ Ми є діти </a:t>
            </a:r>
            <a:r>
              <a:rPr lang="uk-UA" dirty="0" err="1" smtClean="0"/>
              <a:t>українські”</a:t>
            </a:r>
            <a:endParaRPr lang="uk-UA" dirty="0" smtClean="0"/>
          </a:p>
          <a:p>
            <a:r>
              <a:rPr lang="uk-UA" dirty="0" err="1" smtClean="0"/>
              <a:t>Дид.ігри</a:t>
            </a:r>
            <a:r>
              <a:rPr lang="uk-UA" dirty="0" smtClean="0"/>
              <a:t>: “ Мандруємо </a:t>
            </a:r>
            <a:r>
              <a:rPr lang="uk-UA" dirty="0" err="1" smtClean="0"/>
              <a:t>Україною”</a:t>
            </a:r>
            <a:r>
              <a:rPr lang="uk-UA" dirty="0" smtClean="0"/>
              <a:t>,</a:t>
            </a:r>
            <a:r>
              <a:rPr lang="uk-UA" dirty="0" err="1" smtClean="0"/>
              <a:t>”Склади</a:t>
            </a:r>
            <a:r>
              <a:rPr lang="uk-UA" dirty="0" smtClean="0"/>
              <a:t> </a:t>
            </a:r>
            <a:r>
              <a:rPr lang="uk-UA" dirty="0" err="1" smtClean="0"/>
              <a:t>ціле”</a:t>
            </a:r>
            <a:r>
              <a:rPr lang="uk-UA" dirty="0" smtClean="0"/>
              <a:t>,” Назви міста </a:t>
            </a:r>
            <a:r>
              <a:rPr lang="uk-UA" dirty="0" err="1" smtClean="0"/>
              <a:t>України”.”</a:t>
            </a:r>
            <a:r>
              <a:rPr lang="uk-UA" dirty="0" smtClean="0"/>
              <a:t> Опиши Україну  п'ятьма </a:t>
            </a:r>
            <a:r>
              <a:rPr lang="uk-UA" dirty="0" err="1" smtClean="0"/>
              <a:t>словами”</a:t>
            </a:r>
            <a:r>
              <a:rPr lang="uk-UA" dirty="0" smtClean="0"/>
              <a:t>., “ Повтори </a:t>
            </a:r>
            <a:r>
              <a:rPr lang="uk-UA" dirty="0" err="1" smtClean="0"/>
              <a:t>орнамент”</a:t>
            </a:r>
            <a:r>
              <a:rPr lang="uk-UA" dirty="0" smtClean="0"/>
              <a:t>.</a:t>
            </a:r>
          </a:p>
          <a:p>
            <a:r>
              <a:rPr lang="uk-UA" dirty="0" smtClean="0"/>
              <a:t>Рухливі ігри: “ </a:t>
            </a:r>
            <a:r>
              <a:rPr lang="uk-UA" dirty="0" err="1" smtClean="0"/>
              <a:t>Птахи”</a:t>
            </a:r>
            <a:r>
              <a:rPr lang="uk-UA" dirty="0" smtClean="0"/>
              <a:t>, “ </a:t>
            </a:r>
            <a:r>
              <a:rPr lang="uk-UA" dirty="0" err="1" smtClean="0"/>
              <a:t>Дзвіночок”</a:t>
            </a:r>
            <a:r>
              <a:rPr lang="uk-UA" dirty="0" smtClean="0"/>
              <a:t>, “ Хто </a:t>
            </a:r>
            <a:r>
              <a:rPr lang="uk-UA" dirty="0" err="1" smtClean="0"/>
              <a:t>спритніший”</a:t>
            </a:r>
            <a:r>
              <a:rPr lang="uk-UA" dirty="0" smtClean="0"/>
              <a:t>.</a:t>
            </a:r>
          </a:p>
          <a:p>
            <a:endParaRPr lang="uk-UA" b="1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812289"/>
            <a:ext cx="1979712" cy="30457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3548232"/>
            <a:ext cx="2483768" cy="3309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3861048"/>
            <a:ext cx="2646284" cy="2996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User\Desktop\0500hnyp-f802-378x19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44" y="0"/>
            <a:ext cx="9101956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15616" y="188640"/>
            <a:ext cx="73448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 smtClean="0"/>
              <a:t>Тема тижня – Я маленька – українка, українець.</a:t>
            </a:r>
          </a:p>
          <a:p>
            <a:r>
              <a:rPr lang="uk-UA" sz="1600" b="1" dirty="0" smtClean="0"/>
              <a:t>На заняттях:</a:t>
            </a:r>
          </a:p>
          <a:p>
            <a:r>
              <a:rPr lang="uk-UA" sz="1600" dirty="0" err="1" smtClean="0"/>
              <a:t>Озн</a:t>
            </a:r>
            <a:r>
              <a:rPr lang="uk-UA" sz="1600" dirty="0" smtClean="0"/>
              <a:t>. З соціумом – Ознайомлення з українським національним вбранням.</a:t>
            </a:r>
          </a:p>
          <a:p>
            <a:r>
              <a:rPr lang="uk-UA" sz="1600" dirty="0" err="1" smtClean="0"/>
              <a:t>Озн</a:t>
            </a:r>
            <a:r>
              <a:rPr lang="uk-UA" sz="1600" dirty="0" smtClean="0"/>
              <a:t>. З </a:t>
            </a:r>
            <a:r>
              <a:rPr lang="uk-UA" sz="1600" dirty="0" err="1" smtClean="0"/>
              <a:t>прир</a:t>
            </a:r>
            <a:r>
              <a:rPr lang="uk-UA" sz="1600" dirty="0" smtClean="0"/>
              <a:t>. </a:t>
            </a:r>
            <a:r>
              <a:rPr lang="uk-UA" sz="1600" dirty="0" err="1" smtClean="0"/>
              <a:t>Довкіллям.-</a:t>
            </a:r>
            <a:r>
              <a:rPr lang="uk-UA" sz="1600" dirty="0" smtClean="0"/>
              <a:t> Природні символи України.</a:t>
            </a:r>
          </a:p>
          <a:p>
            <a:r>
              <a:rPr lang="uk-UA" sz="1600" dirty="0" err="1" smtClean="0"/>
              <a:t>Худ.літ</a:t>
            </a:r>
            <a:r>
              <a:rPr lang="uk-UA" sz="1600" dirty="0" smtClean="0"/>
              <a:t>. – Читання вірша М.Підгірянки “ Українка я </a:t>
            </a:r>
            <a:r>
              <a:rPr lang="uk-UA" sz="1600" dirty="0" err="1" smtClean="0"/>
              <a:t>маленька”</a:t>
            </a:r>
            <a:r>
              <a:rPr lang="uk-UA" sz="1600" dirty="0" smtClean="0"/>
              <a:t>, вивчення </a:t>
            </a:r>
            <a:r>
              <a:rPr lang="uk-UA" sz="1600" dirty="0" err="1" smtClean="0"/>
              <a:t>напамя'ть</a:t>
            </a:r>
            <a:endParaRPr lang="uk-UA" sz="1600" dirty="0" smtClean="0"/>
          </a:p>
          <a:p>
            <a:r>
              <a:rPr lang="uk-UA" sz="1600" dirty="0" smtClean="0"/>
              <a:t> Г. </a:t>
            </a:r>
            <a:r>
              <a:rPr lang="uk-UA" sz="1600" dirty="0" err="1" smtClean="0"/>
              <a:t>Гринько”</a:t>
            </a:r>
            <a:r>
              <a:rPr lang="uk-UA" sz="1600" dirty="0" smtClean="0"/>
              <a:t>  Вишиваю </a:t>
            </a:r>
            <a:r>
              <a:rPr lang="uk-UA" sz="1600" dirty="0" err="1" smtClean="0"/>
              <a:t>вишиваночку”</a:t>
            </a:r>
            <a:r>
              <a:rPr lang="uk-UA" sz="1600" dirty="0" smtClean="0"/>
              <a:t>  (</a:t>
            </a:r>
            <a:r>
              <a:rPr lang="uk-UA" sz="1600" dirty="0" err="1" smtClean="0"/>
              <a:t>мнемотаблиця</a:t>
            </a:r>
            <a:r>
              <a:rPr lang="uk-UA" sz="1600" dirty="0" smtClean="0"/>
              <a:t>)</a:t>
            </a:r>
          </a:p>
          <a:p>
            <a:r>
              <a:rPr lang="uk-UA" sz="1600" dirty="0" smtClean="0"/>
              <a:t>Малювання – укр. сорочка ( декор.)</a:t>
            </a:r>
          </a:p>
          <a:p>
            <a:r>
              <a:rPr lang="uk-UA" sz="1600" dirty="0" smtClean="0"/>
              <a:t>Аплікація - укр. віночок.</a:t>
            </a:r>
          </a:p>
          <a:p>
            <a:r>
              <a:rPr lang="uk-UA" sz="1600" b="1" dirty="0" smtClean="0"/>
              <a:t>Робота поза заняттями: </a:t>
            </a:r>
            <a:r>
              <a:rPr lang="uk-UA" sz="1600" dirty="0" err="1" smtClean="0"/>
              <a:t>Дид.гра</a:t>
            </a:r>
            <a:r>
              <a:rPr lang="uk-UA" sz="1600" dirty="0" smtClean="0"/>
              <a:t> </a:t>
            </a:r>
            <a:r>
              <a:rPr lang="uk-UA" sz="1600" dirty="0" err="1" smtClean="0"/>
              <a:t>“Склади</a:t>
            </a:r>
            <a:r>
              <a:rPr lang="uk-UA" sz="1600" dirty="0" smtClean="0"/>
              <a:t> </a:t>
            </a:r>
            <a:r>
              <a:rPr lang="uk-UA" sz="1600" dirty="0" err="1" smtClean="0"/>
              <a:t>картинку”</a:t>
            </a:r>
            <a:r>
              <a:rPr lang="uk-UA" sz="1600" dirty="0" smtClean="0"/>
              <a:t>, “ Назви дерева </a:t>
            </a:r>
            <a:r>
              <a:rPr lang="uk-UA" sz="1600" dirty="0" err="1" smtClean="0"/>
              <a:t>України”</a:t>
            </a:r>
            <a:r>
              <a:rPr lang="uk-UA" sz="1600" dirty="0" smtClean="0"/>
              <a:t>, “ Одягни хлопчика </a:t>
            </a:r>
            <a:r>
              <a:rPr lang="uk-UA" sz="1600" dirty="0" err="1" smtClean="0"/>
              <a:t>–українця</a:t>
            </a:r>
            <a:r>
              <a:rPr lang="uk-UA" sz="1600" dirty="0" smtClean="0"/>
              <a:t>, дівчинку – </a:t>
            </a:r>
            <a:r>
              <a:rPr lang="uk-UA" sz="1600" dirty="0" err="1" smtClean="0"/>
              <a:t>українку”</a:t>
            </a:r>
            <a:r>
              <a:rPr lang="uk-UA" sz="1600" dirty="0" smtClean="0"/>
              <a:t>,СХД – розфарбовування українського національного </a:t>
            </a:r>
            <a:r>
              <a:rPr lang="uk-UA" sz="1600" dirty="0" err="1" smtClean="0"/>
              <a:t>одягу.Рухливі</a:t>
            </a:r>
            <a:r>
              <a:rPr lang="uk-UA" sz="1600" dirty="0" smtClean="0"/>
              <a:t> ігри : “ Галя по садочку </a:t>
            </a:r>
            <a:r>
              <a:rPr lang="uk-UA" sz="1600" dirty="0" err="1" smtClean="0"/>
              <a:t>ходила”</a:t>
            </a:r>
            <a:r>
              <a:rPr lang="uk-UA" sz="1600" dirty="0" smtClean="0"/>
              <a:t>, </a:t>
            </a:r>
            <a:r>
              <a:rPr lang="uk-UA" sz="1600" dirty="0" err="1" smtClean="0"/>
              <a:t>“Подоляночка”</a:t>
            </a:r>
            <a:r>
              <a:rPr lang="uk-UA" sz="1600" dirty="0" smtClean="0"/>
              <a:t>,” </a:t>
            </a:r>
            <a:r>
              <a:rPr lang="uk-UA" sz="1600" dirty="0" err="1" smtClean="0"/>
              <a:t>Квач”</a:t>
            </a:r>
            <a:r>
              <a:rPr lang="uk-UA" sz="1600" dirty="0" smtClean="0"/>
              <a:t>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401617"/>
            <a:ext cx="2592288" cy="34563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3329608"/>
            <a:ext cx="2646294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3402294"/>
            <a:ext cx="2591780" cy="3455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0500hnyp-f802-378x19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445155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658822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Тема тижня – Народна іграшка України.</a:t>
            </a:r>
          </a:p>
          <a:p>
            <a:r>
              <a:rPr lang="uk-UA" b="1" dirty="0" smtClean="0"/>
              <a:t>На заняттях:</a:t>
            </a:r>
          </a:p>
          <a:p>
            <a:r>
              <a:rPr lang="uk-UA" dirty="0" err="1" smtClean="0"/>
              <a:t>Озн</a:t>
            </a:r>
            <a:r>
              <a:rPr lang="uk-UA" dirty="0" smtClean="0"/>
              <a:t>. З природнім </a:t>
            </a:r>
            <a:r>
              <a:rPr lang="uk-UA" dirty="0" err="1" smtClean="0"/>
              <a:t>довк.-</a:t>
            </a:r>
            <a:r>
              <a:rPr lang="uk-UA" dirty="0" smtClean="0"/>
              <a:t> Розгляд – </a:t>
            </a:r>
            <a:r>
              <a:rPr lang="uk-UA" dirty="0" err="1" smtClean="0"/>
              <a:t>міні-</a:t>
            </a:r>
            <a:r>
              <a:rPr lang="uk-UA" dirty="0" smtClean="0"/>
              <a:t> музею народної іграшки.</a:t>
            </a:r>
          </a:p>
          <a:p>
            <a:r>
              <a:rPr lang="uk-UA" dirty="0" err="1" smtClean="0"/>
              <a:t>Худ.літ</a:t>
            </a:r>
            <a:r>
              <a:rPr lang="uk-UA" dirty="0" smtClean="0"/>
              <a:t>. – Читання “ Глиняні </a:t>
            </a:r>
            <a:r>
              <a:rPr lang="uk-UA" dirty="0" err="1" smtClean="0"/>
              <a:t>свищики”</a:t>
            </a:r>
            <a:r>
              <a:rPr lang="uk-UA" dirty="0" smtClean="0"/>
              <a:t>, вірша П.</a:t>
            </a:r>
            <a:r>
              <a:rPr lang="uk-UA" dirty="0" err="1" smtClean="0"/>
              <a:t>Глазовий”</a:t>
            </a:r>
            <a:r>
              <a:rPr lang="uk-UA" dirty="0" smtClean="0"/>
              <a:t> </a:t>
            </a:r>
            <a:r>
              <a:rPr lang="uk-UA" dirty="0" err="1" smtClean="0"/>
              <a:t>Майстер”</a:t>
            </a:r>
            <a:r>
              <a:rPr lang="uk-UA" dirty="0" smtClean="0"/>
              <a:t>.</a:t>
            </a:r>
          </a:p>
          <a:p>
            <a:r>
              <a:rPr lang="uk-UA" dirty="0" smtClean="0"/>
              <a:t>Малювання – </a:t>
            </a:r>
            <a:r>
              <a:rPr lang="uk-UA" dirty="0" err="1" smtClean="0"/>
              <a:t>опішнянський</a:t>
            </a:r>
            <a:r>
              <a:rPr lang="uk-UA" dirty="0" smtClean="0"/>
              <a:t> декоративний коник ( розмальовування).</a:t>
            </a:r>
          </a:p>
          <a:p>
            <a:r>
              <a:rPr lang="uk-UA" dirty="0" smtClean="0"/>
              <a:t>Ліплення – народна іграшка – Свищик.</a:t>
            </a:r>
          </a:p>
          <a:p>
            <a:r>
              <a:rPr lang="uk-UA" dirty="0" smtClean="0"/>
              <a:t>Узагальнююче </a:t>
            </a:r>
            <a:r>
              <a:rPr lang="uk-UA" dirty="0" err="1" smtClean="0"/>
              <a:t>–Україна</a:t>
            </a:r>
            <a:r>
              <a:rPr lang="uk-UA" dirty="0" smtClean="0"/>
              <a:t> – моя Батьківщина (з використанням інтегрованої </a:t>
            </a:r>
            <a:r>
              <a:rPr lang="uk-UA" dirty="0" err="1" smtClean="0"/>
              <a:t>зобр</a:t>
            </a:r>
            <a:r>
              <a:rPr lang="uk-UA" dirty="0" smtClean="0"/>
              <a:t>. </a:t>
            </a:r>
            <a:r>
              <a:rPr lang="uk-UA" dirty="0" err="1" smtClean="0"/>
              <a:t>д-ті</a:t>
            </a:r>
            <a:r>
              <a:rPr lang="uk-UA" dirty="0" smtClean="0"/>
              <a:t>). </a:t>
            </a:r>
          </a:p>
          <a:p>
            <a:endParaRPr lang="uk-UA" sz="16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921563"/>
            <a:ext cx="2952328" cy="393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0"/>
            <a:ext cx="2699792" cy="3669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563888" y="3573016"/>
            <a:ext cx="46805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Поза заняттями  : </a:t>
            </a:r>
            <a:endParaRPr lang="uk-UA" dirty="0" smtClean="0"/>
          </a:p>
          <a:p>
            <a:r>
              <a:rPr lang="uk-UA" dirty="0" smtClean="0"/>
              <a:t>СХД – ліплення з пластиліну народних іграшок за бажанням,саморобна лялька із хусточки.</a:t>
            </a:r>
          </a:p>
          <a:p>
            <a:r>
              <a:rPr lang="uk-UA" dirty="0" err="1" smtClean="0"/>
              <a:t>Дид.ігри</a:t>
            </a:r>
            <a:r>
              <a:rPr lang="uk-UA" dirty="0" smtClean="0"/>
              <a:t>: “ З чого зроблена іграшка?”, “ Опиши </a:t>
            </a:r>
            <a:r>
              <a:rPr lang="uk-UA" dirty="0" err="1" smtClean="0"/>
              <a:t>нар.іграшку”</a:t>
            </a:r>
            <a:r>
              <a:rPr lang="uk-UA" dirty="0" smtClean="0"/>
              <a:t> </a:t>
            </a:r>
          </a:p>
          <a:p>
            <a:r>
              <a:rPr lang="uk-UA" dirty="0" smtClean="0"/>
              <a:t>Рухливі ігри : “ Сопілочка – </a:t>
            </a:r>
            <a:r>
              <a:rPr lang="uk-UA" dirty="0" err="1" smtClean="0"/>
              <a:t>співаночка”</a:t>
            </a:r>
            <a:r>
              <a:rPr lang="uk-UA" dirty="0" smtClean="0"/>
              <a:t> , “ Пастух і </a:t>
            </a:r>
            <a:r>
              <a:rPr lang="uk-UA" dirty="0" err="1" smtClean="0"/>
              <a:t>стадо”</a:t>
            </a:r>
            <a:r>
              <a:rPr lang="uk-UA" dirty="0" smtClean="0"/>
              <a:t>,.</a:t>
            </a:r>
          </a:p>
          <a:p>
            <a:r>
              <a:rPr lang="uk-UA" dirty="0" smtClean="0"/>
              <a:t>Розповідь дітям про екологічність народних іграшок.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0500hnyp-f802-378x19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65643" cy="7128792"/>
          </a:xfrm>
          <a:prstGeom prst="rect">
            <a:avLst/>
          </a:prstGeom>
          <a:noFill/>
        </p:spPr>
      </p:pic>
      <p:pic>
        <p:nvPicPr>
          <p:cNvPr id="3074" name="Picture 2" descr="C:\Users\User\Desktop\IMG-b2b13527196c7c565e1803134692db0d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4077072"/>
            <a:ext cx="4173024" cy="27809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81" name="Picture 9" descr="C:\Users\User\Desktop\IMG-b7f4010d72f82abe8014420990926f69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2852936"/>
            <a:ext cx="5087888" cy="33468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187624" y="260648"/>
            <a:ext cx="561662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Ми – </a:t>
            </a:r>
            <a:r>
              <a:rPr lang="ru-RU" sz="2800" b="1" dirty="0" err="1" smtClean="0"/>
              <a:t>діти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України</a:t>
            </a:r>
            <a:endParaRPr lang="ru-RU" sz="2800" b="1" dirty="0" smtClean="0"/>
          </a:p>
          <a:p>
            <a:pPr algn="ctr"/>
            <a:endParaRPr lang="ru-RU" sz="2800" b="1" dirty="0" smtClean="0"/>
          </a:p>
          <a:p>
            <a:pPr algn="ctr"/>
            <a:r>
              <a:rPr lang="uk-UA" sz="2800" dirty="0" smtClean="0"/>
              <a:t>  На світі багато чудових країн,</a:t>
            </a:r>
          </a:p>
          <a:p>
            <a:pPr algn="ctr"/>
            <a:r>
              <a:rPr lang="uk-UA" sz="2800" dirty="0" smtClean="0"/>
              <a:t>Мені наймиліша , найкраща країна,</a:t>
            </a:r>
          </a:p>
          <a:p>
            <a:pPr algn="ctr"/>
            <a:r>
              <a:rPr lang="uk-UA" sz="2800" dirty="0" smtClean="0"/>
              <a:t>Яка піднялася мов Фенікс, з руїн,Безсмертна моя Україна.</a:t>
            </a:r>
            <a:endParaRPr lang="ru-RU" sz="2800" dirty="0" smtClean="0"/>
          </a:p>
          <a:p>
            <a:pPr algn="ctr"/>
            <a:endParaRPr lang="ru-RU" sz="2800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0500hnyp-f802-378x19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592" y="-270792"/>
            <a:ext cx="10265643" cy="7128792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0"/>
            <a:ext cx="4541776" cy="50405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3779912" y="2934073"/>
            <a:ext cx="5040560" cy="39239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508104" y="404664"/>
            <a:ext cx="2808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Боже великий,</a:t>
            </a:r>
            <a:r>
              <a:rPr lang="uk-UA" dirty="0" smtClean="0"/>
              <a:t>є</a:t>
            </a:r>
            <a:r>
              <a:rPr lang="ru-RU" dirty="0" err="1" smtClean="0"/>
              <a:t>диний</a:t>
            </a:r>
            <a:r>
              <a:rPr lang="ru-RU" smtClean="0"/>
              <a:t>,</a:t>
            </a:r>
          </a:p>
          <a:p>
            <a:r>
              <a:rPr lang="ru-RU" smtClean="0"/>
              <a:t>Нам </a:t>
            </a:r>
            <a:r>
              <a:rPr lang="ru-RU" dirty="0" err="1" smtClean="0"/>
              <a:t>Україну</a:t>
            </a:r>
            <a:r>
              <a:rPr lang="ru-RU" dirty="0" smtClean="0"/>
              <a:t> храни,</a:t>
            </a:r>
          </a:p>
          <a:p>
            <a:r>
              <a:rPr lang="uk-UA" dirty="0" smtClean="0"/>
              <a:t>Волі і світу промінням </a:t>
            </a:r>
          </a:p>
          <a:p>
            <a:r>
              <a:rPr lang="uk-UA" dirty="0" smtClean="0"/>
              <a:t>Ти її осіни.</a:t>
            </a:r>
            <a:endParaRPr lang="ru-RU" dirty="0" smtClean="0"/>
          </a:p>
          <a:p>
            <a:r>
              <a:rPr lang="uk-UA" dirty="0" smtClean="0"/>
              <a:t>,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03012quq-af9e-1200x630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91680" y="1412777"/>
            <a:ext cx="5976664" cy="2016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ea typeface="Batang" pitchFamily="18" charset="-127"/>
              </a:rPr>
              <a:t>Вихователі – </a:t>
            </a:r>
            <a:r>
              <a:rPr lang="uk-UA" b="1" i="1" dirty="0" err="1" smtClean="0">
                <a:ea typeface="Batang" pitchFamily="18" charset="-127"/>
              </a:rPr>
              <a:t>Марадик</a:t>
            </a:r>
            <a:r>
              <a:rPr lang="uk-UA" b="1" i="1" dirty="0" smtClean="0">
                <a:ea typeface="Batang" pitchFamily="18" charset="-127"/>
              </a:rPr>
              <a:t> С.В. </a:t>
            </a:r>
          </a:p>
          <a:p>
            <a:pPr algn="ctr"/>
            <a:r>
              <a:rPr lang="uk-UA" b="1" i="1" dirty="0" smtClean="0">
                <a:ea typeface="Batang" pitchFamily="18" charset="-127"/>
              </a:rPr>
              <a:t>Архангельська М.І. </a:t>
            </a:r>
          </a:p>
          <a:p>
            <a:pPr algn="ctr"/>
            <a:r>
              <a:rPr lang="uk-UA" b="1" i="1" dirty="0" smtClean="0">
                <a:ea typeface="Batang" pitchFamily="18" charset="-127"/>
              </a:rPr>
              <a:t>Вид </a:t>
            </a:r>
            <a:r>
              <a:rPr lang="uk-UA" b="1" i="1" dirty="0" err="1" smtClean="0">
                <a:ea typeface="Batang" pitchFamily="18" charset="-127"/>
              </a:rPr>
              <a:t>проєкту</a:t>
            </a:r>
            <a:r>
              <a:rPr lang="uk-UA" b="1" i="1" dirty="0" smtClean="0">
                <a:ea typeface="Batang" pitchFamily="18" charset="-127"/>
              </a:rPr>
              <a:t>: груповий,  </a:t>
            </a:r>
            <a:r>
              <a:rPr lang="uk-UA" b="1" i="1" dirty="0" err="1" smtClean="0">
                <a:ea typeface="Batang" pitchFamily="18" charset="-127"/>
              </a:rPr>
              <a:t>пізнавально</a:t>
            </a:r>
            <a:r>
              <a:rPr lang="uk-UA" b="1" i="1" dirty="0" smtClean="0">
                <a:ea typeface="Batang" pitchFamily="18" charset="-127"/>
              </a:rPr>
              <a:t>  - творчий;</a:t>
            </a:r>
          </a:p>
          <a:p>
            <a:pPr algn="ctr"/>
            <a:r>
              <a:rPr lang="uk-UA" b="1" i="1" dirty="0" smtClean="0">
                <a:ea typeface="Batang" pitchFamily="18" charset="-127"/>
              </a:rPr>
              <a:t>Тривалість : довгостроковий, сім місяців.</a:t>
            </a:r>
          </a:p>
          <a:p>
            <a:pPr algn="ctr"/>
            <a:r>
              <a:rPr lang="uk-UA" b="1" i="1" dirty="0" smtClean="0">
                <a:ea typeface="Batang" pitchFamily="18" charset="-127"/>
              </a:rPr>
              <a:t>Учасники  </a:t>
            </a:r>
            <a:r>
              <a:rPr lang="uk-UA" b="1" i="1" dirty="0" err="1" smtClean="0">
                <a:ea typeface="Batang" pitchFamily="18" charset="-127"/>
              </a:rPr>
              <a:t>проєкту</a:t>
            </a:r>
            <a:r>
              <a:rPr lang="uk-UA" b="1" i="1" dirty="0" smtClean="0">
                <a:ea typeface="Batang" pitchFamily="18" charset="-127"/>
              </a:rPr>
              <a:t>:</a:t>
            </a:r>
          </a:p>
          <a:p>
            <a:pPr algn="ctr"/>
            <a:r>
              <a:rPr lang="uk-UA" b="1" i="1" dirty="0" smtClean="0">
                <a:ea typeface="Batang" pitchFamily="18" charset="-127"/>
              </a:rPr>
              <a:t>Діти 5 </a:t>
            </a:r>
            <a:r>
              <a:rPr lang="uk-UA" b="1" i="1" dirty="0" err="1" smtClean="0">
                <a:ea typeface="Batang" pitchFamily="18" charset="-127"/>
              </a:rPr>
              <a:t>–го</a:t>
            </a:r>
            <a:r>
              <a:rPr lang="uk-UA" b="1" i="1" dirty="0" smtClean="0">
                <a:ea typeface="Batang" pitchFamily="18" charset="-127"/>
              </a:rPr>
              <a:t> року життя, вихователі, музичний керівник, </a:t>
            </a:r>
            <a:r>
              <a:rPr lang="uk-UA" b="1" i="1" dirty="0" err="1" smtClean="0">
                <a:ea typeface="Batang" pitchFamily="18" charset="-127"/>
              </a:rPr>
              <a:t>фізінструктор</a:t>
            </a:r>
            <a:r>
              <a:rPr lang="uk-UA" b="1" i="1" dirty="0" smtClean="0">
                <a:ea typeface="Batang" pitchFamily="18" charset="-127"/>
              </a:rPr>
              <a:t>, батьки.</a:t>
            </a:r>
            <a:endParaRPr lang="ru-RU" b="1" i="1" dirty="0">
              <a:ea typeface="Batang" pitchFamily="18" charset="-127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0500hnyp-f802-378x19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1956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47664" y="1412776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mtClean="0"/>
              <a:t>Використана література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547664" y="1844824"/>
            <a:ext cx="59766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1. Програма розвитку дитини дошкільного віку “ Українське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дошкілля”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Видавництво”Мандрівець”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Білан О.І.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Метод проектів у розвитку якості дошкільної освіти Кравченко Г. Ю.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Кугуєнко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Н. Ф. 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Інтернет ресурс</a:t>
            </a:r>
          </a:p>
          <a:p>
            <a:r>
              <a:rPr lang="uk-UA" dirty="0" smtClean="0"/>
              <a:t>Нікітіна І.І. </a:t>
            </a:r>
            <a:r>
              <a:rPr lang="uk-UA" dirty="0" err="1" smtClean="0"/>
              <a:t>“Виховуємо</a:t>
            </a:r>
            <a:r>
              <a:rPr lang="uk-UA" dirty="0" smtClean="0"/>
              <a:t> патріотів </a:t>
            </a:r>
            <a:r>
              <a:rPr lang="uk-UA" dirty="0" err="1" smtClean="0"/>
              <a:t>змалку”</a:t>
            </a:r>
            <a:r>
              <a:rPr lang="uk-UA" dirty="0" smtClean="0"/>
              <a:t>. – Харків:  Вид. група </a:t>
            </a:r>
            <a:r>
              <a:rPr lang="uk-UA" dirty="0" err="1" smtClean="0"/>
              <a:t>“Основа”</a:t>
            </a:r>
            <a:r>
              <a:rPr lang="uk-UA" dirty="0" smtClean="0"/>
              <a:t> 2023-158, (1)с.- (Серія </a:t>
            </a:r>
            <a:r>
              <a:rPr lang="uk-UA" dirty="0" err="1" smtClean="0"/>
              <a:t>“Новий</a:t>
            </a:r>
            <a:r>
              <a:rPr lang="uk-UA" dirty="0" smtClean="0"/>
              <a:t> Базовий </a:t>
            </a:r>
            <a:r>
              <a:rPr lang="uk-UA" dirty="0" err="1" smtClean="0"/>
              <a:t>компонент”</a:t>
            </a:r>
            <a:r>
              <a:rPr lang="uk-UA" dirty="0" smtClean="0"/>
              <a:t>.</a:t>
            </a:r>
          </a:p>
          <a:p>
            <a:r>
              <a:rPr lang="uk-UA" smtClean="0"/>
              <a:t>Художня література .</a:t>
            </a:r>
            <a:endParaRPr lang="ru-RU" dirty="0" smtClean="0"/>
          </a:p>
          <a:p>
            <a:endParaRPr lang="uk-UA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0500hnyp-f802-378x198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C:\Users\User\Desktop\03012quq-af9e-1200x63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75656" y="1052736"/>
            <a:ext cx="64087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Актуальність </a:t>
            </a:r>
            <a:r>
              <a:rPr lang="uk-UA" b="1" dirty="0" err="1" smtClean="0"/>
              <a:t>проєкту</a:t>
            </a:r>
            <a:r>
              <a:rPr lang="uk-UA" b="1" dirty="0" smtClean="0"/>
              <a:t> :</a:t>
            </a:r>
          </a:p>
          <a:p>
            <a:r>
              <a:rPr lang="uk-UA" dirty="0" smtClean="0"/>
              <a:t>В умовах сьогодення національно – патріотичне виховання є провідною педагогічною </a:t>
            </a:r>
            <a:r>
              <a:rPr lang="uk-UA" dirty="0" err="1" smtClean="0"/>
              <a:t>візією</a:t>
            </a:r>
            <a:r>
              <a:rPr lang="uk-UA" dirty="0" smtClean="0"/>
              <a:t>, оскільки кожен народ не просто зберігає виховні традиції й особливості, а й прагне перенести їх у майбутнє, щоб не втратити  національної  особливості та </a:t>
            </a:r>
            <a:r>
              <a:rPr lang="uk-UA" dirty="0" err="1" smtClean="0"/>
              <a:t>самобутньості</a:t>
            </a:r>
            <a:r>
              <a:rPr lang="uk-UA" dirty="0" smtClean="0"/>
              <a:t>.</a:t>
            </a:r>
          </a:p>
          <a:p>
            <a:r>
              <a:rPr lang="uk-UA" dirty="0" smtClean="0"/>
              <a:t>Нікітіна І.І. </a:t>
            </a:r>
            <a:r>
              <a:rPr lang="uk-UA" dirty="0" err="1" smtClean="0"/>
              <a:t>“Виховуємо</a:t>
            </a:r>
            <a:r>
              <a:rPr lang="uk-UA" dirty="0" smtClean="0"/>
              <a:t> патріотів </a:t>
            </a:r>
            <a:r>
              <a:rPr lang="uk-UA" dirty="0" err="1" smtClean="0"/>
              <a:t>змалку”</a:t>
            </a:r>
            <a:r>
              <a:rPr lang="uk-UA" dirty="0" smtClean="0"/>
              <a:t>. – Харків:  Вид. група </a:t>
            </a:r>
            <a:r>
              <a:rPr lang="uk-UA" dirty="0" err="1" smtClean="0"/>
              <a:t>“Основа”</a:t>
            </a:r>
            <a:r>
              <a:rPr lang="uk-UA" dirty="0" smtClean="0"/>
              <a:t> 2023-158, (1)с.- (Серія </a:t>
            </a:r>
            <a:r>
              <a:rPr lang="uk-UA" dirty="0" err="1" smtClean="0"/>
              <a:t>“Новий</a:t>
            </a:r>
            <a:r>
              <a:rPr lang="uk-UA" dirty="0" smtClean="0"/>
              <a:t> Базовий </a:t>
            </a:r>
            <a:r>
              <a:rPr lang="uk-UA" dirty="0" err="1" smtClean="0"/>
              <a:t>компонент”</a:t>
            </a:r>
            <a:r>
              <a:rPr lang="uk-UA" dirty="0" smtClean="0"/>
              <a:t>.</a:t>
            </a:r>
          </a:p>
          <a:p>
            <a:r>
              <a:rPr lang="uk-UA" dirty="0" smtClean="0"/>
              <a:t>                      Україна – то край славний ,</a:t>
            </a:r>
          </a:p>
          <a:p>
            <a:r>
              <a:rPr lang="uk-UA" dirty="0" smtClean="0"/>
              <a:t>                      Аж по Чорне море,</a:t>
            </a:r>
          </a:p>
          <a:p>
            <a:r>
              <a:rPr lang="uk-UA" dirty="0" smtClean="0"/>
              <a:t>                      </a:t>
            </a:r>
            <a:r>
              <a:rPr lang="uk-UA" smtClean="0"/>
              <a:t>Україна – то </a:t>
            </a:r>
            <a:r>
              <a:rPr lang="uk-UA" dirty="0" smtClean="0"/>
              <a:t>лан пишний</a:t>
            </a:r>
          </a:p>
          <a:p>
            <a:r>
              <a:rPr lang="uk-UA" dirty="0" smtClean="0"/>
              <a:t>                        І степи і гори.  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Users\User\Desktop\0500hnyp-f802-378x198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1956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331640" y="620688"/>
            <a:ext cx="6624736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Мета </a:t>
            </a:r>
            <a:r>
              <a:rPr lang="uk-UA" b="1" dirty="0" err="1" smtClean="0"/>
              <a:t>проєкту</a:t>
            </a:r>
            <a:r>
              <a:rPr lang="uk-UA" b="1" dirty="0" smtClean="0"/>
              <a:t>: </a:t>
            </a:r>
          </a:p>
          <a:p>
            <a:r>
              <a:rPr lang="uk-UA" b="1" dirty="0" smtClean="0"/>
              <a:t>     Освітня</a:t>
            </a:r>
            <a:r>
              <a:rPr lang="uk-UA" dirty="0" smtClean="0"/>
              <a:t>: </a:t>
            </a:r>
          </a:p>
          <a:p>
            <a:r>
              <a:rPr lang="uk-UA" dirty="0" smtClean="0"/>
              <a:t>*Формувати у дітей знання про своє рідне місто Ужгород, наше Закарпаття;</a:t>
            </a:r>
          </a:p>
          <a:p>
            <a:r>
              <a:rPr lang="uk-UA" dirty="0" smtClean="0"/>
              <a:t>*Продовжувати  збагачувати знання дітей про свою сім'ю, родину, рід.</a:t>
            </a:r>
          </a:p>
          <a:p>
            <a:r>
              <a:rPr lang="uk-UA" dirty="0" smtClean="0"/>
              <a:t>* Збагачувати </a:t>
            </a:r>
            <a:r>
              <a:rPr lang="uk-UA" dirty="0" smtClean="0"/>
              <a:t>знання дітей про нашу Батьківщину (Державні символи України, національні символи, природні символи України, державна мова, українська народна іграшка ).</a:t>
            </a:r>
          </a:p>
          <a:p>
            <a:r>
              <a:rPr lang="uk-UA" dirty="0" smtClean="0"/>
              <a:t>* Знайомити </a:t>
            </a:r>
            <a:r>
              <a:rPr lang="uk-UA" dirty="0" smtClean="0"/>
              <a:t>із назвою столиці – місто Київ( у столиці працюють: Президент, міністри, народні депутати. У Києві головна </a:t>
            </a:r>
            <a:r>
              <a:rPr lang="uk-UA" dirty="0" err="1" smtClean="0"/>
              <a:t>вулиця-Хрещатик</a:t>
            </a:r>
            <a:r>
              <a:rPr lang="uk-UA" dirty="0" smtClean="0"/>
              <a:t>, є метро).</a:t>
            </a:r>
          </a:p>
          <a:p>
            <a:r>
              <a:rPr lang="uk-UA" dirty="0" smtClean="0"/>
              <a:t>*Формувати уявлення про Т.Г.Шевченка, та його творчість;</a:t>
            </a:r>
          </a:p>
          <a:p>
            <a:r>
              <a:rPr lang="uk-UA" dirty="0" smtClean="0"/>
              <a:t>*Ознайомити з творами закарпатських поетів та прозаїків;</a:t>
            </a:r>
          </a:p>
          <a:p>
            <a:endParaRPr lang="uk-UA" dirty="0" smtClean="0"/>
          </a:p>
          <a:p>
            <a:r>
              <a:rPr lang="uk-UA" b="1" dirty="0" smtClean="0"/>
              <a:t>     Розвивальна</a:t>
            </a:r>
            <a:r>
              <a:rPr lang="uk-UA" dirty="0" smtClean="0"/>
              <a:t>: </a:t>
            </a:r>
          </a:p>
          <a:p>
            <a:r>
              <a:rPr lang="uk-UA" dirty="0" smtClean="0"/>
              <a:t>*Розвивати розуміння себе як частинки суспільства;</a:t>
            </a:r>
          </a:p>
          <a:p>
            <a:r>
              <a:rPr lang="uk-UA" dirty="0" smtClean="0"/>
              <a:t>*Розвивати національну свідомість та патріотичні почуття;</a:t>
            </a:r>
          </a:p>
          <a:p>
            <a:r>
              <a:rPr lang="uk-UA" dirty="0" smtClean="0"/>
              <a:t>*Розвивати вміння втілювати набуті знання у практичній роботі на </a:t>
            </a:r>
            <a:r>
              <a:rPr lang="uk-UA" dirty="0" err="1" smtClean="0"/>
              <a:t>занаттях</a:t>
            </a:r>
            <a:r>
              <a:rPr lang="uk-UA" dirty="0" smtClean="0"/>
              <a:t> з худ. </a:t>
            </a:r>
            <a:r>
              <a:rPr lang="uk-UA" dirty="0" err="1" smtClean="0"/>
              <a:t>прод</a:t>
            </a:r>
            <a:r>
              <a:rPr lang="uk-UA" dirty="0" smtClean="0"/>
              <a:t>. діяльності;</a:t>
            </a:r>
          </a:p>
          <a:p>
            <a:r>
              <a:rPr lang="uk-UA" dirty="0" smtClean="0"/>
              <a:t>*Розвивати ініціативність,бажання брати активну участь у народних святах, обрядах;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User\Desktop\0500hnyp-f802-378x19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1956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403648" y="1484784"/>
            <a:ext cx="64087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 Виховна </a:t>
            </a:r>
            <a:r>
              <a:rPr lang="uk-UA" dirty="0" smtClean="0"/>
              <a:t>:</a:t>
            </a:r>
          </a:p>
          <a:p>
            <a:r>
              <a:rPr lang="uk-UA" dirty="0" smtClean="0"/>
              <a:t>*Виховати в маленькому серці любов до Батьківщини, рідного краю;</a:t>
            </a:r>
          </a:p>
          <a:p>
            <a:pPr>
              <a:buFont typeface="Arial" charset="0"/>
              <a:buChar char="•"/>
            </a:pPr>
            <a:r>
              <a:rPr lang="uk-UA" dirty="0" smtClean="0"/>
              <a:t>Виховувати бажання і вміння любити своє національне, берегти його;</a:t>
            </a:r>
          </a:p>
          <a:p>
            <a:r>
              <a:rPr lang="uk-UA" dirty="0" smtClean="0"/>
              <a:t>*Виховувати бажання брати активну участь у житті нашої країни(святкування  Дня Незалежності, Дня Прапора, народних свят і </a:t>
            </a:r>
            <a:r>
              <a:rPr lang="uk-UA" dirty="0" err="1" smtClean="0"/>
              <a:t>тд</a:t>
            </a:r>
            <a:r>
              <a:rPr lang="uk-UA" dirty="0" smtClean="0"/>
              <a:t>.)</a:t>
            </a:r>
          </a:p>
          <a:p>
            <a:r>
              <a:rPr lang="uk-UA" dirty="0" smtClean="0"/>
              <a:t>*Виховувати  позитивні почуття до рідних, повагу до старших, сприяти розвитку дружніх взаємин між дітьми;</a:t>
            </a:r>
          </a:p>
          <a:p>
            <a:r>
              <a:rPr lang="uk-UA" dirty="0" smtClean="0"/>
              <a:t>* Виховувати бажання підтримувати  своїх ровесників,наших воїнів у тяжкий для нас час.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User\Desktop\0500hnyp-f802-378x19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1956" cy="6858000"/>
          </a:xfrm>
          <a:prstGeom prst="rect">
            <a:avLst/>
          </a:prstGeom>
          <a:noFill/>
        </p:spPr>
      </p:pic>
      <p:pic>
        <p:nvPicPr>
          <p:cNvPr id="1026" name="Picture 2" descr="C:\Users\User\Desktop\20230928_11383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45513" y="2429889"/>
            <a:ext cx="2520280" cy="22142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331640" y="332656"/>
            <a:ext cx="69127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Робота з батьками</a:t>
            </a:r>
          </a:p>
          <a:p>
            <a:pPr>
              <a:buFontTx/>
              <a:buChar char="-"/>
            </a:pPr>
            <a:r>
              <a:rPr lang="uk-UA" dirty="0" smtClean="0"/>
              <a:t>Добрі поради батькам . “ Патріотичне виховання </a:t>
            </a:r>
            <a:r>
              <a:rPr lang="uk-UA" dirty="0" err="1" smtClean="0"/>
              <a:t>дошкільників”</a:t>
            </a:r>
            <a:r>
              <a:rPr lang="uk-UA" dirty="0" smtClean="0"/>
              <a:t>.</a:t>
            </a:r>
          </a:p>
          <a:p>
            <a:pPr>
              <a:buFontTx/>
              <a:buChar char="-"/>
            </a:pPr>
            <a:r>
              <a:rPr lang="uk-UA" dirty="0" smtClean="0"/>
              <a:t> Залучити батьків до допомоги воїнам – захисникам,128 </a:t>
            </a:r>
            <a:r>
              <a:rPr lang="uk-UA" dirty="0" err="1" smtClean="0"/>
              <a:t>гірсько</a:t>
            </a:r>
            <a:r>
              <a:rPr lang="uk-UA" dirty="0" smtClean="0"/>
              <a:t> – штурмової бригади.</a:t>
            </a:r>
          </a:p>
          <a:p>
            <a:pPr>
              <a:buFontTx/>
              <a:buChar char="-"/>
            </a:pPr>
            <a:r>
              <a:rPr lang="uk-UA" dirty="0" smtClean="0"/>
              <a:t> Організувати зустріч із воїнами – захисниками.</a:t>
            </a:r>
            <a:endParaRPr lang="ru-RU" dirty="0"/>
          </a:p>
        </p:txBody>
      </p:sp>
      <p:pic>
        <p:nvPicPr>
          <p:cNvPr id="1028" name="Picture 4" descr="C:\Users\User\Desktop\20230927_1342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H="1" flipV="1">
            <a:off x="4644008" y="2420888"/>
            <a:ext cx="4248472" cy="23908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C:\Users\User\Desktop\20230927_1255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 flipV="1">
            <a:off x="2281387" y="2479254"/>
            <a:ext cx="2520280" cy="21155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4869161"/>
            <a:ext cx="4536435" cy="19888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User\Desktop\0500hnyp-f802-378x19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1956" cy="6858000"/>
          </a:xfrm>
          <a:prstGeom prst="rect">
            <a:avLst/>
          </a:prstGeom>
          <a:noFill/>
        </p:spPr>
      </p:pic>
      <p:pic>
        <p:nvPicPr>
          <p:cNvPr id="2051" name="Picture 3" descr="C:\Users\User\Desktop\фото\IMG_20240117_191428_83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627784" cy="3168352"/>
          </a:xfrm>
          <a:prstGeom prst="rect">
            <a:avLst/>
          </a:prstGeom>
          <a:noFill/>
        </p:spPr>
      </p:pic>
      <p:pic>
        <p:nvPicPr>
          <p:cNvPr id="2052" name="Picture 4" descr="C:\Users\User\Desktop\фото\IMG_20240117_191428_1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116632"/>
            <a:ext cx="2652328" cy="3240360"/>
          </a:xfrm>
          <a:prstGeom prst="rect">
            <a:avLst/>
          </a:prstGeom>
          <a:noFill/>
        </p:spPr>
      </p:pic>
      <p:pic>
        <p:nvPicPr>
          <p:cNvPr id="2053" name="Picture 5" descr="C:\Users\User\Desktop\фото\IMG_20240117_191428_8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188641"/>
            <a:ext cx="2873143" cy="3096344"/>
          </a:xfrm>
          <a:prstGeom prst="rect">
            <a:avLst/>
          </a:prstGeom>
          <a:noFill/>
        </p:spPr>
      </p:pic>
      <p:pic>
        <p:nvPicPr>
          <p:cNvPr id="2054" name="Picture 6" descr="C:\Users\User\Desktop\фото\IMG_20240117_191428_4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720" y="3501008"/>
            <a:ext cx="2439549" cy="3256980"/>
          </a:xfrm>
          <a:prstGeom prst="rect">
            <a:avLst/>
          </a:prstGeom>
          <a:noFill/>
        </p:spPr>
      </p:pic>
      <p:pic>
        <p:nvPicPr>
          <p:cNvPr id="2055" name="Picture 7" descr="C:\Users\User\Desktop\фото\IMG_20240117_191427_94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6057" y="3501008"/>
            <a:ext cx="2232248" cy="3168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0500hnyp-f802-378x198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65643" cy="712879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91680" y="1268760"/>
            <a:ext cx="69847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	</a:t>
            </a:r>
            <a:r>
              <a:rPr lang="uk-UA" b="1" dirty="0" smtClean="0"/>
              <a:t>Очікувані результати:</a:t>
            </a:r>
          </a:p>
          <a:p>
            <a:pPr>
              <a:buFont typeface="Arial" charset="0"/>
              <a:buChar char="•"/>
            </a:pPr>
            <a:r>
              <a:rPr lang="uk-UA" dirty="0" smtClean="0"/>
              <a:t>Дитина  має уявлення про сім'ю, родину, родинні зв'язки, взаємини;</a:t>
            </a:r>
          </a:p>
          <a:p>
            <a:pPr>
              <a:buFont typeface="Arial" charset="0"/>
              <a:buChar char="•"/>
            </a:pPr>
            <a:r>
              <a:rPr lang="uk-UA" dirty="0" smtClean="0"/>
              <a:t> Знає про своє місто, та свій край, та його визначні місця;</a:t>
            </a:r>
          </a:p>
          <a:p>
            <a:pPr>
              <a:buFont typeface="Arial" charset="0"/>
              <a:buChar char="•"/>
            </a:pPr>
            <a:r>
              <a:rPr lang="uk-UA" dirty="0" smtClean="0"/>
              <a:t> Розуміє, що Україна є Батьківщиною, що в українців є своя мова, звичаї, традиції, календарно – обрядові свята, різні символи;</a:t>
            </a:r>
          </a:p>
          <a:p>
            <a:pPr>
              <a:buFont typeface="Arial" charset="0"/>
              <a:buChar char="•"/>
            </a:pPr>
            <a:r>
              <a:rPr lang="uk-UA" dirty="0" smtClean="0"/>
              <a:t> Виявляє інтерес до історії рідної землі;</a:t>
            </a:r>
          </a:p>
          <a:p>
            <a:pPr>
              <a:buFont typeface="Arial" charset="0"/>
              <a:buChar char="•"/>
            </a:pPr>
            <a:r>
              <a:rPr lang="uk-UA" dirty="0" smtClean="0"/>
              <a:t> Емоційно сприймає народну іграшку, традиційний одяг, вироби народних майстрів, різні народні ігри та пісні;</a:t>
            </a:r>
          </a:p>
          <a:p>
            <a:pPr>
              <a:buFont typeface="Arial" charset="0"/>
              <a:buChar char="•"/>
            </a:pPr>
            <a:r>
              <a:rPr lang="uk-UA" dirty="0" smtClean="0"/>
              <a:t>Впізнає державну символіку, виявляє любов до своєї Батьківщини;</a:t>
            </a:r>
          </a:p>
          <a:p>
            <a:pPr>
              <a:buFont typeface="Arial" charset="0"/>
              <a:buChar char="•"/>
            </a:pPr>
            <a:r>
              <a:rPr lang="uk-UA" dirty="0" smtClean="0"/>
              <a:t> Виявляє посильну турботу про інших.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0500hnyp-f802-378x19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195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19256" cy="562074"/>
          </a:xfrm>
        </p:spPr>
        <p:txBody>
          <a:bodyPr>
            <a:normAutofit/>
          </a:bodyPr>
          <a:lstStyle/>
          <a:p>
            <a:r>
              <a:rPr lang="uk-UA" sz="2400" b="1" dirty="0" smtClean="0"/>
              <a:t>План реалізації </a:t>
            </a:r>
            <a:r>
              <a:rPr lang="uk-UA" sz="2400" b="1" dirty="0" err="1" smtClean="0"/>
              <a:t>проєкту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476672"/>
            <a:ext cx="7272808" cy="56886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1400" b="1" dirty="0" smtClean="0"/>
              <a:t>	Вересень.          Тема блоку </a:t>
            </a:r>
            <a:r>
              <a:rPr lang="uk-UA" sz="1400" b="1" dirty="0" err="1" smtClean="0"/>
              <a:t>“Моя</a:t>
            </a:r>
            <a:r>
              <a:rPr lang="uk-UA" sz="1400" b="1" dirty="0" smtClean="0"/>
              <a:t> мала </a:t>
            </a:r>
            <a:r>
              <a:rPr lang="uk-UA" sz="1400" b="1" dirty="0" err="1" smtClean="0"/>
              <a:t>Батьківщина”</a:t>
            </a:r>
            <a:endParaRPr lang="uk-UA" sz="1400" b="1" dirty="0" smtClean="0"/>
          </a:p>
          <a:p>
            <a:pPr>
              <a:buNone/>
            </a:pPr>
            <a:r>
              <a:rPr lang="uk-UA" sz="1400" dirty="0" smtClean="0"/>
              <a:t>                             </a:t>
            </a:r>
            <a:r>
              <a:rPr lang="uk-UA" sz="1400" b="1" dirty="0" smtClean="0"/>
              <a:t>Тема тижня-Моє рідне місто УЖГОРОД.</a:t>
            </a:r>
          </a:p>
          <a:p>
            <a:pPr>
              <a:buNone/>
            </a:pPr>
            <a:r>
              <a:rPr lang="uk-UA" sz="1400" b="1" dirty="0" smtClean="0"/>
              <a:t>	На заняттях:     </a:t>
            </a:r>
            <a:r>
              <a:rPr lang="uk-UA" sz="1400" dirty="0" err="1" smtClean="0"/>
              <a:t>Озн.з</a:t>
            </a:r>
            <a:r>
              <a:rPr lang="uk-UA" sz="1400" dirty="0" smtClean="0"/>
              <a:t> соціумом </a:t>
            </a:r>
            <a:r>
              <a:rPr lang="uk-UA" sz="1400" dirty="0" err="1" smtClean="0"/>
              <a:t>“Моє</a:t>
            </a:r>
            <a:r>
              <a:rPr lang="uk-UA" sz="1400" dirty="0" smtClean="0"/>
              <a:t> місто </a:t>
            </a:r>
            <a:r>
              <a:rPr lang="uk-UA" sz="1400" dirty="0" err="1" smtClean="0"/>
              <a:t>Ужгород”</a:t>
            </a:r>
            <a:r>
              <a:rPr lang="uk-UA" sz="1400" dirty="0" smtClean="0"/>
              <a:t> (презентація).</a:t>
            </a:r>
          </a:p>
          <a:p>
            <a:pPr>
              <a:buNone/>
            </a:pPr>
            <a:r>
              <a:rPr lang="uk-UA" sz="1400" dirty="0" smtClean="0"/>
              <a:t>                            </a:t>
            </a:r>
            <a:r>
              <a:rPr lang="uk-UA" sz="1400" dirty="0" err="1" smtClean="0"/>
              <a:t>Озн</a:t>
            </a:r>
            <a:r>
              <a:rPr lang="uk-UA" sz="1400" dirty="0" smtClean="0"/>
              <a:t>. З природою </a:t>
            </a:r>
            <a:r>
              <a:rPr lang="uk-UA" sz="1400" dirty="0" err="1" smtClean="0"/>
              <a:t>“Парки</a:t>
            </a:r>
            <a:r>
              <a:rPr lang="uk-UA" sz="1400" dirty="0" smtClean="0"/>
              <a:t> та сквери нашого міста( назва парку, дерев).</a:t>
            </a:r>
          </a:p>
          <a:p>
            <a:pPr>
              <a:buNone/>
            </a:pPr>
            <a:r>
              <a:rPr lang="uk-UA" sz="1400" dirty="0" smtClean="0"/>
              <a:t>                          </a:t>
            </a:r>
          </a:p>
          <a:p>
            <a:pPr>
              <a:buNone/>
            </a:pPr>
            <a:r>
              <a:rPr lang="uk-UA" sz="1400" dirty="0" smtClean="0"/>
              <a:t>                           Худ. Література Читання вірша В.</a:t>
            </a:r>
            <a:r>
              <a:rPr lang="uk-UA" sz="1400" dirty="0" err="1" smtClean="0"/>
              <a:t>Ладижець</a:t>
            </a:r>
            <a:r>
              <a:rPr lang="uk-UA" sz="1400" dirty="0" smtClean="0"/>
              <a:t> “ Рідне </a:t>
            </a:r>
            <a:r>
              <a:rPr lang="uk-UA" sz="1400" dirty="0" err="1" smtClean="0"/>
              <a:t>місто”.Вивчення</a:t>
            </a:r>
            <a:r>
              <a:rPr lang="uk-UA" sz="1400" dirty="0" smtClean="0"/>
              <a:t> </a:t>
            </a:r>
            <a:r>
              <a:rPr lang="uk-UA" sz="1400" dirty="0" err="1" smtClean="0"/>
              <a:t>напамять</a:t>
            </a:r>
            <a:r>
              <a:rPr lang="uk-UA" sz="1400" dirty="0" smtClean="0"/>
              <a:t>, загадка про Ужгород 	О.</a:t>
            </a:r>
            <a:r>
              <a:rPr lang="uk-UA" sz="1400" dirty="0" err="1" smtClean="0"/>
              <a:t>Тимофеєвої</a:t>
            </a:r>
            <a:r>
              <a:rPr lang="uk-UA" sz="1400" dirty="0" smtClean="0"/>
              <a:t>.</a:t>
            </a:r>
          </a:p>
          <a:p>
            <a:pPr>
              <a:buNone/>
            </a:pPr>
            <a:r>
              <a:rPr lang="uk-UA" sz="1400" dirty="0" smtClean="0"/>
              <a:t>                          Малювання - Річка Уж.</a:t>
            </a:r>
          </a:p>
          <a:p>
            <a:pPr>
              <a:buNone/>
            </a:pPr>
            <a:r>
              <a:rPr lang="uk-UA" sz="1400" dirty="0" smtClean="0"/>
              <a:t>                          Аплікація – Квіти на клумбах міста.</a:t>
            </a:r>
          </a:p>
          <a:p>
            <a:pPr>
              <a:buNone/>
            </a:pPr>
            <a:r>
              <a:rPr lang="uk-UA" sz="1400" b="1" dirty="0" smtClean="0"/>
              <a:t>                   Поза заняттями :   </a:t>
            </a:r>
            <a:r>
              <a:rPr lang="uk-UA" sz="1400" dirty="0" smtClean="0"/>
              <a:t>Розгляд світлин – Моє </a:t>
            </a:r>
            <a:r>
              <a:rPr lang="uk-UA" sz="1400" dirty="0" err="1" smtClean="0"/>
              <a:t>місто”</a:t>
            </a:r>
            <a:r>
              <a:rPr lang="uk-UA" sz="1400" dirty="0" smtClean="0"/>
              <a:t>, бесіди про наше місто, СХД – Вулички мого </a:t>
            </a:r>
            <a:r>
              <a:rPr lang="uk-UA" sz="1400" dirty="0" err="1" smtClean="0"/>
              <a:t>міста-</a:t>
            </a:r>
            <a:r>
              <a:rPr lang="uk-UA" sz="1400" dirty="0" smtClean="0"/>
              <a:t> </a:t>
            </a:r>
            <a:r>
              <a:rPr lang="uk-UA" sz="1400" dirty="0" err="1" smtClean="0"/>
              <a:t>олівець.Читання</a:t>
            </a:r>
            <a:r>
              <a:rPr lang="uk-UA" sz="1400" dirty="0" smtClean="0"/>
              <a:t> вірша В. </a:t>
            </a:r>
            <a:r>
              <a:rPr lang="uk-UA" sz="1400" dirty="0" err="1" smtClean="0"/>
              <a:t>Дівенча“</a:t>
            </a:r>
            <a:r>
              <a:rPr lang="uk-UA" sz="1400" dirty="0" smtClean="0"/>
              <a:t> Рідне </a:t>
            </a:r>
            <a:r>
              <a:rPr lang="uk-UA" sz="1400" dirty="0" err="1" smtClean="0"/>
              <a:t>місто”</a:t>
            </a:r>
            <a:r>
              <a:rPr lang="uk-UA" sz="1400" dirty="0" smtClean="0"/>
              <a:t>, С.Р.ГРА “ Дитячий </a:t>
            </a:r>
            <a:r>
              <a:rPr lang="uk-UA" sz="1400" dirty="0" err="1" smtClean="0"/>
              <a:t>садок”</a:t>
            </a:r>
            <a:r>
              <a:rPr lang="uk-UA" sz="1400" dirty="0" smtClean="0"/>
              <a:t>,</a:t>
            </a:r>
            <a:r>
              <a:rPr lang="uk-UA" sz="1400" dirty="0" err="1" smtClean="0"/>
              <a:t>Чит</a:t>
            </a:r>
            <a:r>
              <a:rPr lang="uk-UA" sz="1400" dirty="0" smtClean="0"/>
              <a:t>. Вірша </a:t>
            </a:r>
            <a:r>
              <a:rPr lang="uk-UA" sz="1400" dirty="0" err="1" smtClean="0"/>
              <a:t>“Журавлик”.Конструктивно</a:t>
            </a:r>
            <a:r>
              <a:rPr lang="uk-UA" sz="1400" dirty="0" smtClean="0"/>
              <a:t> – будівельна гра “ Будинки нашого </a:t>
            </a:r>
            <a:r>
              <a:rPr lang="uk-UA" sz="1400" dirty="0" err="1" smtClean="0"/>
              <a:t>міста”.Інд</a:t>
            </a:r>
            <a:r>
              <a:rPr lang="uk-UA" sz="1400" dirty="0" smtClean="0"/>
              <a:t>. Робота – вивчення домашньої адреси.</a:t>
            </a:r>
          </a:p>
          <a:p>
            <a:pPr>
              <a:buNone/>
            </a:pPr>
            <a:endParaRPr lang="uk-UA" sz="1400" dirty="0" smtClean="0"/>
          </a:p>
          <a:p>
            <a:pPr>
              <a:buNone/>
            </a:pPr>
            <a:endParaRPr lang="uk-UA" sz="1400" dirty="0" smtClean="0"/>
          </a:p>
          <a:p>
            <a:pPr>
              <a:buNone/>
            </a:pPr>
            <a:r>
              <a:rPr lang="uk-UA" sz="1400" b="1" dirty="0" smtClean="0"/>
              <a:t>	</a:t>
            </a:r>
            <a:endParaRPr lang="ru-RU" sz="2400" dirty="0"/>
          </a:p>
        </p:txBody>
      </p:sp>
      <p:pic>
        <p:nvPicPr>
          <p:cNvPr id="1027" name="Picture 3" descr="C:\Users\User\Desktop\photo_2024-03-10_20-19-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3977680"/>
            <a:ext cx="2736304" cy="2880320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3617640"/>
            <a:ext cx="277180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717031"/>
            <a:ext cx="2393758" cy="3140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</TotalTime>
  <Words>1483</Words>
  <Application>Microsoft Office PowerPoint</Application>
  <PresentationFormat>Экран (4:3)</PresentationFormat>
  <Paragraphs>162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Заклад дошкільної освіти№39 « Журавлик» Ужгородської міської ради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План реалізації проєкту</vt:lpstr>
      <vt:lpstr>   Тема тижня –         “Наш дитячий сад”  На заняттях:                           Озн. З природою Тематичний день “Звернення до дорослих”                              Озн. З соціумом”Ппавила поведінки вдітей в дит. садку.(презентація).                           Культура мовленнєвого спілкування – “ Будьмо знайомі”.                           Худ.літ. Читання оповідання Н.Забіли “ Ясоччин садок” та вірша П.Ребро “ Оксанчин садок”, Н.Забіли    “ Чергова”.                            Малювання –Наш дитячий садок ( двоповерховий будинок).                           Ліплення – Дерева та кущі майданчика.                    Поза заняттями : Бесіда “ За що я люблю свій дитячий садок”, слухання вірша П.Ребро “ Оксанчин садок”, “ Дитсадок”.,Дид.ігри” Що нового,”, “ Позайомимось”, “ Привітання”, “ У дитячому садку”, гра- етюд “ Заблудився у дитсадку, що робити ,сюжетно – рольова гра “ Дитячий садок”,конструктино- будівельна гра “ Мій садок”, СХД – викладання квітів на клумбах із геом. Фігур. 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Заклад дошкільної освіти№39 « Журавлик» Ужгородської міської ради </dc:title>
  <dc:creator>User</dc:creator>
  <cp:lastModifiedBy>User</cp:lastModifiedBy>
  <cp:revision>76</cp:revision>
  <dcterms:created xsi:type="dcterms:W3CDTF">2024-01-15T16:36:37Z</dcterms:created>
  <dcterms:modified xsi:type="dcterms:W3CDTF">2024-03-24T16:11:22Z</dcterms:modified>
</cp:coreProperties>
</file>