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93" r:id="rId14"/>
    <p:sldId id="276" r:id="rId15"/>
    <p:sldId id="277" r:id="rId16"/>
    <p:sldId id="278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91" r:id="rId26"/>
    <p:sldId id="288" r:id="rId27"/>
    <p:sldId id="289" r:id="rId28"/>
    <p:sldId id="290" r:id="rId29"/>
    <p:sldId id="294" r:id="rId30"/>
    <p:sldId id="292" r:id="rId3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41" autoAdjust="0"/>
  </p:normalViewPr>
  <p:slideViewPr>
    <p:cSldViewPr snapToGrid="0">
      <p:cViewPr varScale="1">
        <p:scale>
          <a:sx n="78" d="100"/>
          <a:sy n="78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3FB9D-7779-4457-9FFD-C8EDC7B45EC3}" type="datetimeFigureOut">
              <a:rPr lang="uk-UA" smtClean="0"/>
              <a:t>30.03.2024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B814-16CF-42D5-8C79-6F54F19AC4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6772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3FB9D-7779-4457-9FFD-C8EDC7B45EC3}" type="datetimeFigureOut">
              <a:rPr lang="uk-UA" smtClean="0"/>
              <a:t>30.03.2024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B814-16CF-42D5-8C79-6F54F19AC4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5697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3FB9D-7779-4457-9FFD-C8EDC7B45EC3}" type="datetimeFigureOut">
              <a:rPr lang="uk-UA" smtClean="0"/>
              <a:t>30.03.2024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B814-16CF-42D5-8C79-6F54F19AC4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1966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3FB9D-7779-4457-9FFD-C8EDC7B45EC3}" type="datetimeFigureOut">
              <a:rPr lang="uk-UA" smtClean="0"/>
              <a:t>30.03.2024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B814-16CF-42D5-8C79-6F54F19AC4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1677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3FB9D-7779-4457-9FFD-C8EDC7B45EC3}" type="datetimeFigureOut">
              <a:rPr lang="uk-UA" smtClean="0"/>
              <a:t>30.03.2024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B814-16CF-42D5-8C79-6F54F19AC4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88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3FB9D-7779-4457-9FFD-C8EDC7B45EC3}" type="datetimeFigureOut">
              <a:rPr lang="uk-UA" smtClean="0"/>
              <a:t>30.03.2024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B814-16CF-42D5-8C79-6F54F19AC4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46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3FB9D-7779-4457-9FFD-C8EDC7B45EC3}" type="datetimeFigureOut">
              <a:rPr lang="uk-UA" smtClean="0"/>
              <a:t>30.03.2024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B814-16CF-42D5-8C79-6F54F19AC4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99221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3FB9D-7779-4457-9FFD-C8EDC7B45EC3}" type="datetimeFigureOut">
              <a:rPr lang="uk-UA" smtClean="0"/>
              <a:t>30.03.2024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B814-16CF-42D5-8C79-6F54F19AC4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7923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3FB9D-7779-4457-9FFD-C8EDC7B45EC3}" type="datetimeFigureOut">
              <a:rPr lang="uk-UA" smtClean="0"/>
              <a:t>30.03.2024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B814-16CF-42D5-8C79-6F54F19AC4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8515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3FB9D-7779-4457-9FFD-C8EDC7B45EC3}" type="datetimeFigureOut">
              <a:rPr lang="uk-UA" smtClean="0"/>
              <a:t>30.03.2024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B814-16CF-42D5-8C79-6F54F19AC4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9104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3FB9D-7779-4457-9FFD-C8EDC7B45EC3}" type="datetimeFigureOut">
              <a:rPr lang="uk-UA" smtClean="0"/>
              <a:t>30.03.2024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B814-16CF-42D5-8C79-6F54F19AC4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7158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3FB9D-7779-4457-9FFD-C8EDC7B45EC3}" type="datetimeFigureOut">
              <a:rPr lang="uk-UA" smtClean="0"/>
              <a:t>30.03.2024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BB814-16CF-42D5-8C79-6F54F19AC4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759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64215" y="854447"/>
            <a:ext cx="992777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національно – </a:t>
            </a:r>
          </a:p>
          <a:p>
            <a:pPr algn="ctr"/>
            <a:r>
              <a:rPr lang="uk-UA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патріотичного виховання </a:t>
            </a:r>
          </a:p>
          <a:p>
            <a:pPr algn="ctr"/>
            <a:r>
              <a:rPr lang="uk-UA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 Україною в серці»</a:t>
            </a:r>
            <a:endParaRPr lang="uk-UA" sz="44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096000" y="351120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Вихователі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 № 39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Шванда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Н.І.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Дзярук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Н.О.</a:t>
            </a:r>
          </a:p>
        </p:txBody>
      </p:sp>
    </p:spTree>
    <p:extLst>
      <p:ext uri="{BB962C8B-B14F-4D97-AF65-F5344CB8AC3E}">
        <p14:creationId xmlns:p14="http://schemas.microsoft.com/office/powerpoint/2010/main" val="52110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3318" y="156118"/>
            <a:ext cx="11369972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Етапи реалізації проекту</a:t>
            </a:r>
            <a:r>
              <a:rPr lang="uk-UA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uk-UA" sz="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Підготовчий </a:t>
            </a: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</a:p>
          <a:p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Базовий етап, під час якого відбувається підготовка вихователів до </a:t>
            </a:r>
          </a:p>
          <a:p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 патріотичного виховання дітей дошкільного віку, </a:t>
            </a:r>
          </a:p>
          <a:p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ідготовка нормативних документів, розробка перспективних планів, </a:t>
            </a:r>
          </a:p>
          <a:p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оніторинг базової системи патріотичного виховання.</a:t>
            </a:r>
          </a:p>
          <a:p>
            <a:endParaRPr lang="uk-UA" sz="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Формуючий </a:t>
            </a: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</a:p>
          <a:p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Основний етап реалізації змісту проекту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що передбачає впровадження </a:t>
            </a:r>
          </a:p>
          <a:p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 заходів із патріотичного виховання дітей дошкільного віку.</a:t>
            </a:r>
          </a:p>
          <a:p>
            <a:endParaRPr lang="uk-UA" sz="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Заключний </a:t>
            </a: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</a:p>
          <a:p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Етап вивчення 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результативності реалізації проекту та прогнозування</a:t>
            </a:r>
          </a:p>
          <a:p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одо напрямків його подальшого впровадження. </a:t>
            </a:r>
            <a:endParaRPr lang="uk-UA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442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6478" y="100361"/>
            <a:ext cx="12273681" cy="597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Очікувані </a:t>
            </a:r>
            <a:r>
              <a:rPr lang="uk-UA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</a:p>
          <a:p>
            <a:endParaRPr lang="uk-UA" sz="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результаті реалізації проекту буде здійснено: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Організаційно-управлінський аспект: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-виховних, 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розвивальних можливостей дошкільного закладу в контексті забезпечення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гармонійного розвитку особистості з високим патріотичним духом;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-виховний аспект: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сформованість у вихованців високих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оральних цінностей, патріотизму, етнічної та національної свідомості,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юбові до рідної землі, родини, народу, бажання сприяти історико-культур-</a:t>
            </a:r>
          </a:p>
          <a:p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ому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розвитку України; виховання дисциплінованості сумлінності та чесності.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Соціально-просвітницький аспект: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 серед дітей дошкільного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іку знань про рідний край, сприяння виявам поваги до його історії, турботи 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 сучасне і майбутнє.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48203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3249" y="669073"/>
            <a:ext cx="11029430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Цей проект дозволить навчити дітей любити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свою Батьківщину,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анобливо ставитись до традицій українського народу, його історії,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имволіки, творів народної творчості, до творчості народних майстрів.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асть змогу помітити красу традиційного українського життя.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Стане основою для подальшого виховання патріотизму у дітей,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озвитку їхньої національної свідомості, зародження почуття гордості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те, що вони – українці.  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479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7982" y="477983"/>
            <a:ext cx="1132609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Орієнтовні тематичні </a:t>
            </a: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блоки роботи </a:t>
            </a:r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патріотичного</a:t>
            </a:r>
          </a:p>
          <a:p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 у середній групі</a:t>
            </a: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742950">
              <a:buFont typeface="+mj-lt"/>
              <a:buAutoNum type="arabicPeriod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Моя мала Батьківщина</a:t>
            </a:r>
          </a:p>
          <a:p>
            <a:pPr indent="-742950">
              <a:buFont typeface="+mj-lt"/>
              <a:buAutoNum type="arabicPeriod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Осінь чарівна у рідному краї</a:t>
            </a:r>
          </a:p>
          <a:p>
            <a:pPr indent="-742950">
              <a:buFont typeface="+mj-lt"/>
              <a:buAutoNum type="arabicPeriod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Моя сім'я, моя родина</a:t>
            </a:r>
          </a:p>
          <a:p>
            <a:pPr indent="-742950">
              <a:buFont typeface="+mj-lt"/>
              <a:buAutoNum type="arabicPeriod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 – моя Батьківщина</a:t>
            </a:r>
          </a:p>
          <a:p>
            <a:pPr indent="-742950">
              <a:buFont typeface="+mj-lt"/>
              <a:buAutoNum type="arabicPeriod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Державні символи України</a:t>
            </a:r>
          </a:p>
          <a:p>
            <a:pPr indent="-742950">
              <a:buFont typeface="+mj-lt"/>
              <a:buAutoNum type="arabicPeriod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 національний одяг</a:t>
            </a:r>
          </a:p>
          <a:p>
            <a:pPr indent="-742950">
              <a:buFont typeface="+mj-lt"/>
              <a:buAutoNum type="arabicPeriod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 символи України</a:t>
            </a:r>
          </a:p>
          <a:p>
            <a:pPr indent="-742950">
              <a:buFont typeface="+mj-lt"/>
              <a:buAutoNum type="arabicPeriod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народна іграшка</a:t>
            </a:r>
          </a:p>
          <a:p>
            <a:pPr indent="-742950">
              <a:buFont typeface="+mj-lt"/>
              <a:buAutoNum type="arabicPeriod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Народні свята та традиції</a:t>
            </a:r>
          </a:p>
        </p:txBody>
      </p:sp>
    </p:spTree>
    <p:extLst>
      <p:ext uri="{BB962C8B-B14F-4D97-AF65-F5344CB8AC3E}">
        <p14:creationId xmlns:p14="http://schemas.microsoft.com/office/powerpoint/2010/main" val="1959758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35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58379" y="69135"/>
            <a:ext cx="5704831" cy="718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реалізації проекту</a:t>
            </a:r>
            <a:endParaRPr lang="uk-U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418652"/>
              </p:ext>
            </p:extLst>
          </p:nvPr>
        </p:nvGraphicFramePr>
        <p:xfrm>
          <a:off x="669071" y="787601"/>
          <a:ext cx="11195826" cy="6070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97913">
                  <a:extLst>
                    <a:ext uri="{9D8B030D-6E8A-4147-A177-3AD203B41FA5}">
                      <a16:colId xmlns:a16="http://schemas.microsoft.com/office/drawing/2014/main" val="1192849166"/>
                    </a:ext>
                  </a:extLst>
                </a:gridCol>
                <a:gridCol w="5597913">
                  <a:extLst>
                    <a:ext uri="{9D8B030D-6E8A-4147-A177-3AD203B41FA5}">
                      <a16:colId xmlns:a16="http://schemas.microsoft.com/office/drawing/2014/main" val="3262955785"/>
                    </a:ext>
                  </a:extLst>
                </a:gridCol>
              </a:tblGrid>
              <a:tr h="4442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Тематичний зміст занять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Підсумкові заняття</a:t>
                      </a:r>
                    </a:p>
                  </a:txBody>
                  <a:tcPr marL="47999" marR="47999" marT="0" marB="0" anchor="ctr"/>
                </a:tc>
                <a:extLst>
                  <a:ext uri="{0D108BD9-81ED-4DB2-BD59-A6C34878D82A}">
                    <a16:rowId xmlns:a16="http://schemas.microsoft.com/office/drawing/2014/main" val="3734288152"/>
                  </a:ext>
                </a:extLst>
              </a:tr>
              <a:tr h="298608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І етап «Моя мала Батьківщина» (серпень - вересень)</a:t>
                      </a:r>
                    </a:p>
                  </a:txBody>
                  <a:tcPr marL="47999" marR="47999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749113"/>
                  </a:ext>
                </a:extLst>
              </a:tr>
              <a:tr h="13273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«Моє рідне місто - Ужгород»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«Моя вулиця»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«Мій садок»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«Мої друзі»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</a:rPr>
                        <a:t>Колективний </a:t>
                      </a:r>
                      <a:r>
                        <a:rPr lang="uk-UA" sz="1600" dirty="0">
                          <a:effectLst/>
                        </a:rPr>
                        <a:t>колаж «Моє рідне місто»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u="sng" dirty="0">
                          <a:effectLst/>
                        </a:rPr>
                        <a:t>Навчально-виховні заходи:</a:t>
                      </a:r>
                      <a:endParaRPr lang="uk-UA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Участь у святковій лінійці «День незалежності України» </a:t>
                      </a:r>
                      <a:endParaRPr lang="uk-UA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</a:rPr>
                        <a:t>(</a:t>
                      </a:r>
                      <a:r>
                        <a:rPr lang="uk-UA" sz="1600" dirty="0">
                          <a:effectLst/>
                        </a:rPr>
                        <a:t>24 серпня)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«День прапора» (23 серпня)</a:t>
                      </a:r>
                      <a:endParaRPr lang="uk-UA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/>
                </a:tc>
                <a:extLst>
                  <a:ext uri="{0D108BD9-81ED-4DB2-BD59-A6C34878D82A}">
                    <a16:rowId xmlns:a16="http://schemas.microsoft.com/office/drawing/2014/main" val="3619493990"/>
                  </a:ext>
                </a:extLst>
              </a:tr>
              <a:tr h="298608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ІІ етап «Краса рідного краю» (жовтень - листопад)</a:t>
                      </a:r>
                    </a:p>
                  </a:txBody>
                  <a:tcPr marL="47999" marR="47999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416725"/>
                  </a:ext>
                </a:extLst>
              </a:tr>
              <a:tr h="14584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«Краса Закарпаття восени»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«Багатства рідної землі»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«Збереження дарів природи»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«Українці народ працьовитий»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Колаж «Осінь в Закарпатті»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Проведення тематичного свята «Чарівниця Осінь»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Театралізація казки «Ріпка»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Навчально-виховні заходи: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Участь батьків та дітей в конкурсі «Осіння композиція»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/>
                </a:tc>
                <a:extLst>
                  <a:ext uri="{0D108BD9-81ED-4DB2-BD59-A6C34878D82A}">
                    <a16:rowId xmlns:a16="http://schemas.microsoft.com/office/drawing/2014/main" val="2377297220"/>
                  </a:ext>
                </a:extLst>
              </a:tr>
              <a:tr h="298608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ІІІ етап «Свята та традиції» (грудень - січень)</a:t>
                      </a:r>
                    </a:p>
                  </a:txBody>
                  <a:tcPr marL="47999" marR="47999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66450"/>
                  </a:ext>
                </a:extLst>
              </a:tr>
              <a:tr h="19445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«Святий Миколай до нас в гості завітай»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«Святкування Різдва. Звичаї та традиції»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«Колядки та щедрівки»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«Свято Водохреща»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Новорічний ранок для дітей та батьків: «У зимовому лісі»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Музична розвага до дня Святого Миколая (гра на українських народних інструментах)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Колективний колаж «День Соборності України» (22 січня)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Навчально-виховні заходи</a:t>
                      </a: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участь у виставці народно-прикладного мистецтва «Країна талантів»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/>
                </a:tc>
                <a:extLst>
                  <a:ext uri="{0D108BD9-81ED-4DB2-BD59-A6C34878D82A}">
                    <a16:rowId xmlns:a16="http://schemas.microsoft.com/office/drawing/2014/main" val="296877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0825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227499"/>
              </p:ext>
            </p:extLst>
          </p:nvPr>
        </p:nvGraphicFramePr>
        <p:xfrm>
          <a:off x="579862" y="196586"/>
          <a:ext cx="11329640" cy="48437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64820">
                  <a:extLst>
                    <a:ext uri="{9D8B030D-6E8A-4147-A177-3AD203B41FA5}">
                      <a16:colId xmlns:a16="http://schemas.microsoft.com/office/drawing/2014/main" val="1192849166"/>
                    </a:ext>
                  </a:extLst>
                </a:gridCol>
                <a:gridCol w="5664820">
                  <a:extLst>
                    <a:ext uri="{9D8B030D-6E8A-4147-A177-3AD203B41FA5}">
                      <a16:colId xmlns:a16="http://schemas.microsoft.com/office/drawing/2014/main" val="3262955785"/>
                    </a:ext>
                  </a:extLst>
                </a:gridCol>
              </a:tblGrid>
              <a:tr h="4767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Тематичний зміст занять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Підсумкові заняття</a:t>
                      </a:r>
                    </a:p>
                  </a:txBody>
                  <a:tcPr marL="47999" marR="47999" marT="0" marB="0" anchor="ctr"/>
                </a:tc>
                <a:extLst>
                  <a:ext uri="{0D108BD9-81ED-4DB2-BD59-A6C34878D82A}">
                    <a16:rowId xmlns:a16="http://schemas.microsoft.com/office/drawing/2014/main" val="3734288152"/>
                  </a:ext>
                </a:extLst>
              </a:tr>
              <a:tr h="343474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 </a:t>
                      </a:r>
                      <a:r>
                        <a:rPr lang="uk-UA" sz="18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етап </a:t>
                      </a: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«Україна – це моя сім'я, родина» (лютий)</a:t>
                      </a:r>
                      <a:endParaRPr lang="uk-UA" sz="18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749113"/>
                  </a:ext>
                </a:extLst>
              </a:tr>
              <a:tr h="19940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«Я та моя сім'я»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«Моя родина»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«Я</a:t>
                      </a:r>
                      <a:r>
                        <a:rPr lang="uk-UA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хлопчик – українець, я дівчинка – українка»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«Етикет</a:t>
                      </a:r>
                      <a:r>
                        <a:rPr lang="uk-UA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сім'ї, родині</a:t>
                      </a: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«Закарпаття – рідний край»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«Рідна</a:t>
                      </a:r>
                      <a:r>
                        <a:rPr lang="uk-UA" sz="16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мова</a:t>
                      </a: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«Державна мова»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</a:rPr>
                        <a:t>Колаж «Україна єдина»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</a:rPr>
                        <a:t>«День єднання України» (16 лютого)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</a:rPr>
                        <a:t>«День української мови» (ранкове коло) (21 лютого)</a:t>
                      </a:r>
                      <a:endParaRPr lang="uk-UA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u="sng" dirty="0">
                          <a:effectLst/>
                        </a:rPr>
                        <a:t>Навчально-виховні заходи</a:t>
                      </a:r>
                      <a:r>
                        <a:rPr lang="uk-UA" sz="1600" u="sng" dirty="0" smtClean="0">
                          <a:effectLst/>
                        </a:rPr>
                        <a:t>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u="none" dirty="0" smtClean="0">
                          <a:effectLst/>
                        </a:rPr>
                        <a:t>Перегляд </a:t>
                      </a:r>
                      <a:r>
                        <a:rPr lang="uk-UA" sz="1600" u="none" dirty="0" err="1" smtClean="0">
                          <a:effectLst/>
                        </a:rPr>
                        <a:t>флешмобів</a:t>
                      </a:r>
                      <a:r>
                        <a:rPr lang="uk-UA" sz="1600" u="none" dirty="0" smtClean="0">
                          <a:effectLst/>
                        </a:rPr>
                        <a:t> дітей старших груп</a:t>
                      </a:r>
                      <a:endParaRPr lang="uk-UA" sz="1600" u="none" dirty="0">
                        <a:effectLst/>
                      </a:endParaRPr>
                    </a:p>
                  </a:txBody>
                  <a:tcPr marL="47999" marR="47999" marT="0" marB="0"/>
                </a:tc>
                <a:extLst>
                  <a:ext uri="{0D108BD9-81ED-4DB2-BD59-A6C34878D82A}">
                    <a16:rowId xmlns:a16="http://schemas.microsoft.com/office/drawing/2014/main" val="3619493990"/>
                  </a:ext>
                </a:extLst>
              </a:tr>
              <a:tr h="320422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етап </a:t>
                      </a: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«Моя Батьківщина – Україна. Державна атрибутика</a:t>
                      </a:r>
                      <a:r>
                        <a:rPr lang="uk-UA" sz="1800" b="1" kern="1200" baseline="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і святині</a:t>
                      </a: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 (березень)</a:t>
                      </a:r>
                      <a:endParaRPr lang="uk-UA" sz="18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416725"/>
                  </a:ext>
                </a:extLst>
              </a:tr>
              <a:tr h="17091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«Державні символи України»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«Народні символи і обереги України»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«Українське національне вбрання»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«Природні символи України»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«Українська народна іграшка»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«Народні свята та традиції. Великдень»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Колаж </a:t>
                      </a: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«Україна моя Батьківщина»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u="sng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Навчально-виховні </a:t>
                      </a:r>
                      <a:r>
                        <a:rPr lang="uk-UA" sz="16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заходи: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Розгляд </a:t>
                      </a:r>
                      <a:r>
                        <a:rPr lang="uk-UA" sz="16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мінімузею</a:t>
                      </a: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народної іграшки. 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/>
                </a:tc>
                <a:extLst>
                  <a:ext uri="{0D108BD9-81ED-4DB2-BD59-A6C34878D82A}">
                    <a16:rowId xmlns:a16="http://schemas.microsoft.com/office/drawing/2014/main" val="2377297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360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1620" y="133815"/>
            <a:ext cx="5633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Моя мала Батьківщина</a:t>
            </a:r>
            <a:endParaRPr lang="uk-UA" sz="40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5" y="190934"/>
            <a:ext cx="2203261" cy="29376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5" y="3406164"/>
            <a:ext cx="2240209" cy="2986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77" y="3406164"/>
            <a:ext cx="2258321" cy="30110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38006" y="975516"/>
            <a:ext cx="2966518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Моє місто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Моя вулиця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Мій садок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Мої друзі</a:t>
            </a:r>
          </a:p>
          <a:p>
            <a:endParaRPr lang="uk-UA" sz="3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598" y="524110"/>
            <a:ext cx="3190180" cy="23926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84" y="3406164"/>
            <a:ext cx="2240207" cy="29869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513" y="3406164"/>
            <a:ext cx="2234198" cy="301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30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8878" y="434897"/>
            <a:ext cx="4562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Краса </a:t>
            </a:r>
            <a:r>
              <a:rPr lang="uk-UA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рідного </a:t>
            </a:r>
            <a:r>
              <a:rPr lang="uk-UA" sz="4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краю</a:t>
            </a:r>
            <a:endParaRPr lang="uk-UA" sz="40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088" y="3429001"/>
            <a:ext cx="2406386" cy="32085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84" y="3429000"/>
            <a:ext cx="2400302" cy="32004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20" y="102751"/>
            <a:ext cx="2267070" cy="31796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541" y="3429000"/>
            <a:ext cx="2419820" cy="32264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84" y="102751"/>
            <a:ext cx="2400302" cy="32004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428" y="3430146"/>
            <a:ext cx="2235362" cy="31992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48649" y="1061176"/>
            <a:ext cx="663784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уявлень про явища природи, 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иховання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юбові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бережливе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 рідного краю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важливий 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вихованні патріотизму</a:t>
            </a:r>
          </a:p>
        </p:txBody>
      </p:sp>
    </p:spTree>
    <p:extLst>
      <p:ext uri="{BB962C8B-B14F-4D97-AF65-F5344CB8AC3E}">
        <p14:creationId xmlns:p14="http://schemas.microsoft.com/office/powerpoint/2010/main" val="4242681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9909" y="197098"/>
            <a:ext cx="73020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Трудове виховання, як </a:t>
            </a:r>
            <a:r>
              <a:rPr lang="uk-UA" sz="4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складова</a:t>
            </a:r>
          </a:p>
          <a:p>
            <a:pPr algn="ctr"/>
            <a:r>
              <a:rPr lang="uk-UA" sz="4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національно-патріотичного </a:t>
            </a:r>
            <a:endParaRPr lang="uk-UA" sz="40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0620" y="1364419"/>
            <a:ext cx="1158035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Добросовісне виконання трудових доручень,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цілеспрямоване формування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трудових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авичок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вмінь, поваги до праці дорослих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сприяють вихованню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відчуття відповідальності, впевненості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собі, гідності.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2" y="2847885"/>
            <a:ext cx="2205949" cy="2941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53" y="3646570"/>
            <a:ext cx="2205949" cy="29412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55" y="2872599"/>
            <a:ext cx="2149508" cy="28660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96" y="3646569"/>
            <a:ext cx="2205949" cy="2941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852" y="2847885"/>
            <a:ext cx="2205949" cy="289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17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8321" y="234176"/>
            <a:ext cx="4603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Свята та традиції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1" y="175491"/>
            <a:ext cx="2440132" cy="32535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1" y="3555711"/>
            <a:ext cx="2410907" cy="31755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42" y="2943746"/>
            <a:ext cx="5064006" cy="37980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267" y="120073"/>
            <a:ext cx="2481696" cy="33089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19550" y="942062"/>
            <a:ext cx="60518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календарних традиціях, звичаях і обрядах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конденсована багатовікова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країнського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народу, яка живить духовність,</a:t>
            </a: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моральність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естетику кожної людини. 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400" y="3555711"/>
            <a:ext cx="2468563" cy="315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17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48748" y="647050"/>
            <a:ext cx="1102577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800" dirty="0" smtClean="0">
                <a:latin typeface="Monotype Corsiva" panose="03010101010201010101" pitchFamily="66" charset="0"/>
              </a:rPr>
              <a:t>«Патріотизм – це осягнення </a:t>
            </a:r>
            <a:r>
              <a:rPr lang="uk-UA" sz="4800" dirty="0">
                <a:latin typeface="Monotype Corsiva" panose="03010101010201010101" pitchFamily="66" charset="0"/>
              </a:rPr>
              <a:t>святині –</a:t>
            </a:r>
            <a:endParaRPr lang="uk-UA" sz="4800" dirty="0" smtClean="0">
              <a:latin typeface="Monotype Corsiva" panose="03010101010201010101" pitchFamily="66" charset="0"/>
            </a:endParaRPr>
          </a:p>
          <a:p>
            <a:pPr algn="ctr"/>
            <a:r>
              <a:rPr lang="uk-UA" sz="4800" dirty="0" smtClean="0">
                <a:latin typeface="Monotype Corsiva" panose="03010101010201010101" pitchFamily="66" charset="0"/>
              </a:rPr>
              <a:t>Батьківщини не тільки розумом, </a:t>
            </a:r>
          </a:p>
          <a:p>
            <a:pPr algn="ctr"/>
            <a:r>
              <a:rPr lang="uk-UA" sz="4800" dirty="0" smtClean="0">
                <a:latin typeface="Monotype Corsiva" panose="03010101010201010101" pitchFamily="66" charset="0"/>
              </a:rPr>
              <a:t>а й передусім серцем... </a:t>
            </a:r>
          </a:p>
          <a:p>
            <a:pPr algn="ctr"/>
            <a:r>
              <a:rPr lang="uk-UA" sz="4800" dirty="0" smtClean="0">
                <a:latin typeface="Monotype Corsiva" panose="03010101010201010101" pitchFamily="66" charset="0"/>
              </a:rPr>
              <a:t>Патріотизм починається з любові до людини»</a:t>
            </a:r>
          </a:p>
          <a:p>
            <a:pPr algn="ctr"/>
            <a:r>
              <a:rPr lang="uk-UA" sz="4800" dirty="0" smtClean="0">
                <a:latin typeface="Monotype Corsiva" panose="03010101010201010101" pitchFamily="66" charset="0"/>
              </a:rPr>
              <a:t>                                                В. Сухомлинський </a:t>
            </a:r>
            <a:endParaRPr lang="uk-UA" sz="4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59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4284" y="133815"/>
            <a:ext cx="6045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Соборності України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52185" y="841701"/>
            <a:ext cx="7173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 у дітей уявлення про суспільні явища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формувати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ціннісне ставлення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свого народу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нації.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43" y="2425503"/>
            <a:ext cx="2941748" cy="39223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88" y="2440244"/>
            <a:ext cx="2890405" cy="38538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212" y="2425501"/>
            <a:ext cx="3081063" cy="392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32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87083" y="144966"/>
            <a:ext cx="66853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Театралізація казки «Ріпка»</a:t>
            </a:r>
            <a:endParaRPr lang="uk-UA" sz="40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18732" y="997818"/>
            <a:ext cx="79809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 творчість – це невичерпне джерело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педагогічного</a:t>
            </a: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матеріалу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одна з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 мовного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морального, естетичного,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патріотичного виховання.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3" y="2608835"/>
            <a:ext cx="2168671" cy="3251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811" y="2608835"/>
            <a:ext cx="2168671" cy="32519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73" y="3289610"/>
            <a:ext cx="3387644" cy="22591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305" y="2001022"/>
            <a:ext cx="3151350" cy="23635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03" y="4484168"/>
            <a:ext cx="3192733" cy="219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5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74848" y="156118"/>
            <a:ext cx="72356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Україна – це моя сім'я, родина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0791" y="809071"/>
            <a:ext cx="73023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національно-патріотичного виховання в родині: </a:t>
            </a: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патріотичні почуття;</a:t>
            </a:r>
          </a:p>
          <a:p>
            <a:pPr marL="342900" indent="-342900">
              <a:buFontTx/>
              <a:buChar char="-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овага до батьків;</a:t>
            </a:r>
          </a:p>
          <a:p>
            <a:pPr marL="342900" indent="-342900">
              <a:buFontTx/>
              <a:buChar char="-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овага до свого родоводу;</a:t>
            </a:r>
          </a:p>
          <a:p>
            <a:pPr marL="342900" indent="-342900">
              <a:buFontTx/>
              <a:buChar char="-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овага до родинних традицій;</a:t>
            </a:r>
          </a:p>
          <a:p>
            <a:pPr marL="342900" indent="-342900">
              <a:buFontTx/>
              <a:buChar char="-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юбов до Батьківщини, до рідної землі. 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8" y="3282190"/>
            <a:ext cx="2393579" cy="33455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581" y="288484"/>
            <a:ext cx="2749958" cy="34593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810" y="3282190"/>
            <a:ext cx="2599459" cy="34659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954" y="3282190"/>
            <a:ext cx="2533577" cy="352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61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34576" y="111512"/>
            <a:ext cx="5214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єднання України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2478" y="819398"/>
            <a:ext cx="672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 разом ми сильні, бо наша сила – у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єдності.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681" y="1512064"/>
            <a:ext cx="3790439" cy="50539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6" y="1845268"/>
            <a:ext cx="3336395" cy="44485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14" y="1845268"/>
            <a:ext cx="3390070" cy="444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91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01348" y="758283"/>
            <a:ext cx="80052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 куточок – один із основних компонентів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життєвого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простору, що сприяє ф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ормуванню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свідомості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дітей дошкільного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віку.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41052" y="189571"/>
            <a:ext cx="6539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Моя батьківщина - Україна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779" y="2059136"/>
            <a:ext cx="2712627" cy="37618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537" y="2059136"/>
            <a:ext cx="2821350" cy="37618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09" y="2867888"/>
            <a:ext cx="2779613" cy="37061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749" y="2867888"/>
            <a:ext cx="2778017" cy="370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4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58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0" y="185737"/>
            <a:ext cx="2847975" cy="3797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86" y="2628900"/>
            <a:ext cx="2828925" cy="3771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947" y="185737"/>
            <a:ext cx="2828925" cy="3771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28" y="2600324"/>
            <a:ext cx="2850357" cy="3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5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9155" y="187286"/>
            <a:ext cx="61232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Народні символи України.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2867" y="895172"/>
            <a:ext cx="83291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Народні символи України – це те, чо найбільше любить і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шанує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даний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народ. Вони уособлюють красу нашої України,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уховну міць народу, засвідчують любов до рідної землі.</a:t>
            </a: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Народні символи – це наші святині.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4" y="2768530"/>
            <a:ext cx="2529037" cy="33720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66" y="2773156"/>
            <a:ext cx="2525569" cy="3367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516" y="2768530"/>
            <a:ext cx="2545013" cy="33933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572" y="2762505"/>
            <a:ext cx="2541544" cy="338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05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96214" y="352955"/>
            <a:ext cx="6408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Природні символи України.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84319" y="1357689"/>
            <a:ext cx="5032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«Без верби та калини, нема України»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99" y="1037730"/>
            <a:ext cx="2510736" cy="33476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828" y="1037730"/>
            <a:ext cx="2510736" cy="33476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3" y="2365568"/>
            <a:ext cx="2538412" cy="33845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28" y="2359938"/>
            <a:ext cx="2546857" cy="339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5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60422" y="200025"/>
            <a:ext cx="6700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Українська народна іграшка.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73507" y="907911"/>
            <a:ext cx="89968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 іграшка – унікальне явище традиційної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народної</a:t>
            </a: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 українців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Вона є водночас предметом народної гри, </a:t>
            </a: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Засобом виховання та розвитку дитини, об'єктом творчості,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еліктом автентичної культури, художнім витвором, національним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увеніром.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28" y="3289655"/>
            <a:ext cx="2526241" cy="3368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061" y="3289655"/>
            <a:ext cx="2526241" cy="3368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73" y="3289655"/>
            <a:ext cx="2545307" cy="33937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935" y="3289655"/>
            <a:ext cx="2498840" cy="333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48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0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58154" y="132149"/>
            <a:ext cx="9213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Народні свята та традиції. Великдень.</a:t>
            </a:r>
            <a:endParaRPr lang="uk-UA" sz="40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8154" y="972184"/>
            <a:ext cx="90686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Світле Воскресіння прийнято наповнювати добрими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справами,</a:t>
            </a:r>
          </a:p>
          <a:p>
            <a:r>
              <a:rPr lang="uk-UA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чимало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обрядів і традицій в Україні пов'язано з ним.</a:t>
            </a: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основі народних традицій у дітей формуються норми ї правила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оральної поведінки, світосприйняття, це досвід, що передається з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окоління в покоління.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3280832"/>
            <a:ext cx="2352675" cy="3136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823" y="3280832"/>
            <a:ext cx="2368550" cy="31580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47" y="3280832"/>
            <a:ext cx="2400300" cy="3200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933" y="3280832"/>
            <a:ext cx="23241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43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21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09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0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1675" y="200025"/>
            <a:ext cx="8064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використаної літератури: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309" y="939689"/>
            <a:ext cx="7400925" cy="58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2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2431" y="301084"/>
            <a:ext cx="11539569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 теми проекту</a:t>
            </a:r>
          </a:p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із провідних напрямків виховання дітей в дошкільному закладі</a:t>
            </a:r>
          </a:p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 патріотичне виховання дошкільників.</a:t>
            </a:r>
          </a:p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Адже, одним із найсуттєвіших показників моральності людини є </a:t>
            </a:r>
          </a:p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патріотизм.</a:t>
            </a:r>
          </a:p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Патріотизм це – любов до Батьківщини, відданість їй і своєму народу.</a:t>
            </a:r>
          </a:p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Патріотичні почуття дітей дошкільного віку засновується на їх</a:t>
            </a:r>
          </a:p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нтересі до найближчого оточення (сім'ї, батьківського дому, рідного</a:t>
            </a:r>
          </a:p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міста), яке вони бачать щодня, вважають своїм, рідним, нерозривно</a:t>
            </a:r>
          </a:p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ов'язаним з ними. Важливе значення для виховання патріотичних</a:t>
            </a:r>
          </a:p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очуттів у дошкільників має приклад дорослих, оскільки вони значно</a:t>
            </a:r>
          </a:p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аніше переймають певне </a:t>
            </a:r>
            <a:r>
              <a:rPr lang="uk-UA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-позитивне ставлення, ніж</a:t>
            </a:r>
          </a:p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починають засвоювати знання.   </a:t>
            </a:r>
            <a:endParaRPr lang="uk-UA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032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0653" y="334537"/>
            <a:ext cx="10677218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проекту</a:t>
            </a:r>
          </a:p>
          <a:p>
            <a:r>
              <a:rPr lang="uk-UA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у дітей дошкільного віку</a:t>
            </a:r>
          </a:p>
          <a:p>
            <a:r>
              <a:rPr lang="uk-UA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патріотизму, сучасної національної </a:t>
            </a:r>
          </a:p>
          <a:p>
            <a:r>
              <a:rPr lang="uk-UA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ідентичності та національної гідності  як </a:t>
            </a:r>
          </a:p>
          <a:p>
            <a:r>
              <a:rPr lang="uk-UA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складових інтелектуальної, гармонійної, </a:t>
            </a:r>
          </a:p>
          <a:p>
            <a:r>
              <a:rPr lang="uk-UA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оціально активної, духовно багатої </a:t>
            </a:r>
          </a:p>
          <a:p>
            <a:r>
              <a:rPr lang="uk-UA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особистості.  </a:t>
            </a:r>
            <a:endParaRPr lang="uk-UA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9253" y="144295"/>
            <a:ext cx="11658063" cy="47397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патріотичного виховання</a:t>
            </a:r>
          </a:p>
          <a:p>
            <a:endParaRPr lang="uk-UA" sz="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Tx/>
              <a:buChar char="-"/>
            </a:pPr>
            <a:r>
              <a:rPr lang="uk-UA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любові до рідного краю;</a:t>
            </a:r>
          </a:p>
          <a:p>
            <a:pPr marL="685800" indent="-685800">
              <a:buFontTx/>
              <a:buChar char="-"/>
            </a:pPr>
            <a:r>
              <a:rPr lang="uk-UA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</a:t>
            </a:r>
            <a:r>
              <a:rPr lang="uk-UA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духовно-моральних взаємин;</a:t>
            </a:r>
          </a:p>
          <a:p>
            <a:pPr marL="685800" indent="-685800">
              <a:buFontTx/>
              <a:buChar char="-"/>
            </a:pPr>
            <a:r>
              <a:rPr lang="uk-UA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любові, поваги до своїх</a:t>
            </a:r>
          </a:p>
          <a:p>
            <a:r>
              <a:rPr lang="uk-UA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національних особливостей;</a:t>
            </a:r>
          </a:p>
          <a:p>
            <a:r>
              <a:rPr lang="uk-UA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Почуття власної гідності.</a:t>
            </a:r>
            <a:endParaRPr lang="uk-UA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27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840" y="278780"/>
            <a:ext cx="11423576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Напрямки патріотичного виховання дітей</a:t>
            </a:r>
          </a:p>
          <a:p>
            <a:r>
              <a:rPr lang="uk-UA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дошкільному закладі є:</a:t>
            </a:r>
          </a:p>
          <a:p>
            <a:pPr marL="571500" indent="-571500">
              <a:buFontTx/>
              <a:buChar char="-"/>
            </a:pPr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ормування уявлень про сім'ю, родину, рід і родовід;</a:t>
            </a:r>
          </a:p>
          <a:p>
            <a:pPr marL="571500" indent="-571500">
              <a:buFontTx/>
              <a:buChar char="-"/>
            </a:pPr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раєзнавство;</a:t>
            </a:r>
          </a:p>
          <a:p>
            <a:pPr marL="571500" indent="-571500">
              <a:buFontTx/>
              <a:buChar char="-"/>
            </a:pPr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знайомлення з явищами суспільного життя;</a:t>
            </a:r>
          </a:p>
          <a:p>
            <a:pPr marL="571500" indent="-571500">
              <a:buFontTx/>
              <a:buChar char="-"/>
            </a:pPr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ормування знань про історію держави,</a:t>
            </a:r>
          </a:p>
          <a:p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державні символи;</a:t>
            </a:r>
          </a:p>
          <a:p>
            <a:pPr marL="571500" indent="-571500">
              <a:buFontTx/>
              <a:buChar char="-"/>
            </a:pPr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знайомлення з традиціями і культурою свого народу;</a:t>
            </a:r>
          </a:p>
          <a:p>
            <a:pPr marL="571500" indent="-571500">
              <a:buFontTx/>
              <a:buChar char="-"/>
            </a:pPr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ормування знань про людство.</a:t>
            </a:r>
            <a:endParaRPr lang="uk-UA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410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0195" y="167269"/>
            <a:ext cx="12121395" cy="6309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Ефективні </a:t>
            </a:r>
            <a:r>
              <a:rPr lang="uk-UA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і форми </a:t>
            </a:r>
            <a:r>
              <a:rPr lang="uk-UA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патріотичного</a:t>
            </a:r>
          </a:p>
          <a:p>
            <a:r>
              <a:rPr lang="uk-UA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виховання:</a:t>
            </a:r>
          </a:p>
          <a:p>
            <a:pPr marL="571500" indent="-571500">
              <a:buFontTx/>
              <a:buChar char="-"/>
            </a:pP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Екскурсії </a:t>
            </a:r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вулицями рідного міста</a:t>
            </a: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до історичних</a:t>
            </a:r>
          </a:p>
          <a:p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пам'яток, визначних місць;</a:t>
            </a:r>
          </a:p>
          <a:p>
            <a:pPr marL="571500" indent="-571500">
              <a:buFontTx/>
              <a:buChar char="-"/>
            </a:pP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Розповіді вихователя;</a:t>
            </a:r>
          </a:p>
          <a:p>
            <a:pPr marL="571500" indent="-571500">
              <a:buFontTx/>
              <a:buChar char="-"/>
            </a:pP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Бесіди про цікавих людей;</a:t>
            </a:r>
          </a:p>
          <a:p>
            <a:pPr marL="571500" indent="-571500">
              <a:buFontTx/>
              <a:buChar char="-"/>
            </a:pP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Узагальнюючі бесіди;</a:t>
            </a:r>
          </a:p>
          <a:p>
            <a:pPr marL="571500" indent="-571500">
              <a:buFontTx/>
              <a:buChar char="-"/>
            </a:pP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 ілюстрованих матеріалів;</a:t>
            </a:r>
          </a:p>
          <a:p>
            <a:pPr marL="571500" indent="-571500">
              <a:buFontTx/>
              <a:buChar char="-"/>
            </a:pP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Читання та інсценування творів художньої літератури;</a:t>
            </a:r>
          </a:p>
          <a:p>
            <a:pPr marL="571500" indent="-571500">
              <a:buFontTx/>
              <a:buChar char="-"/>
            </a:pP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Зустрічі з батьками за межами дошкільного закладу,</a:t>
            </a:r>
          </a:p>
          <a:p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за місцем роботи та інше.  </a:t>
            </a:r>
            <a:endParaRPr lang="uk-UA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574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и для створення презентацїі &quot;Моя рідна Україна&quot; | Ілюстрації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5190" y="624468"/>
            <a:ext cx="936679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</a:t>
            </a:r>
            <a:r>
              <a:rPr lang="uk-UA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проекту</a:t>
            </a:r>
          </a:p>
          <a:p>
            <a:endParaRPr lang="uk-UA" sz="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домінуючою діяльністю: </a:t>
            </a: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творчий</a:t>
            </a:r>
          </a:p>
          <a:p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тривалістю: довготривалий</a:t>
            </a:r>
          </a:p>
          <a:p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кількістю учасників: колективний</a:t>
            </a:r>
          </a:p>
          <a:p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характером контактів: у межах групи</a:t>
            </a:r>
          </a:p>
          <a:p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База реалізації проекту: ЗДО№39 «Журавлик»</a:t>
            </a:r>
          </a:p>
          <a:p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 проекту: діти, вихователі, батьки.</a:t>
            </a:r>
            <a:endParaRPr lang="uk-UA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3803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</TotalTime>
  <Words>1393</Words>
  <Application>Microsoft Office PowerPoint</Application>
  <PresentationFormat>Широкоэкранный</PresentationFormat>
  <Paragraphs>231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національно – патріотичного виховання  «З Україною в серці»</dc:title>
  <dc:creator>HP</dc:creator>
  <cp:lastModifiedBy>HP</cp:lastModifiedBy>
  <cp:revision>86</cp:revision>
  <dcterms:created xsi:type="dcterms:W3CDTF">2024-02-24T19:21:09Z</dcterms:created>
  <dcterms:modified xsi:type="dcterms:W3CDTF">2024-03-30T14:21:22Z</dcterms:modified>
</cp:coreProperties>
</file>