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391" autoAdjust="0"/>
  </p:normalViewPr>
  <p:slideViewPr>
    <p:cSldViewPr>
      <p:cViewPr varScale="1">
        <p:scale>
          <a:sx n="89" d="100"/>
          <a:sy n="89" d="100"/>
        </p:scale>
        <p:origin x="-10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751C8-805B-4BD5-8DBE-CC4AACB1DE58}" type="datetimeFigureOut">
              <a:rPr lang="uk-UA" smtClean="0"/>
              <a:t>09.03.2024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A45BD-3486-4FD7-AEED-E7141684D7B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A45BD-3486-4FD7-AEED-E7141684D7B5}" type="slidenum">
              <a:rPr lang="uk-UA" smtClean="0"/>
              <a:t>2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A45BD-3486-4FD7-AEED-E7141684D7B5}" type="slidenum">
              <a:rPr lang="uk-UA" smtClean="0"/>
              <a:t>7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A45BD-3486-4FD7-AEED-E7141684D7B5}" type="slidenum">
              <a:rPr lang="uk-UA" smtClean="0"/>
              <a:t>12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litebook\Desktop\Новая папка (2)\a451b417a1abee16bc20bd46c2c316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571723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000108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latin typeface="Bahnschrift SemiLight SemiConde" pitchFamily="34" charset="0"/>
              </a:rPr>
              <a:t>  Тема: </a:t>
            </a:r>
            <a:r>
              <a:rPr lang="uk-UA" sz="3600" b="1" i="1" dirty="0" err="1" smtClean="0">
                <a:latin typeface="Bahnschrift SemiLight SemiConde" pitchFamily="34" charset="0"/>
              </a:rPr>
              <a:t>“Розвиток</a:t>
            </a:r>
            <a:r>
              <a:rPr lang="uk-UA" sz="3600" b="1" i="1" dirty="0" smtClean="0">
                <a:latin typeface="Bahnschrift SemiLight SemiConde" pitchFamily="34" charset="0"/>
              </a:rPr>
              <a:t> музичних здібностей    	    дітей за допомогою музичних </a:t>
            </a:r>
            <a:r>
              <a:rPr lang="uk-UA" sz="3600" b="1" i="1" dirty="0" err="1" smtClean="0">
                <a:latin typeface="Bahnschrift SemiLight SemiConde" pitchFamily="34" charset="0"/>
              </a:rPr>
              <a:t>ігор”</a:t>
            </a:r>
            <a:endParaRPr lang="uk-UA" sz="3600" b="1" i="1" dirty="0">
              <a:latin typeface="Bahnschrift SemiLight SemiConde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0562" y="4357694"/>
            <a:ext cx="4500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i="1" dirty="0" smtClean="0">
                <a:latin typeface="Bahnschrift SemiBold" pitchFamily="34" charset="0"/>
              </a:rPr>
              <a:t>Підготувала:</a:t>
            </a:r>
          </a:p>
          <a:p>
            <a:r>
              <a:rPr lang="uk-UA" sz="2200" b="1" i="1" dirty="0" smtClean="0">
                <a:latin typeface="Bahnschrift SemiBold" pitchFamily="34" charset="0"/>
              </a:rPr>
              <a:t>Музичний керівник </a:t>
            </a:r>
            <a:r>
              <a:rPr lang="uk-UA" sz="2200" b="1" i="1" dirty="0" err="1" smtClean="0">
                <a:latin typeface="Bahnschrift SemiBold" pitchFamily="34" charset="0"/>
              </a:rPr>
              <a:t>Чобаль</a:t>
            </a:r>
            <a:r>
              <a:rPr lang="uk-UA" sz="2200" b="1" i="1" dirty="0" smtClean="0">
                <a:latin typeface="Bahnschrift SemiBold" pitchFamily="34" charset="0"/>
              </a:rPr>
              <a:t> Н.М</a:t>
            </a:r>
            <a:endParaRPr lang="uk-UA" sz="2200" b="1" i="1" dirty="0">
              <a:latin typeface="Bahnschrift Semi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Elitebook\Desktop\Новая папка (2)\4558366ec529a17e9e87862ad15a45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793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9"/>
            <a:ext cx="8572560" cy="421484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Основне значення – формування у дітей музичних здібностей у доступній ігровій формі, допомогти їм розібратися у співвідношенні звуків за висотою розвивати в них чуття ритму, тембровий і динамічний слух, прагнення до самостійних дій із застосуванням знань, отриманих на музичних заняттях.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Музично-дидактична гра – це гра у якій об'єднується усі види музичної діяльності: спів, слухання, рух під музику, гра на музичних інструментах. 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Elitebook\Desktop\Новая папка (2)\21e9af30f7dc0cefb8401bbfe95f2e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39837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5708" y="815046"/>
            <a:ext cx="8072494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До прикладу музично-дидактична гра “ Завмри “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Умови: коли музика звучить, діти танцюють. Коли музика зупиняється - діти повинні не рухатися, не сміятися. Хто порухався або засміявся вибуває з гри.</a:t>
            </a:r>
          </a:p>
          <a:p>
            <a:pPr>
              <a:buNone/>
            </a:pP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Гра “ Чарівний клей “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Умови: Музичний керівник вдає ніби змащує клеєм стільчики. Діти сідають і уявляють що приклеїлися. На слова  “ Один,два,три (частина тіла) відклейся ”. Діти “ танцюють “ тою частиною тіла, яку було названо.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Elitebook\Desktop\Новая папка (2)\b50106d2a743b71e673d518222f97d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0"/>
            <a:ext cx="975125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92971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300" b="1" i="1" dirty="0" smtClean="0">
                <a:latin typeface="Times New Roman" pitchFamily="18" charset="0"/>
                <a:cs typeface="Times New Roman" pitchFamily="18" charset="0"/>
              </a:rPr>
              <a:t>Музично-дидактична гра “ Швидко-повільно</a:t>
            </a:r>
            <a:r>
              <a:rPr lang="uk-UA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300" b="1" i="1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uk-UA" sz="3300" i="1" dirty="0" smtClean="0">
                <a:latin typeface="Times New Roman" pitchFamily="18" charset="0"/>
                <a:cs typeface="Times New Roman" pitchFamily="18" charset="0"/>
              </a:rPr>
              <a:t>Умови: коли звучить швидка музика діти тупають, а коли повільна-плескають. </a:t>
            </a:r>
          </a:p>
          <a:p>
            <a:pPr>
              <a:buNone/>
            </a:pPr>
            <a:r>
              <a:rPr lang="uk-UA" sz="3300" i="1" dirty="0" smtClean="0">
                <a:latin typeface="Times New Roman" pitchFamily="18" charset="0"/>
                <a:cs typeface="Times New Roman" pitchFamily="18" charset="0"/>
              </a:rPr>
              <a:t>Те саме можна проводити на веселу і сумну музику.</a:t>
            </a:r>
            <a:endParaRPr lang="uk-UA" sz="33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 descr="C:\Users\Elitebook\Desktop\Новая папка (2)\Новая папка\Screenshot_20240309-012839_Galler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857496"/>
            <a:ext cx="4248281" cy="3429024"/>
          </a:xfrm>
          <a:prstGeom prst="rect">
            <a:avLst/>
          </a:prstGeom>
          <a:noFill/>
        </p:spPr>
      </p:pic>
      <p:pic>
        <p:nvPicPr>
          <p:cNvPr id="12292" name="Picture 4" descr="C:\Users\Elitebook\Desktop\Новая папка (2)\Новая папка\Screenshot_20240309-012916_Galler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857496"/>
            <a:ext cx="4104409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Elitebook\Desktop\Новая папка (2)\12349bf181e5c58e3b494d538b941bd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2452" y="67546"/>
            <a:ext cx="8072462" cy="478634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sz="4100" b="1" i="1" dirty="0" smtClean="0">
                <a:latin typeface="Times New Roman" pitchFamily="18" charset="0"/>
                <a:cs typeface="Times New Roman" pitchFamily="18" charset="0"/>
              </a:rPr>
              <a:t>Гра на дитячих музичних інструментах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Гра на дитячих (класичних чи саморобних) музичних інструментах в ансамблі чи в оркестрі один із найулюбленіших для дітей видів музичної діяльності. Вона підвищує інтерес дошкільнят до музичних занять, сприяє розвитку музичної пам'яті, уваги, допомагає долати надмірну сором'язливість, скутість. В грі на дитячих музичних інструментах розвиваєтсья і реалізується природні музичні здібності та виконавські здатності всіх дітей незалежно від рівня обдарованості,   проявляються індивідуальні риси кожного виконавця,    	воля, емоційна зосередженість. Така гра є чудовою 		формою залучення дітей до спільного, 			елементарного музикування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Elitebook\Desktop\Новая папка (2)\47f1f3da9527348d980cf922ca25fd2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2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Також дуже цікаво дітям грати на інструментах виготовлених власноруч або предметами побуту.</a:t>
            </a:r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315939"/>
            <a:ext cx="3286147" cy="508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42844" y="1964353"/>
            <a:ext cx="521497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uk-UA" sz="2600" b="1" dirty="0" smtClean="0">
                <a:latin typeface="Times New Roman" pitchFamily="18" charset="0"/>
                <a:cs typeface="Times New Roman" pitchFamily="18" charset="0"/>
              </a:rPr>
              <a:t>Ними можуть бути такі предмети, як ложки, палички, камінці, коробочки, які наповнені різною крупою, горохом, квасолею тощо.</a:t>
            </a:r>
          </a:p>
          <a:p>
            <a:pPr>
              <a:buNone/>
            </a:pPr>
            <a:r>
              <a:rPr lang="uk-UA" sz="2600" b="1" dirty="0" smtClean="0">
                <a:latin typeface="Times New Roman" pitchFamily="18" charset="0"/>
                <a:cs typeface="Times New Roman" pitchFamily="18" charset="0"/>
              </a:rPr>
              <a:t>В процесі гри на дитячих музичних (шумових) інструментах розвивається уміння передавати метричну пульсацію та нескладний ритмічний малюнок. </a:t>
            </a:r>
          </a:p>
          <a:p>
            <a:endParaRPr lang="uk-UA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Elitebook\Desktop\Новая папка (2)\9b533610afe276cce783a0c52fb959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4782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42852"/>
            <a:ext cx="892975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“ Гра стаканчиками “</a:t>
            </a:r>
            <a:endParaRPr lang="uk-UA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Elitebook\Desktop\Новая папка (2)\Новая папка\Screenshot_20240309-015320_Galle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986506"/>
            <a:ext cx="3648280" cy="2786082"/>
          </a:xfrm>
          <a:prstGeom prst="rect">
            <a:avLst/>
          </a:prstGeom>
          <a:noFill/>
        </p:spPr>
      </p:pic>
      <p:pic>
        <p:nvPicPr>
          <p:cNvPr id="10" name="Picture 4" descr="C:\Users\Elitebook\Desktop\Новая папка (2)\Новая папка\Screenshot_20240309-015340_Galle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6" y="986506"/>
            <a:ext cx="3657157" cy="2786082"/>
          </a:xfrm>
          <a:prstGeom prst="rect">
            <a:avLst/>
          </a:prstGeom>
          <a:noFill/>
        </p:spPr>
      </p:pic>
      <p:pic>
        <p:nvPicPr>
          <p:cNvPr id="11" name="Picture 6" descr="C:\Users\Elitebook\Desktop\Новая папка (2)\Новая папка\Screenshot_20240309-015207_Galler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87386" y="3915464"/>
            <a:ext cx="3767708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Elitebook\Desktop\Новая папка (2)\0b0566727a0306959242cf5812f63b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714374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>Гра на </a:t>
            </a:r>
            <a:r>
              <a:rPr lang="uk-UA" sz="4000" b="1" i="1" dirty="0" err="1" smtClean="0">
                <a:latin typeface="Times New Roman" pitchFamily="18" charset="0"/>
                <a:cs typeface="Times New Roman" pitchFamily="18" charset="0"/>
              </a:rPr>
              <a:t>клавесах</a:t>
            </a:r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 descr="C:\Users\Elitebook\Desktop\Новая папка (2)\Новая папка\Screenshot_20240309-015614_Galle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3418" y="610644"/>
            <a:ext cx="3400873" cy="3148571"/>
          </a:xfrm>
          <a:prstGeom prst="rect">
            <a:avLst/>
          </a:prstGeom>
          <a:noFill/>
        </p:spPr>
      </p:pic>
      <p:pic>
        <p:nvPicPr>
          <p:cNvPr id="16388" name="Picture 4" descr="C:\Users\Elitebook\Desktop\Новая папка (2)\Новая папка\Screenshot_20240309-015518_Galle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770" y="3790058"/>
            <a:ext cx="3714776" cy="2967689"/>
          </a:xfrm>
          <a:prstGeom prst="rect">
            <a:avLst/>
          </a:prstGeom>
          <a:noFill/>
        </p:spPr>
      </p:pic>
      <p:pic>
        <p:nvPicPr>
          <p:cNvPr id="16389" name="Picture 5" descr="C:\Users\Elitebook\Desktop\Новая папка (2)\Новая папка\Screenshot_20240309-015552_Galler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2930" y="642918"/>
            <a:ext cx="3328583" cy="3097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Elitebook\Desktop\Новая папка (2)\4fcb0b78ffc83ea2e1721ae29646f6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1982" y="783618"/>
            <a:ext cx="7143768" cy="5286412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uk-UA" sz="4000" i="1" dirty="0" smtClean="0">
                <a:latin typeface="Times New Roman" pitchFamily="18" charset="0"/>
                <a:cs typeface="Times New Roman" pitchFamily="18" charset="0"/>
              </a:rPr>
              <a:t>Гра корисна тому, </a:t>
            </a:r>
          </a:p>
          <a:p>
            <a:pPr>
              <a:buNone/>
            </a:pPr>
            <a:r>
              <a:rPr lang="uk-UA" sz="4000" i="1" dirty="0" smtClean="0">
                <a:latin typeface="Times New Roman" pitchFamily="18" charset="0"/>
                <a:cs typeface="Times New Roman" pitchFamily="18" charset="0"/>
              </a:rPr>
              <a:t>що вона відкриває</a:t>
            </a:r>
          </a:p>
          <a:p>
            <a:pPr>
              <a:buNone/>
            </a:pPr>
            <a:r>
              <a:rPr lang="uk-UA" sz="4000" i="1" dirty="0" smtClean="0">
                <a:latin typeface="Times New Roman" pitchFamily="18" charset="0"/>
                <a:cs typeface="Times New Roman" pitchFamily="18" charset="0"/>
              </a:rPr>
              <a:t> додаткові освітні </a:t>
            </a:r>
          </a:p>
          <a:p>
            <a:pPr>
              <a:buNone/>
            </a:pPr>
            <a:r>
              <a:rPr lang="uk-UA" sz="4000" i="1" dirty="0" smtClean="0">
                <a:latin typeface="Times New Roman" pitchFamily="18" charset="0"/>
                <a:cs typeface="Times New Roman" pitchFamily="18" charset="0"/>
              </a:rPr>
              <a:t>можливості для дітей, </a:t>
            </a:r>
          </a:p>
          <a:p>
            <a:pPr>
              <a:buNone/>
            </a:pPr>
            <a:r>
              <a:rPr lang="uk-UA" sz="4000" i="1" dirty="0" smtClean="0">
                <a:latin typeface="Times New Roman" pitchFamily="18" charset="0"/>
                <a:cs typeface="Times New Roman" pitchFamily="18" charset="0"/>
              </a:rPr>
              <a:t>підключає механізми</a:t>
            </a:r>
          </a:p>
          <a:p>
            <a:pPr>
              <a:buNone/>
            </a:pPr>
            <a:r>
              <a:rPr lang="uk-UA" sz="4000" i="1" dirty="0" smtClean="0">
                <a:latin typeface="Times New Roman" pitchFamily="18" charset="0"/>
                <a:cs typeface="Times New Roman" pitchFamily="18" charset="0"/>
              </a:rPr>
              <a:t> навчання, розвиває їх у багатьох аспектах.</a:t>
            </a:r>
            <a:endParaRPr lang="uk-UA" sz="4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Elitebook\Desktop\Новая папка (2)\3bcc69b8f3969a3b3d97b5614fe05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2714620"/>
            <a:ext cx="692948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itebook\Desktop\Новая папка (2)\302dc18a02a0181fb69341ac96482e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28660" y="214290"/>
            <a:ext cx="7772400" cy="1470025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Гра – вид діяльності.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571612"/>
            <a:ext cx="87154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 сучасному етапі розвитку освіти одним із завдань визначено необхідність формування активної творчої особистості. На розвиток музичних здібностей дитини великий вплив має ігровий момент. 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 заняттях цей метод навчання позитивно впливає на дітей та формує музичні здібності, емоційно розвантажують. Гра приносить радість та задоволення.</a:t>
            </a:r>
          </a:p>
          <a:p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litebook\Desktop\Новая папка (2)\869cffe6c14cee9debad22478cf895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021" y="8412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Види ігор для розвитку             	музичних здібностей дітей</a:t>
            </a:r>
            <a:endParaRPr lang="uk-UA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643182"/>
            <a:ext cx="8229600" cy="4525963"/>
          </a:xfrm>
        </p:spPr>
        <p:txBody>
          <a:bodyPr>
            <a:normAutofit/>
          </a:bodyPr>
          <a:lstStyle/>
          <a:p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Рухливі музичні ігри</a:t>
            </a:r>
          </a:p>
          <a:p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Гра-естафета</a:t>
            </a:r>
          </a:p>
          <a:p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Музично-дидактичні ігри</a:t>
            </a:r>
          </a:p>
          <a:p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Гра на дитячих музичних інструментах</a:t>
            </a:r>
            <a:endParaRPr lang="uk-UA" sz="3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litebook\Desktop\Новая папка (2)\20f3c644180dac285dbe1ab9d083da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5923" y="-66471"/>
            <a:ext cx="8229600" cy="1143000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Рухливі музичні ігри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1115960"/>
            <a:ext cx="5614998" cy="4286279"/>
          </a:xfrm>
        </p:spPr>
        <p:txBody>
          <a:bodyPr anchor="t">
            <a:normAutofit lnSpcReduction="10000"/>
          </a:bodyPr>
          <a:lstStyle/>
          <a:p>
            <a:pPr>
              <a:buNone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Дитяча гра – помічник музичного керівника. </a:t>
            </a:r>
          </a:p>
          <a:p>
            <a:pPr>
              <a:buNone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У процесі рухливої музичної гри розвивається чуття ритму, уміння рухатися відповідно  до характеру музики, вміння узгоджувати свої рухи, самостійно орієнтуватися у просторі.</a:t>
            </a:r>
            <a:endParaRPr lang="uk-UA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litebook\Desktop\Новая папка (2)\47f1f3da9527348d980cf922ca25fd2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67508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Рухлива музична гра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“ Свою галявину знайди ”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creenshot_20240309-003432_Galle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204" y="1676101"/>
            <a:ext cx="4181915" cy="3231665"/>
          </a:xfrm>
          <a:prstGeom prst="rect">
            <a:avLst/>
          </a:prstGeom>
        </p:spPr>
      </p:pic>
      <p:pic>
        <p:nvPicPr>
          <p:cNvPr id="5123" name="Picture 3" descr="C:\Users\Elitebook\Desktop\Новая папка (2)\Новая папка\Screenshot_20240309-003524_Galler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198333"/>
            <a:ext cx="4539184" cy="3209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litebook\Desktop\Новая папка (2)\9b533610afe276cce783a0c52fb959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Музично-ритмічна гра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Мета: розвивати музичний слух, почуття ритму, музично та зорову пам’ять, концентрацію уваги, метричний та ритмічний слух.</a:t>
            </a: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Музично-ритмічна гра “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Сам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пограю”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C:\Users\Elitebook\Desktop\Новая папка (2)\Новая папка\Screenshot_20240309-004421_Galle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214686"/>
            <a:ext cx="3571900" cy="3350105"/>
          </a:xfrm>
          <a:prstGeom prst="rect">
            <a:avLst/>
          </a:prstGeom>
          <a:noFill/>
        </p:spPr>
      </p:pic>
      <p:pic>
        <p:nvPicPr>
          <p:cNvPr id="6147" name="Picture 3" descr="C:\Users\Elitebook\Desktop\Новая папка (2)\Новая папка\Screenshot_20240309-004435_Galle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214686"/>
            <a:ext cx="4461620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Elitebook\Desktop\Новая папка (2)\5d6342112e7cd0760f7104c307ee35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374" y="142852"/>
            <a:ext cx="9072626" cy="4525963"/>
          </a:xfrm>
        </p:spPr>
        <p:txBody>
          <a:bodyPr/>
          <a:lstStyle/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Гра естафета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допомагає розвивати спритність та швидкість, координацію рухів, формують но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ві рухові навички і комунікативні здібності. Привчають дітей дотримуватись правил і звичайно ж, приносять багато позитивних емоцій.</a:t>
            </a:r>
          </a:p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До прикладу гра “ Віночок “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Elitebook\Desktop\Новая папка (2)\Новая папка\Screenshot_20240309-005146_Galle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786190"/>
            <a:ext cx="3437162" cy="2928958"/>
          </a:xfrm>
          <a:prstGeom prst="rect">
            <a:avLst/>
          </a:prstGeom>
          <a:noFill/>
        </p:spPr>
      </p:pic>
      <p:pic>
        <p:nvPicPr>
          <p:cNvPr id="7172" name="Picture 4" descr="C:\Users\Elitebook\Desktop\Новая папка (2)\Новая папка\Screenshot_20240309-005205_Galler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714752"/>
            <a:ext cx="3857652" cy="2945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Elitebook\Desktop\Новая папка (2)\07af584b4378c87217ef51ee6c7afa5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Народна гра “ Микита ”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Elitebook\Desktop\Новая папка (2)\Новая папка\Screenshot_20240309-005908_Galle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643050"/>
            <a:ext cx="3254660" cy="4379765"/>
          </a:xfrm>
          <a:prstGeom prst="rect">
            <a:avLst/>
          </a:prstGeom>
          <a:noFill/>
        </p:spPr>
      </p:pic>
      <p:pic>
        <p:nvPicPr>
          <p:cNvPr id="8196" name="Picture 4" descr="C:\Users\Elitebook\Desktop\Новая папка (2)\Новая папка\Screenshot_20240309-005853_Galler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874" y="1643050"/>
            <a:ext cx="5111425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Elitebook\Desktop\Новая папка (2)\de55ae9d232ffaf6b37c29670fa55b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7651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Музично-дидактичні ігри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Збагачують дітей новими враженнями. Розвивають у них ініціативу, самостійність, здатність до сприйняття, розрізнянню основних властивостей музичного звуку. Музично-дидактичні ігри допомагають дитині в цікавій для неї формі почути, відрізнити, порівняти деякі  властивості музики, а потім діяти з ним. </a:t>
            </a:r>
          </a:p>
          <a:p>
            <a:pPr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Такі ігри повинні бути прості і доступні, цікаві і привабливі .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616</Words>
  <PresentationFormat>Экран (4:3)</PresentationFormat>
  <Paragraphs>54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Гра – вид діяльності.</vt:lpstr>
      <vt:lpstr>      Види ігор для розвитку              музичних здібностей дітей</vt:lpstr>
      <vt:lpstr>Рухливі музичні ігри</vt:lpstr>
      <vt:lpstr>Рухлива музична гра “ Свою галявину знайди ”</vt:lpstr>
      <vt:lpstr>Музично-ритмічна гра</vt:lpstr>
      <vt:lpstr>Слайд 7</vt:lpstr>
      <vt:lpstr>Народна гра “ Микита ”</vt:lpstr>
      <vt:lpstr>Музично-дидактичні ігри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Elitebook</dc:creator>
  <cp:lastModifiedBy>Elitebook</cp:lastModifiedBy>
  <cp:revision>18</cp:revision>
  <dcterms:created xsi:type="dcterms:W3CDTF">2024-03-08T23:42:28Z</dcterms:created>
  <dcterms:modified xsi:type="dcterms:W3CDTF">2024-03-09T02:28:11Z</dcterms:modified>
</cp:coreProperties>
</file>