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91" r:id="rId10"/>
    <p:sldId id="293" r:id="rId11"/>
    <p:sldId id="294" r:id="rId12"/>
    <p:sldId id="295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5" r:id="rId25"/>
    <p:sldId id="276" r:id="rId26"/>
    <p:sldId id="279" r:id="rId27"/>
    <p:sldId id="280" r:id="rId28"/>
    <p:sldId id="285" r:id="rId29"/>
    <p:sldId id="296" r:id="rId30"/>
  </p:sldIdLst>
  <p:sldSz cx="6858000" cy="9906000" type="A4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ітлий стиль 2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7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uk-UA" sz="1200" dirty="0"/>
              <a:t>молодша група №</a:t>
            </a:r>
            <a:r>
              <a:rPr lang="uk-UA" sz="1400" dirty="0"/>
              <a:t>1</a:t>
            </a:r>
          </a:p>
        </c:rich>
      </c:tx>
      <c:layout>
        <c:manualLayout>
          <c:xMode val="edge"/>
          <c:yMode val="edge"/>
          <c:x val="0.19263085220279963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Група №2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0F4-4232-8BDA-60022B8632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F4-4232-8BDA-60022B8632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F4-4232-8BDA-60022B8632F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F4-4232-8BDA-60022B8632F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</c:legend>
    <c:plotVisOnly val="1"/>
    <c:dispBlanksAs val="gap"/>
    <c:showDLblsOverMax val="0"/>
  </c:chart>
  <c:spPr>
    <a:gradFill flip="none" rotWithShape="1">
      <a:gsLst>
        <a:gs pos="0">
          <a:srgbClr val="9F8351">
            <a:lumMod val="5000"/>
            <a:lumOff val="95000"/>
          </a:srgbClr>
        </a:gs>
        <a:gs pos="74000">
          <a:srgbClr val="9F8351">
            <a:lumMod val="45000"/>
            <a:lumOff val="55000"/>
          </a:srgbClr>
        </a:gs>
        <a:gs pos="83000">
          <a:srgbClr val="9F8351">
            <a:lumMod val="45000"/>
            <a:lumOff val="55000"/>
          </a:srgbClr>
        </a:gs>
        <a:gs pos="100000">
          <a:srgbClr val="9F8351">
            <a:lumMod val="30000"/>
            <a:lumOff val="70000"/>
          </a:srgb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w="139700" h="139700" prst="divot"/>
    </a:sp3d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200" dirty="0"/>
              <a:t>молодша група №3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Група №5 (%)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7CA-4748-9EC8-DC5E9C5DDA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7CA-4748-9EC8-DC5E9C5DDA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7CA-4748-9EC8-DC5E9C5DDA2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</c:v>
                </c:pt>
                <c:pt idx="1">
                  <c:v>41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CA-4748-9EC8-DC5E9C5DDA2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rgbClr val="92AA4C">
            <a:lumMod val="5000"/>
            <a:lumOff val="95000"/>
          </a:srgbClr>
        </a:gs>
        <a:gs pos="74000">
          <a:srgbClr val="92AA4C">
            <a:lumMod val="45000"/>
            <a:lumOff val="55000"/>
          </a:srgbClr>
        </a:gs>
        <a:gs pos="83000">
          <a:srgbClr val="92AA4C">
            <a:lumMod val="45000"/>
            <a:lumOff val="55000"/>
          </a:srgbClr>
        </a:gs>
        <a:gs pos="100000">
          <a:srgbClr val="92AA4C">
            <a:lumMod val="30000"/>
            <a:lumOff val="70000"/>
          </a:srgb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w="139700" h="139700" prst="divot"/>
    </a:sp3d>
  </c:spPr>
  <c:txPr>
    <a:bodyPr/>
    <a:lstStyle/>
    <a:p>
      <a:pPr>
        <a:defRPr/>
      </a:pPr>
      <a:endParaRPr lang="uk-UA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6813" y="3632202"/>
            <a:ext cx="4950338" cy="326846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6813" y="6900661"/>
            <a:ext cx="4950338" cy="162685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8"/>
          <p:cNvSpPr/>
          <p:nvPr/>
        </p:nvSpPr>
        <p:spPr bwMode="auto">
          <a:xfrm>
            <a:off x="-23789" y="6241674"/>
            <a:ext cx="1046605" cy="1129239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500" y="6542671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762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880533"/>
            <a:ext cx="4943989" cy="4502391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2" y="6289178"/>
            <a:ext cx="4943989" cy="224735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4573873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1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526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093" y="880534"/>
            <a:ext cx="4582190" cy="4182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11979" y="5063067"/>
            <a:ext cx="4240416" cy="550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2" y="6289178"/>
            <a:ext cx="4943989" cy="224735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44" y="4573873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1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1356238" y="93600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7150" y="4196553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89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3522136"/>
            <a:ext cx="4943989" cy="393588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2" y="7484534"/>
            <a:ext cx="494398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7093176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4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4364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41093" y="880534"/>
            <a:ext cx="4582190" cy="4182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56811" y="6273800"/>
            <a:ext cx="5016219" cy="121073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1" y="7484534"/>
            <a:ext cx="501621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44" y="7093176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4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356238" y="93600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7150" y="4196553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376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906255"/>
            <a:ext cx="4943988" cy="4160029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56812" y="6273800"/>
            <a:ext cx="4943989" cy="121073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2" y="7484534"/>
            <a:ext cx="494398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7093176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4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967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99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8901" y="906254"/>
            <a:ext cx="1242099" cy="7632180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6812" y="906254"/>
            <a:ext cx="3537261" cy="763218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87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1" y="901492"/>
            <a:ext cx="4941899" cy="185017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812" y="3081867"/>
            <a:ext cx="4943989" cy="545656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3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2996590"/>
            <a:ext cx="4943989" cy="212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2" y="5173133"/>
            <a:ext cx="4943989" cy="12428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4573873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1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45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6813" y="3086354"/>
            <a:ext cx="2398148" cy="544179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2981" y="3086354"/>
            <a:ext cx="2397820" cy="544179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1137909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47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9014" y="3216238"/>
            <a:ext cx="2155947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6811" y="4048617"/>
            <a:ext cx="2398149" cy="4486015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2116" y="3211575"/>
            <a:ext cx="2154929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00286" y="4043954"/>
            <a:ext cx="2396760" cy="4486015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1137909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895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0" y="901492"/>
            <a:ext cx="4941900" cy="185017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397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937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1" y="644350"/>
            <a:ext cx="1972188" cy="1410228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620" y="644352"/>
            <a:ext cx="2843180" cy="782161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1" y="2309108"/>
            <a:ext cx="1972188" cy="61568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1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309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6934200"/>
            <a:ext cx="4943989" cy="81862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56812" y="917172"/>
            <a:ext cx="4943989" cy="556829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2" y="7752821"/>
            <a:ext cx="4943989" cy="71314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7093176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4"/>
            <a:ext cx="438734" cy="527403"/>
          </a:xfrm>
        </p:spPr>
        <p:txBody>
          <a:bodyPr/>
          <a:lstStyle/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76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30200"/>
            <a:ext cx="1485900" cy="9589129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5316" y="411"/>
            <a:ext cx="1464204" cy="9898732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37160" cy="990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8900" y="901492"/>
            <a:ext cx="4941900" cy="1850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2" y="3081867"/>
            <a:ext cx="4943989" cy="561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29300" y="8861796"/>
            <a:ext cx="574785" cy="534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F1A97-F4F5-40FE-A24C-1FBFDAADBC62}" type="datetimeFigureOut">
              <a:rPr lang="uk-UA" smtClean="0"/>
              <a:t>06.06.2023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811" y="8862836"/>
            <a:ext cx="4287366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83421" y="1137909"/>
            <a:ext cx="43873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582F32D8-BBC4-449C-A8DC-4688906F63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88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chart" Target="../charts/chart1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chart" Target="../charts/chart2.xml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B6C2A5-0C5A-4E05-83AE-3D1B81A24272}"/>
              </a:ext>
            </a:extLst>
          </p:cNvPr>
          <p:cNvSpPr txBox="1"/>
          <p:nvPr/>
        </p:nvSpPr>
        <p:spPr>
          <a:xfrm>
            <a:off x="1" y="1228298"/>
            <a:ext cx="6858000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ЗВІТ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ДИРЕКТОРА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ЗАКЛАДУ ДОШКІЛЬНОЇ ОСВІТИ №39 «ЖУРАВЛИК»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2022/2023 н. р.</a:t>
            </a: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м. Ужгород,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Пестеля 20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06500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E89ED1-15E1-4427-8B6E-F3FC6BC8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6" y="1032802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E63E6-BC9F-4C6F-B345-97388629E32C}"/>
              </a:ext>
            </a:extLst>
          </p:cNvPr>
          <p:cNvSpPr txBox="1"/>
          <p:nvPr/>
        </p:nvSpPr>
        <p:spPr>
          <a:xfrm>
            <a:off x="391886" y="304900"/>
            <a:ext cx="6211388" cy="7880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Психологічне обстеження на визначення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емоційного стану (старші групи) – 32 дівчат та 42 хлопчики: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психологічний стан ( методика «Паровозик») – у 4 дітей був визначений     негативний психічний стан середнього ступеня, у 2 дітей низького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емоційно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особистісний стан (методика «Казка»)  - у всіх дітей визначений позитивний психічний стан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5.Психологічний супровід дітей і батьків ВПО (23),АТО (24)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- консультації з вихователями та батьками (при потребі та за запитом) – 2 вихователів, 4 батьків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корекційні заняття з дітьми ( при потребі) – 3 дітей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поради, рекомендації 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кутку психолога,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вайбер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-групах батьків та педагогів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Діагностика педагогів, що атестувалися у поточному навчальному році 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( 4 педагога)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діагностика особистісних якостей та станів вихователя як члена пед.. Колективу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визначення типу трудової мотивації (за методикою В.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Герчикова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Діагностика педагогів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креативності та творчого потенціалу педагога (22 педагога)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професійно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психічне вигорання (28 педагогів)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Розроблено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діагностично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ознайомлювальну анкету для батьків ВПО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Психологічне обстеження та оформлення результатів для проходження комісії ІРЦ (діти, що йдуть у групи спец. призначення) – 10 дітей діти з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мовними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вадами та 6 з вадами ОРА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Обстеження дітей на визначення рівня готовності до школи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старші групи) за 8-ма методиками ( «Бесіда», «Казка», «Кубики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Кооса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«Четвертий-зайвий», «Так і ні – не говори», «Звукові схованки», «Будиночок», корект. Проба «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Бурдона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»)  - 65 дітей; низький рівень показали 4 дітей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Моніторингове обстеження рівня розвитку основних функціональних систем організму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функціональна готовність дитини до школи) – 16 дітей; 6 – високий рівень, 10 –середній, низький – 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6024E-E312-4637-93D8-2877EE2192C8}"/>
              </a:ext>
            </a:extLst>
          </p:cNvPr>
          <p:cNvSpPr txBox="1"/>
          <p:nvPr/>
        </p:nvSpPr>
        <p:spPr>
          <a:xfrm>
            <a:off x="391887" y="8086335"/>
            <a:ext cx="6074228" cy="144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  Ведення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карток психолого-педагогічного діагностування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старщих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дошкільників з подальшою передачею шкільним психологам ( в школу, у яку йде дитина)  - 76 дітей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 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Індивідальна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діагностика, корекційно-відновлювальна та розвивальна робота за потребою або за запитом 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( 4 дітей)</a:t>
            </a:r>
          </a:p>
        </p:txBody>
      </p:sp>
    </p:spTree>
    <p:extLst>
      <p:ext uri="{BB962C8B-B14F-4D97-AF65-F5344CB8AC3E}">
        <p14:creationId xmlns:p14="http://schemas.microsoft.com/office/powerpoint/2010/main" val="152757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9D0D4-8181-43FE-AA04-E1F39072C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7" y="1019739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67A2FD-B640-4903-A5C3-9D8E8423CAFA}"/>
              </a:ext>
            </a:extLst>
          </p:cNvPr>
          <p:cNvSpPr txBox="1"/>
          <p:nvPr/>
        </p:nvSpPr>
        <p:spPr>
          <a:xfrm>
            <a:off x="731520" y="495164"/>
            <a:ext cx="6126480" cy="8853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Консультаційна робота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батьками:</a:t>
            </a:r>
            <a:br>
              <a:rPr kumimoji="0" lang="uk-UA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формування психологічної готовності дитини до школи (4)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вікові та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особливості розвитку дитини(3)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адаптація до нового колективу до ЗДО (8)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робота з дітьми групи ризику 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педагогами:</a:t>
            </a:r>
            <a:b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адаптація до ЗДО (4)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формування психологічної готовності (2)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вікові та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особливості (2)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професійно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емоційне вигорання (2)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робота з дітьми групи ризику (2)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Спільно з адміністрацією був розроблений план заходів спрямований на запобігання та протидію проявам </a:t>
            </a:r>
            <a:r>
              <a:rPr kumimoji="0" lang="uk-U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булінгу</a:t>
            </a: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що включає в себе:</a:t>
            </a:r>
            <a:b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ознайомлення працівників з нормативними документами з даного питання 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створення  безпечного середовища в ЗДО, вільного від насильства та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булінгу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надання психологічної допомоги ( при потребі)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консультації з даного питання педагогів та батьків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інформація з даного питання на веб-сайті та в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інфом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Куточку «Поради психолога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проведення психологічної роботи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групова консультація для педагогів «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Булінг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ЗДО: види, причини,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шлЯхи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запобігання»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інформація для батьків 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вайбер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-групі «Виховання без насильства»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профілактичні заняття з дітьми старших та середніх груп «Що робити, якщо ти сердишся» (шляхи цивілізованого прояву гніву)</a:t>
            </a:r>
            <a:endParaRPr kumimoji="0" lang="uk-U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 у куток психолога, батьківські  </a:t>
            </a:r>
            <a:r>
              <a:rPr kumimoji="0" lang="uk-UA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вайбер</a:t>
            </a: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-групи</a:t>
            </a:r>
            <a:b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«Збереження психологічного здоров’я під час війни»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«Перша психологічна допомога у стресових ситуаціях»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«Як відновити власні психологічні ресурси»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«Ігри та вправи для зняття страхів, тривожності під час повітряної тривоги» (чим зайняти дитину в укритті)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«Адаптація дитини до умов ЗДО»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420527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249D6-A5FA-4F24-8468-A297AEA6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8" y="1006677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763723-4DE7-48EF-881C-2F48A486A3C4}"/>
              </a:ext>
            </a:extLst>
          </p:cNvPr>
          <p:cNvSpPr txBox="1"/>
          <p:nvPr/>
        </p:nvSpPr>
        <p:spPr>
          <a:xfrm>
            <a:off x="597009" y="331194"/>
            <a:ext cx="6048103" cy="4922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педагогів</a:t>
            </a:r>
            <a:b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«Перша психологічна допомога»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«Як працювати з дітьми ВПО»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«Ігри для зняття стресу»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«Дошкільнята в укритті: вправи та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забавлянки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«Професійне вигорання . Як відновитися»</a:t>
            </a: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тренінгах з отриманням сертифікатів</a:t>
            </a:r>
            <a:br>
              <a:rPr kumimoji="0" lang="uk-UA" sz="11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«Перша психологічна допомога»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«Важливі навички у періоди стресу»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«Базові навички діалогових практик»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«Інклюзивна освіта в ЗДО»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Участь у конференції «Створення безпечного інклюзивного середовища»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Участь у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методоб’єднанні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«Психологічна просвіта батьків щодо їх впливу на емоційну сферу дітей дошкільного віку»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Робота з документацією та нормативно-правовими актами.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Самоосвіта, ознайомлення з фаховою літературою, періодикою.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Підготовка статистичних та аналітичних звітів за перше півріччя та за рік.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F32BF5-877A-4381-AC30-715111146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" y="5436324"/>
            <a:ext cx="1449977" cy="1933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11CD57-BB88-4E02-BB81-16531EB0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014" y="5253375"/>
            <a:ext cx="1449977" cy="1933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DF9090-DA59-4C47-B3A4-1670212D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486" y="7462745"/>
            <a:ext cx="2003699" cy="150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D32181-8BE5-441A-8998-2741DD9B8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465" y="7462748"/>
            <a:ext cx="2003696" cy="150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DBB10C-A173-4270-AD3A-11F936050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211" y="5436324"/>
            <a:ext cx="2003697" cy="150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3734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10EDCE-6E51-4A39-9BC1-4C6A74338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7" y="1013792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228B03-264E-4C78-BFF3-F0FDC15E2364}"/>
              </a:ext>
            </a:extLst>
          </p:cNvPr>
          <p:cNvSpPr txBox="1"/>
          <p:nvPr/>
        </p:nvSpPr>
        <p:spPr>
          <a:xfrm>
            <a:off x="391886" y="298175"/>
            <a:ext cx="608842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даному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навчальному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році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групах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започатковано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роботу дітей в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літературному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проєкті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українськими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народними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казками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Завершальним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етапом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над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проєктом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було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інсценізації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казки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музичному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дітей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паралельних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вікових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Робота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цікава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 дітей,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задоволення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театралізованій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здобули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українську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народну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казказкарів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вивчили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народний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фольклор,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пов'язаний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казками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9362B-2FC7-41BF-8AEB-8D54A2273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8" t="49211" r="32400" b="10779"/>
          <a:stretch/>
        </p:blipFill>
        <p:spPr>
          <a:xfrm>
            <a:off x="865908" y="2674787"/>
            <a:ext cx="2991395" cy="1843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8A2494-A274-45FF-ADEC-79985A62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756" y="2488967"/>
            <a:ext cx="2159164" cy="2159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EDB08-5748-4E28-8C2C-5165F5B2BB00}"/>
              </a:ext>
            </a:extLst>
          </p:cNvPr>
          <p:cNvSpPr txBox="1"/>
          <p:nvPr/>
        </p:nvSpPr>
        <p:spPr>
          <a:xfrm>
            <a:off x="548640" y="4771623"/>
            <a:ext cx="59316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Освітній процес відбувався в процесі всього перебування дитини в ЗДО. Вихователі  проводили різні види занять : предметні, тематичні, комплексні, узагальнені з використанням інтегрованої зображувальної діяльності.                        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В проведенні занять використовували ігри та ігрові завдання, ІКТ ( презентації та відеофільми), дослідно-пошукову роботу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середні та старші групи), елементарні досліди( молодші групи). Освітній процес продовжувався на прогулянці  шляхом проведення спостережень, дослідів, екологічних квестів, праці дітей та індивідуальної  роботи.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47C20-6263-4B73-BF7A-CAAD0213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7507545"/>
            <a:ext cx="1384663" cy="1384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B025B9-B3C2-40D3-B266-0871A69A4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12" y="7878382"/>
            <a:ext cx="1186599" cy="1582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1A535-0C73-4FAC-9806-05DC33480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03" y="7141839"/>
            <a:ext cx="1384663" cy="1395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D67256-111F-40E9-A657-85944E400E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674" b="22064"/>
          <a:stretch/>
        </p:blipFill>
        <p:spPr>
          <a:xfrm>
            <a:off x="3534208" y="8603480"/>
            <a:ext cx="1604130" cy="1139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E61959-22E7-4E5D-95F1-364939A8D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425" y="7614297"/>
            <a:ext cx="1384663" cy="1846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461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58693C-F288-41B7-AF8A-80ADB922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1" y="1019303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22BFC1-E614-45F2-AF24-5023143B11DE}"/>
              </a:ext>
            </a:extLst>
          </p:cNvPr>
          <p:cNvSpPr txBox="1"/>
          <p:nvPr/>
        </p:nvSpPr>
        <p:spPr>
          <a:xfrm>
            <a:off x="552892" y="165272"/>
            <a:ext cx="59542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Педагоги закладу старались щоб день в ЗДО пройшов  радісно, цікаво  та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пізнавально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Навіть у бомбосховищі під час повітряної тривоги вихователі розповідали казки, переглядали відеофільми, музичні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кервники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співали з дітьми , інструктор з фізкультури  грався з дітьми у малорухливі ігри.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6CEC0-2A99-4D9B-A1C6-1253C0257B5E}"/>
              </a:ext>
            </a:extLst>
          </p:cNvPr>
          <p:cNvSpPr txBox="1"/>
          <p:nvPr/>
        </p:nvSpPr>
        <p:spPr>
          <a:xfrm>
            <a:off x="573068" y="4866856"/>
            <a:ext cx="5954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 освітні послуги діти отримували відповідно до Закону Про дошкільну освіту.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Музичні керівники,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фіізичний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інструктор провели всі заплановані розваги та свята. Починаючи з  свята Нового року уже  запрошувались  батьки дітей.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6E9166-4E10-4E2D-A6E6-403268CAD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3" y="1739060"/>
            <a:ext cx="1563243" cy="117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D08C06-E6D2-4C7A-BB32-3988253C1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4" y="1679086"/>
            <a:ext cx="1521584" cy="2028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A8B184-A5B7-4549-BB77-8D89B2F4828E}"/>
              </a:ext>
            </a:extLst>
          </p:cNvPr>
          <p:cNvSpPr txBox="1"/>
          <p:nvPr/>
        </p:nvSpPr>
        <p:spPr>
          <a:xfrm>
            <a:off x="566510" y="6510837"/>
            <a:ext cx="59542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Екскурсії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піші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переходи за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не проводились 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зв'язку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воєнним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станом В.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Але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збідніло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уявлення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 про наше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місто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проводили через використання ІКТ,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зокрема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використання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A96D92-BED6-4FBE-B5FD-5727FEF0F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1" y="3035543"/>
            <a:ext cx="2087763" cy="117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E44C04-6C2C-4F16-819A-810DE5C20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439" y="1314187"/>
            <a:ext cx="1931865" cy="1144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C9ED47-D2CD-4F62-9AF1-871F497DA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059" y="2946012"/>
            <a:ext cx="2352780" cy="132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6D48B7-C3FD-4331-BABB-B4AE40074C69}"/>
              </a:ext>
            </a:extLst>
          </p:cNvPr>
          <p:cNvSpPr txBox="1"/>
          <p:nvPr/>
        </p:nvSpPr>
        <p:spPr>
          <a:xfrm>
            <a:off x="602064" y="8148785"/>
            <a:ext cx="58962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даному навчальному році ЗДО за сприяння міжнародної організації ЮНІСЕФ отримали 2 інтерактивні дошки, які послуговували в організації освітньої діяльності дітей середніх груп №1 «Білосніжка» та спец.№3  « Сонечко».</a:t>
            </a:r>
          </a:p>
        </p:txBody>
      </p:sp>
    </p:spTree>
    <p:extLst>
      <p:ext uri="{BB962C8B-B14F-4D97-AF65-F5344CB8AC3E}">
        <p14:creationId xmlns:p14="http://schemas.microsoft.com/office/powerpoint/2010/main" val="204276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384013-1AAE-4526-A2AE-990156E16B48}"/>
              </a:ext>
            </a:extLst>
          </p:cNvPr>
          <p:cNvSpPr txBox="1"/>
          <p:nvPr/>
        </p:nvSpPr>
        <p:spPr>
          <a:xfrm>
            <a:off x="1233714" y="283872"/>
            <a:ext cx="54138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Виконуючи завдання річного плану роботи ЗДО в закладі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проведено тижні  безпеки життєдіяльності :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07-11 листопада       З вогнем не жартуй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14-18   листопада   Безпека на вулиці    міста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17-21  квітня           Особиста безпека дитини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освітньому процесі вихователі використовували заздалегідь складені презентації та пізнавальні відеофільми., наочний матеріал та дидактичні посібники, особливо під час тижнів БЖД.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09913-98AC-44A1-ADBF-8EFD0561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4399061"/>
            <a:ext cx="2225719" cy="147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CD4B6-6630-46F4-B43C-7D62B18DE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57" y="4412301"/>
            <a:ext cx="2075541" cy="1391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939EA1-D23C-4054-B424-9670F7C0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5" y="2675310"/>
            <a:ext cx="2225718" cy="165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B3827B0-96CB-4201-AC45-FE4D2FD79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3" y="2675311"/>
            <a:ext cx="1748973" cy="1653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56760D-BA35-4ADD-8F55-5E49E52FD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26" y="2635589"/>
            <a:ext cx="1748972" cy="168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C83973-C937-4DC7-9BE6-5B6910803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26" y="6136051"/>
            <a:ext cx="1553029" cy="2070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5F6C6D-5514-410E-ABF8-45D3B1EAF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096" y="6027980"/>
            <a:ext cx="1653876" cy="165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92423E-D977-4C2D-B4FB-79D8F79273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62" y="7937589"/>
            <a:ext cx="1967907" cy="147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ABB2EA-D99B-424D-91F5-837F905DBF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756" t="9801" r="13651" b="25754"/>
          <a:stretch/>
        </p:blipFill>
        <p:spPr>
          <a:xfrm>
            <a:off x="2771610" y="6203855"/>
            <a:ext cx="1653877" cy="195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A238F5-F570-4B45-A70C-764A49D512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2042" y="8337303"/>
            <a:ext cx="1967907" cy="1475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411571-8625-47F2-9C9D-54E9807DF8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457" y="976515"/>
            <a:ext cx="84132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2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1AAD7BB6-6C1D-4474-887A-F5C62A20A58F}"/>
              </a:ext>
            </a:extLst>
          </p:cNvPr>
          <p:cNvSpPr/>
          <p:nvPr/>
        </p:nvSpPr>
        <p:spPr>
          <a:xfrm>
            <a:off x="217714" y="1016000"/>
            <a:ext cx="827315" cy="769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83D39-0E14-4185-AE37-7205D6B5BBFB}"/>
              </a:ext>
            </a:extLst>
          </p:cNvPr>
          <p:cNvSpPr txBox="1"/>
          <p:nvPr/>
        </p:nvSpPr>
        <p:spPr>
          <a:xfrm>
            <a:off x="342079" y="229067"/>
            <a:ext cx="6189350" cy="9694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освітньому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з дітьми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виконували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програмою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Дошкільнятам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.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напрацюваннями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питання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колектив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поділився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засіданні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спільноти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м. Ужгорода  15травня 2023р. 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форматі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виставки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дидактичних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матеріалів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презентації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програми «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Дошкільника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освіта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сталого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В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навчальному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році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старших групах </a:t>
            </a:r>
            <a:r>
              <a:rPr lang="ru-RU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варіативну</a:t>
            </a:r>
            <a:r>
              <a:rPr lang="ru-RU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частину</a:t>
            </a:r>
            <a:r>
              <a:rPr lang="ru-RU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БКДО </a:t>
            </a:r>
            <a:r>
              <a:rPr lang="ru-RU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виконували</a:t>
            </a:r>
            <a:r>
              <a:rPr lang="ru-RU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через: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«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фінансова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грамотність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Реалізували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час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«ТИЖДЕНЬ ГРОШЕЙ»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листа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Міністерства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освіти і науки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№ 1/3143-23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03.03.2023  </a:t>
            </a: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Всесвітнього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грошей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Україні»та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листа      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освіти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Ужгородської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міської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ради 07.03.2023 № 118/01-13;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спортивним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іграм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ФУТБОЛ –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реалізація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час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фізкультурні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заняття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щотижня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четвер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(спец.4)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п'ятниця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старші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групи)  та в час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спортивних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розваг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прогулянці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шашки -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старших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Реалізація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освітнього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напряму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«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Мовлення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дитини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Грамота»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Реалізували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частково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комбінованих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заняттях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мовленнєвого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через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формування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фонетичної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компетенції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старших групах та в другу половину дня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ігровій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Для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в ЗДО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закуплені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Лего-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букви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9CFFF1-87BC-4CC4-805A-E6BFBB21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5" y="2074716"/>
            <a:ext cx="2627086" cy="140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584765-9E03-4F07-8AB2-562F2C831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94" y="3530600"/>
            <a:ext cx="1066800" cy="142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045FB0-C37B-49CB-9D76-13D03AEF5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7" y="3475829"/>
            <a:ext cx="1174663" cy="1445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30AAC-E399-4CA4-BF2A-9D557B208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13" y="3755515"/>
            <a:ext cx="1555016" cy="1166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CCD349-96EF-4AD8-9FEF-1E4C38AA9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7" y="2239151"/>
            <a:ext cx="1429657" cy="107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50FB1A-B6DE-48B7-B9CE-9A094552F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0"/>
          <a:stretch/>
        </p:blipFill>
        <p:spPr>
          <a:xfrm>
            <a:off x="505912" y="2435995"/>
            <a:ext cx="1573707" cy="1750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382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B36EB-9391-4DEF-93AE-714CF26E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" y="1003774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DA9ED-F2FD-4A65-84A7-0001681C0CB6}"/>
              </a:ext>
            </a:extLst>
          </p:cNvPr>
          <p:cNvSpPr txBox="1"/>
          <p:nvPr/>
        </p:nvSpPr>
        <p:spPr>
          <a:xfrm>
            <a:off x="536395" y="613350"/>
            <a:ext cx="623000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кінці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навчального року,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березні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педради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«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Мовлення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дитини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було проведено 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 на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виявлення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рівня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сформованості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мовленнєвої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комунікативної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компетентності у дітей.</a:t>
            </a:r>
          </a:p>
          <a:p>
            <a:r>
              <a:rPr lang="ru-RU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ru-RU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ru-RU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діагностики</a:t>
            </a:r>
            <a:r>
              <a:rPr lang="ru-RU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45% дітей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50% дітей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спілкуються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поширеними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реченнями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41%  короткими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реченнями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8, 9 – словами;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дітей не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говорять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\ у мол 2- 1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дит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молодша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3 – 2 дітей.\-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уже проблема – до логопеда.   </a:t>
            </a:r>
          </a:p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Одна з проблем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організацїі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освітнього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ЗДО-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проблема 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двомовності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сім'ї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 в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розмові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користуються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російською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мовою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внаслідок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закладі 83%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сімей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україномовних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діти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розмовляють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російською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Дана проблема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вирішується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через  батьків  дітей та виконання Закону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«Про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мову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у закладі освіти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2DCEA-494E-4195-9462-3D7B0767644F}"/>
              </a:ext>
            </a:extLst>
          </p:cNvPr>
          <p:cNvSpPr txBox="1"/>
          <p:nvPr/>
        </p:nvSpPr>
        <p:spPr>
          <a:xfrm>
            <a:off x="341212" y="5224635"/>
            <a:ext cx="64251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Методична робота з педагогічними кадрами протягом року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була побудована на принципах доступності, рівності умов для кожного педагогічного працівника, безперервності їх професійного вдосконалення. Структура роботи сприяла реалізації поставлених завдань; підвищення рівня професійної майстерності кожного педагога. Всі форми методичної роботи планувались з урахуванням загальної та професійної компетентності педагогів. З метою забезпечення умов для успішного вдосконалення й окреслення змісту професійної діяльності педагогів у навчальному році проводилась робота за напрямами: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впровадження проектної діяльності з дітьми  в закладі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( літературний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організація тематичних виставок методичної літератури відповідно до тем педрад, семінарів, практикумів;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перегляд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вебінарів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 режимі ОНЛАЙН ;</a:t>
            </a:r>
          </a:p>
        </p:txBody>
      </p:sp>
    </p:spTree>
    <p:extLst>
      <p:ext uri="{BB962C8B-B14F-4D97-AF65-F5344CB8AC3E}">
        <p14:creationId xmlns:p14="http://schemas.microsoft.com/office/powerpoint/2010/main" val="3851202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96A7E3-0A5B-40C1-94ED-3770B1086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861" y="7255999"/>
            <a:ext cx="1062917" cy="1417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AAB8D-116C-42EF-B9F6-C88DDCB6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96" y="1003774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E3B90-5AA5-428B-8716-75E19217B3D2}"/>
              </a:ext>
            </a:extLst>
          </p:cNvPr>
          <p:cNvSpPr txBox="1"/>
          <p:nvPr/>
        </p:nvSpPr>
        <p:spPr>
          <a:xfrm>
            <a:off x="435428" y="428685"/>
            <a:ext cx="620097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Вся робота закладу дошкільної освіти була спрямована на виконання завдань Річного плану роботи ЗДО на 2022/2023 </a:t>
            </a:r>
            <a:r>
              <a:rPr lang="uk-UA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н.р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uk-UA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Продовжити розбудову внутрішньої системи забезпечення якості освіти ЗДО №39 «Журавлик» , напрям «Фахова діяльність педагогічних працівників».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Посилити роботу з національно-патріотичного виховання з усіма членами освітнього процесу ЗДО.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Оптимізувати роботу з розвитку зв’язного мовлення дітей дошкільного віку за допомогою інноваційних методів навчання.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Сприяти набуттю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мистецько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творчої компетентності дитини через її участь у  художньо-продуктивній, музичній, театральній діяльності.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Зміцнювати  здоров’я дітей шляхом комплексного використання різноманітних здоров’язберігаючих технологій, активних форм і методів формування здоров'язберігаючої компетентності дошкільників.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A04B7-1041-43ED-B084-D71F34E29D6C}"/>
              </a:ext>
            </a:extLst>
          </p:cNvPr>
          <p:cNvSpPr txBox="1"/>
          <p:nvPr/>
        </p:nvSpPr>
        <p:spPr>
          <a:xfrm>
            <a:off x="553446" y="3727767"/>
            <a:ext cx="59277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Завдання набуття 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мистецько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-творчої компетентності дітей  педагоги вирішували  через її участь у предметних заняттях з  художньо-продуктивної діяльності, під час самостійної художньої діяльності, занять з музики, музичних розваг та свят.  Всі свята проведені у присутності батьків дітей. Вихователі знайомили батьків із продуктами дитячої мистецької діяльності  через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Вайбер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групу . Поки що мистецькі заняття не проводимо, але вже апробували з дітьми старшого дошкільного віку. Дані заняття потребують ще доопрацювання та методичного забезпечення.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листопаді провели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виставку творів  </a:t>
            </a:r>
            <a:r>
              <a:rPr lang="uk-UA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декоративно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вжиткового мистецтва,</a:t>
            </a:r>
            <a:r>
              <a:rPr lang="uk-UA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  була розгорнута в бомбосховищі закладу і діти мали час спілкуватись з творами творів 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декоративно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-вжиткового мистецтва.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ABE75E-3EF9-4CB0-A55D-E40DA79FD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6" y="7779777"/>
            <a:ext cx="1305596" cy="1524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F2CB90-38D4-480F-A3A3-7A9178BE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57" y="7433087"/>
            <a:ext cx="1311467" cy="1157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E93680-B1C2-47FB-8C07-A8C64D029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3"/>
          <a:stretch/>
        </p:blipFill>
        <p:spPr>
          <a:xfrm>
            <a:off x="1597721" y="7249404"/>
            <a:ext cx="1201912" cy="1524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69C434-7B9E-4302-905D-C9BEBCA34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450" y="7322881"/>
            <a:ext cx="1044237" cy="1285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480960-1DE9-4548-9318-031EAF715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910" y="8712361"/>
            <a:ext cx="1305596" cy="97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F6494F-A06B-4590-855C-2FC7C685B3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466" b="18550"/>
          <a:stretch/>
        </p:blipFill>
        <p:spPr>
          <a:xfrm>
            <a:off x="3665230" y="8542027"/>
            <a:ext cx="2433483" cy="1149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0C6F2F-594D-4B85-AA8C-ED6DB1A38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460" y="8559443"/>
            <a:ext cx="849086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07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E99C0-FA6B-4ED8-8E72-C697204F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" y="1018288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A3BA8-7F9A-49CC-80F4-F85CCECB15DB}"/>
              </a:ext>
            </a:extLst>
          </p:cNvPr>
          <p:cNvSpPr txBox="1"/>
          <p:nvPr/>
        </p:nvSpPr>
        <p:spPr>
          <a:xfrm>
            <a:off x="391886" y="222068"/>
            <a:ext cx="625903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Одним із завдань, які розв'язував  колектив ЗДО  на 2022/2023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н.р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було завдання - Оптимізувати роботу з розвитку зв’язного мовлення дітей дошкільного віку за допомогою інноваційних методів навчання. </a:t>
            </a:r>
          </a:p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закладі проведено з даного питання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Семінар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«Різновиди мовленнєвої взаємодії з дітьми»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 організувати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полілог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 проблемну бесіду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Літературний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метод формування мовленнєвої компетентності дітей;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Майстер-клас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 лютий 2023р) 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Використання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пед.технологій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навчанні зв’язного мовлення дітей» вихователі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Стець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Г.П. та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Бертич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Т.Й.;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вивчення стану роботи вихователів організація і проведення роботи з мовленнєвого розвитку дітей ( березень 2023р.);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тестування вихователів - Тест для вихователів ЗДО з   освітнього напряму «Мовлення дитини» та обстеження дітей всіх дошкільних груп з освітнього напряму  «Мовлення дитини»; 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педагогічну раду( березень 2023р) на тему «Формуємо мовленнєву компетентність дошкільника через застосування інноваційних  методів».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За наслідками вивчення організації роботи  з мовленнєвого розвитку та проведеної педагогічної ради частина вихователів мають труднощі в проведенні комбінованих занять з розвитку мовлення, тому вихователями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Стець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Г.П. та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Рижак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Н.І. проведено практичний показ таких занять з дітьми із застосуванням технологій мовленнєвого розвитку.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72799-3BA8-44E8-AA6F-2D4023F6F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2" y="6716153"/>
            <a:ext cx="1794692" cy="134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D78D61-1FE1-47D1-9E39-13F6F676C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23" y="8190410"/>
            <a:ext cx="1794692" cy="134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9FD33D-CBFF-47FB-A9F4-9D891EF98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267" y="6556239"/>
            <a:ext cx="1665847" cy="166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B12700-6021-48A8-A7DE-6FC6CBAD6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15" y="7395394"/>
            <a:ext cx="1288144" cy="196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62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875A74-ACCB-41EA-AB4A-04A1BCF4D938}"/>
              </a:ext>
            </a:extLst>
          </p:cNvPr>
          <p:cNvSpPr txBox="1"/>
          <p:nvPr/>
        </p:nvSpPr>
        <p:spPr>
          <a:xfrm>
            <a:off x="259308" y="2129050"/>
            <a:ext cx="6482688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На виконання Національної доктрини розвитку освіти, п. 3 наказу Міністерства освіти і науки від 23.03.2005 № 178, «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затвердження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Примірного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положення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 порядок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звітування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керівників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дошкільних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загальноосвітніх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професійно-технічних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закладів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перед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педагогічним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колективом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громадськістю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« 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Положення про дошкільний навчальний заклад» , з метою подальшого утвердження відкритої і демократичної державно-громадської системи управління освітою, поєднання державного і громадського контролю за прозорістю прийняття і виконання управлінських рішень, запровадження колегіальної етики управлінської діяльності у навчальних закладах, що базуються на принципах взаємоповаги та позитивної мотивації я,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Фучко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Ольга Миколаївна, директор Закладу дошкільної освіти №39  (ясел-садка) « Журавлик», освіта повна вища педагогічна, педагогічний стаж 50 років , нагороджена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нагрудним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знаком «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Відмінник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освіти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заохочувальною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відзнакою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Міністерства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освіти і науки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нагрудним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знаком "Василь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Сухомлинський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звітую про основні напрямки своєї діяльності за 2022 – 2023 навчальний рік. </a:t>
            </a:r>
          </a:p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Діяльність ЗДО «Журавлик»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направлена на реалізацію основних завдань дошкільної освіти: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формування особистості дитини, розвиток її творчих здібностей, набуття нею соціального досвіду;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виконання вимог Базового компонента дошкільної освіти, забезпечення соціальної адаптації та готовності продовжувати освіту;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здійснення соціально-педагогічного патронату сім'ї.</a:t>
            </a:r>
            <a:b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стаття 7 Закону України Про дошкільну освіту;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створення умов для реалізації здібностей, інтересів, потреб і всебічного розвитку кожної дитини – «Здорова дитина – міцна особистість!»;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продовжувати роботу по доповненню індивідуальних куточків для всебічного розвитку, розвитку творчих здібностей, як дітей, так і кожного педагогічного працівника;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забезпечення доступу до новітніх засобів та освітніх технологій у дошкільній освіті;</a:t>
            </a:r>
          </a:p>
          <a:p>
            <a:pPr algn="ctr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Девіз ЗДО – «БАТЬКИ, ДІТИ, КОЛЕКТИВ – ЄДИНА СІМ’Я!!!»</a:t>
            </a:r>
          </a:p>
          <a:p>
            <a:endParaRPr lang="uk-UA" dirty="0"/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C38511E-79A2-4F62-A62F-890DB94D6964}"/>
              </a:ext>
            </a:extLst>
          </p:cNvPr>
          <p:cNvSpPr/>
          <p:nvPr/>
        </p:nvSpPr>
        <p:spPr>
          <a:xfrm>
            <a:off x="766618" y="163774"/>
            <a:ext cx="5902037" cy="18867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Закінчився 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один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навчальний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  ми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підводимо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підсумки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колективу  закладу дошкільної освіти .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Керуючись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Положенням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 порядок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звітування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керівника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ЗДО перед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трудовим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колективом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представниками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громадського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самоврядування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закладу,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пропоную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вам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оцінити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мою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діяльність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як директора на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посаді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2022 -2023 навчального року. 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74614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E99C0-FA6B-4ED8-8E72-C697204F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" y="1018288"/>
            <a:ext cx="841321" cy="786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8D2F9-5274-4AFC-A9C0-2C8987997A97}"/>
              </a:ext>
            </a:extLst>
          </p:cNvPr>
          <p:cNvSpPr txBox="1"/>
          <p:nvPr/>
        </p:nvSpPr>
        <p:spPr>
          <a:xfrm>
            <a:off x="398417" y="260664"/>
            <a:ext cx="60611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14.01.2023р. педагоги ЗДО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пройшли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програмою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тренінгів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компанії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LEGO Foundation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як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інструмент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підтримки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благополуччя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дітей» ( 4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041140" algn="l"/>
              </a:tabLs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2023р.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Гошко О.В.,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Рижак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Н.І. 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Бертич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Т.Й.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поділились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досвідом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педагогічній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майстерні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рамках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засідання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спільноти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педагогічних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працівників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м.Ужгорода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темою»Форми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 методи роботи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дошкільниками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формування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природничо-екологвчної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компетентності».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041140" algn="l"/>
              </a:tabLs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майстерня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пройшла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цікаво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учасники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спільноти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познайомились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доробками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дидактичним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матеріалом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теми.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ECB48-EF72-42A3-B799-C5A75056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264" y="6530941"/>
            <a:ext cx="1725096" cy="274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A6597B-9F22-4E41-B985-C4931ADB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7" y="6403432"/>
            <a:ext cx="2661847" cy="1429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063B5A-905A-4A4D-994D-E5207D587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98" y="3455115"/>
            <a:ext cx="2242966" cy="2760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183561-5E86-4688-89DB-FE1E65AA4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00" y="7277494"/>
            <a:ext cx="1495792" cy="2266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51E6E6-8A48-47C5-B91A-23EE2A577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417" y="8208431"/>
            <a:ext cx="2661847" cy="143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CB4A242-55C3-4995-A275-A4E3104D0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9310" y="3529871"/>
            <a:ext cx="1930272" cy="293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3362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E99C0-FA6B-4ED8-8E72-C697204F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" y="1018288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38A3E-E727-4921-9458-B95E43A339B2}"/>
              </a:ext>
            </a:extLst>
          </p:cNvPr>
          <p:cNvSpPr txBox="1"/>
          <p:nvPr/>
        </p:nvSpPr>
        <p:spPr>
          <a:xfrm>
            <a:off x="535577" y="213650"/>
            <a:ext cx="6115341" cy="836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uk-UA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культурно-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оздоровча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робота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uk-UA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Одним з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пріоритетних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завдань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колективу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щорічно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є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оздоровчий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напрямок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вересні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2022р. у закладі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змінився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інструктор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Роботу проводила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Ящищак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А.Р., яка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фахову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досвід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з дітьми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дошкільного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використовує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сучасні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вправи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корекцію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дихання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емоційні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стретчинг 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Всю роботу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інструктор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проводила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враховуючи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листків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здоров’я  дітей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заняття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фіз.інструктор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Ящищак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А.Р. проводила 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спортивній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за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винятком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вересня 2022р.та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2023р.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Спортивні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змагання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здоров'я –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кліматичних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умов. Провела 2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фізкультуріні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свята :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имове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 « В гостях 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сніговика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тнє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«День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захисту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дітей»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Впродовж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2022/2023 року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робота по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удосконаленню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фізкультурно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оздоровчої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через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оптимізацію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рухового режиму та організацію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самостійної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рухової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</a:t>
            </a: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жовитні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2022р. та 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2023р проведено  медико-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педагогічний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контроль у старших групах,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показав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хорошу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професійну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підготовку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інструктора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сучасну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організацію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занять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здітьми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моторна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щільність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проведення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занять з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фізкультури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відповідають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дітей.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 </a:t>
            </a:r>
            <a:endParaRPr lang="uk-U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w Cen MT Condensed" panose="020B0606020104020203" pitchFamily="34" charset="0"/>
            </a:endParaRPr>
          </a:p>
          <a:p>
            <a:pPr marL="0" marR="0" indent="360045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 </a:t>
            </a:r>
            <a:endParaRPr lang="uk-U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w Cen MT Condensed" panose="020B06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26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1E99C0-FA6B-4ED8-8E72-C697204F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" y="1018288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73002-9807-4531-8507-D52722174FB0}"/>
              </a:ext>
            </a:extLst>
          </p:cNvPr>
          <p:cNvSpPr txBox="1"/>
          <p:nvPr/>
        </p:nvSpPr>
        <p:spPr>
          <a:xfrm>
            <a:off x="627742" y="185790"/>
            <a:ext cx="58383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uk-U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аналізу результатів реалізації завдань фізичного розвитку дітей дошкільного віку було проведене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 рівня розвитку основних рухів вихованців</a:t>
            </a:r>
            <a:r>
              <a:rPr lang="uk-U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стрибок у довжину з місця, стрибок у довжину з розбігу, біг 10 м., метання мішечку на дальність , за допомогою якого вдалося продіагностувати якісні й кількісні зрушення в розвитку основних рухів дошкільників. Дані моніторингу відображені у  кругових діаграмах:</a:t>
            </a:r>
          </a:p>
        </p:txBody>
      </p:sp>
      <p:graphicFrame>
        <p:nvGraphicFramePr>
          <p:cNvPr id="5" name="Диаграмма 1">
            <a:extLst>
              <a:ext uri="{FF2B5EF4-FFF2-40B4-BE49-F238E27FC236}">
                <a16:creationId xmlns:a16="http://schemas.microsoft.com/office/drawing/2014/main" id="{5E65C801-0D9A-4D96-A64C-B9C79B2E6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7796123"/>
              </p:ext>
            </p:extLst>
          </p:nvPr>
        </p:nvGraphicFramePr>
        <p:xfrm>
          <a:off x="489975" y="2049478"/>
          <a:ext cx="2080512" cy="161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209459-3DB2-45FE-9D92-F77D864E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353" y="2049478"/>
            <a:ext cx="1948649" cy="1615122"/>
          </a:xfrm>
          <a:prstGeom prst="rect">
            <a:avLst/>
          </a:prstGeom>
          <a:gradFill flip="none" rotWithShape="1">
            <a:gsLst>
              <a:gs pos="53000">
                <a:schemeClr val="accent2">
                  <a:lumMod val="20000"/>
                  <a:lumOff val="80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graphicFrame>
        <p:nvGraphicFramePr>
          <p:cNvPr id="7" name="Диаграмма 3">
            <a:extLst>
              <a:ext uri="{FF2B5EF4-FFF2-40B4-BE49-F238E27FC236}">
                <a16:creationId xmlns:a16="http://schemas.microsoft.com/office/drawing/2014/main" id="{2ADA5DEA-2195-4CE5-9B0C-A165942B39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386769"/>
              </p:ext>
            </p:extLst>
          </p:nvPr>
        </p:nvGraphicFramePr>
        <p:xfrm>
          <a:off x="4624868" y="2049478"/>
          <a:ext cx="2027643" cy="161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F09C7E-75EF-409E-86AE-D58C2769B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975" y="5375334"/>
            <a:ext cx="2080511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E5DE4B-1008-48A8-ABA3-D4C10B6CE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76" y="3712406"/>
            <a:ext cx="2080512" cy="161512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791226-B30D-4345-9A7D-629AEDD6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352" y="3712406"/>
            <a:ext cx="1948649" cy="16151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3280BD-3DBE-48F3-A698-03F5E7E30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865" y="3712407"/>
            <a:ext cx="2030182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8C59F2-4BDA-42B5-8A18-AC9B557660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3353" y="5375333"/>
            <a:ext cx="1998976" cy="16151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5B54A5-8A31-41C4-9CE4-F4BC2B61C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3534" y="5375334"/>
            <a:ext cx="1998977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4E580B-B0A5-4495-A6E7-24E512246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975" y="7048961"/>
            <a:ext cx="2080510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592F43-CB93-445D-AC53-E1EA62B127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3352" y="7038260"/>
            <a:ext cx="1998977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65671B-DB78-4A80-9645-D06E7E4373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6503" y="7038261"/>
            <a:ext cx="1976008" cy="16151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C5AD2B-5DCF-4970-BE4D-C0728EB08089}"/>
              </a:ext>
            </a:extLst>
          </p:cNvPr>
          <p:cNvSpPr txBox="1"/>
          <p:nvPr/>
        </p:nvSpPr>
        <p:spPr>
          <a:xfrm>
            <a:off x="253214" y="8701186"/>
            <a:ext cx="66047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dirty="0"/>
              <a:t> 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результатами діагностування, ми можемо бачити приріст фізичних якостей у дітей. Проте на тлі загальної позитивної картини фізичного розвитку виділяються і діти, які мають середній чи початковий рівень фізичної підготовленості, тому питання фізкультурно-оздоровчої роботи залишається актуальним і потребує подальшого розвитку.</a:t>
            </a:r>
          </a:p>
        </p:txBody>
      </p:sp>
    </p:spTree>
    <p:extLst>
      <p:ext uri="{BB962C8B-B14F-4D97-AF65-F5344CB8AC3E}">
        <p14:creationId xmlns:p14="http://schemas.microsoft.com/office/powerpoint/2010/main" val="2338169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8DBF4-E242-457B-AACF-04278B818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3" y="3622288"/>
            <a:ext cx="1588770" cy="211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154305-66D1-4076-BAF3-B572C12AC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82" y="2029927"/>
            <a:ext cx="3726425" cy="145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CB3C20-0927-477B-B2B4-2D03D19DE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17" y="3620111"/>
            <a:ext cx="1640603" cy="2189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962780-E9B2-479E-AA1F-C752EF17F4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4" b="26813"/>
          <a:stretch/>
        </p:blipFill>
        <p:spPr>
          <a:xfrm>
            <a:off x="1032420" y="419309"/>
            <a:ext cx="2093248" cy="145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CE97C9-595C-4A3F-8103-E7C4099EB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24328"/>
          <a:stretch/>
        </p:blipFill>
        <p:spPr>
          <a:xfrm>
            <a:off x="4026216" y="338131"/>
            <a:ext cx="1799364" cy="161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D6D4AD-D337-4698-BBDB-01A9778AA0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"/>
          <a:stretch/>
        </p:blipFill>
        <p:spPr>
          <a:xfrm>
            <a:off x="111034" y="6056794"/>
            <a:ext cx="6635932" cy="3518297"/>
          </a:xfrm>
          <a:prstGeom prst="rect">
            <a:avLst/>
          </a:prstGeom>
        </p:spPr>
      </p:pic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3C174CCD-4829-49B6-A3AA-1BCA8446A5B1}"/>
              </a:ext>
            </a:extLst>
          </p:cNvPr>
          <p:cNvSpPr/>
          <p:nvPr/>
        </p:nvSpPr>
        <p:spPr>
          <a:xfrm>
            <a:off x="1906530" y="5878287"/>
            <a:ext cx="3044939" cy="935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0576B8-C1C2-4BC5-B5D4-529ED8C7B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11" y="4397285"/>
            <a:ext cx="1461407" cy="1948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8762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8CB2C-386D-4C56-9CA8-B91E44E7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0" y="1006677"/>
            <a:ext cx="841321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09CE6-0273-45AB-955B-03E8356FC5CF}"/>
              </a:ext>
            </a:extLst>
          </p:cNvPr>
          <p:cNvSpPr txBox="1"/>
          <p:nvPr/>
        </p:nvSpPr>
        <p:spPr>
          <a:xfrm>
            <a:off x="548640" y="179134"/>
            <a:ext cx="608341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Робота з охорони життя і зміцнення здоров’я дітей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Пріоритетними у 2021/2022 навчальному році були і залишаються здоров’я наших дітей. Удосконаленню системи фізичного виховання у закладі дошкільної освіти сприяє чіткий та систематичний медико-педагогічний  контроль за станом здоров’я, фізичним розвитком та руховою активністю дітей.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Заклад дошкільної  освіти має медичний кабінет, кабінет фізіотерапевтичних процедур та </a:t>
            </a:r>
            <a:r>
              <a:rPr lang="uk-UA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золятор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Обладнання відповідає нормативним вимогам. Медичне обслуговування дітей ЗДО №39 забезпечує медична сестра  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Сімчера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Л.І. та медсестра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Юнчик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Т.. Сайт нашого закладу містить сторінку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медсестри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на якій висвітлюється широкий спектр інформації щодо оздоровлення та здоров’язберігаючих заходів  для наших дітей та батьків.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У кожній віковій групі, за результатами  антропометричних вимірювань, наявний листок здоров’я дітей, згідно з яким проводиться маркування меблів, здійснюється індивідуальний підхід під час фізкультурно-оздоровчої роботи.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Упродовж навчального року педагогами враховувався стан здоров’я дітей під час проведення занять з фізичної культури, організації рухового режиму упродовж дня, підбору рухливих ігор.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DB1E0-44A9-4EA8-B996-97F444A4D93D}"/>
              </a:ext>
            </a:extLst>
          </p:cNvPr>
          <p:cNvSpPr txBox="1"/>
          <p:nvPr/>
        </p:nvSpPr>
        <p:spPr>
          <a:xfrm>
            <a:off x="548640" y="5326542"/>
            <a:ext cx="608341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педагоги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використовували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здоров’язберігаючі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здоров'я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формуючі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Постійно велась робота з формування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правильної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постави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профілактики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плоскостопості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До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ранкової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гагієнічної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гімнастики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вправи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попередження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плоскостопості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постави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ортопедичних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групах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проводили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вправи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ЛФК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у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зв’язку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відсутністю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медсестри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ЛФК).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діти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ортопедичних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отримували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процедури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рекомендацій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8B29C5-C123-4159-9CFB-B569B973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41" y="8141244"/>
            <a:ext cx="1167493" cy="155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0E903C-BC2D-4E4A-AAA3-D2E06BA78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59" y="7246818"/>
            <a:ext cx="1701719" cy="170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A58AE4-63DC-4138-A0F5-DCAE3EFD9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74" y="7388645"/>
            <a:ext cx="1808646" cy="219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DC865C-7F6C-40BC-982F-313230750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7514517"/>
            <a:ext cx="1167493" cy="155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576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8CB2C-386D-4C56-9CA8-B91E44E7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0" y="1006677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5EBD7-88D7-41A6-8411-07C89E68B50B}"/>
              </a:ext>
            </a:extLst>
          </p:cNvPr>
          <p:cNvSpPr txBox="1"/>
          <p:nvPr/>
        </p:nvSpPr>
        <p:spPr>
          <a:xfrm>
            <a:off x="701040" y="319331"/>
            <a:ext cx="5848042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Дієвого значення для збереження здоров’я вихованців та профілактики різного роду захворювань в закладі має  наявність у кожній групі кварцової лампи . Які знижують рівень розповсюдження інфекційних захворювань та доповнює обов'язкове дотримання правил по влаштуванню та утриманню приміщень. Отже пріоритетним завданням педагогічного колективу ЗДО та медичної сестри у 2022-2023 н.р. було  зміцнення здоров’я дітей шляхом комплексного використання різноманітних здоров’язберігаючих технологій, активних форм і методів формування здоров'язберігаючої компетентності дошкільників. Дана задача вирішувалась через організацію різноманітних форм роботи з дітьми, батьками з питань щодо виховання у дітей дбайливого ставлення до власного здоров’я, впроваджуючи інтеграційні методи оздоровлення.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Систематично директор та сестра медична старша контролювали дотримання у групах режиму дня, режиму провітрювання, кварцування, рухового режиму, санітарного  стану, та виконання протиепідемічних заходів щодо профілактики захворювання  на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-19- початок навчального року та скарлатини – кінець навчального року. Дані заходи  також  відіграють  невід'ємну роль у збереженні здоров'я вихованців. Вся обов’язкова медична документація велась своєчасно, за встановленою формою. Також сестрою медичною закладу, постійно проводиться санітарно-просвітницька робота з батьками, працівниками та дітьми, щодо попередження різних видів захворювання та  проходження медичного огляду працівниками ЗДО..</a:t>
            </a:r>
            <a:r>
              <a:rPr lang="ru-R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Адміністрація контролює дотримання термінів проходження медичних оглядів працюючими. 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200025" algn="just">
              <a:spcBef>
                <a:spcPts val="0"/>
              </a:spcBef>
              <a:spcAft>
                <a:spcPts val="750"/>
              </a:spcAft>
            </a:pPr>
            <a:r>
              <a:rPr lang="uk-UA" sz="1600" i="1" dirty="0">
                <a:solidFill>
                  <a:srgbClr val="0015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13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8CB2C-386D-4C56-9CA8-B91E44E7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0" y="1006677"/>
            <a:ext cx="841321" cy="786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FA2D6-3C33-4D54-9FD5-53AE4F11BC53}"/>
              </a:ext>
            </a:extLst>
          </p:cNvPr>
          <p:cNvSpPr txBox="1"/>
          <p:nvPr/>
        </p:nvSpPr>
        <p:spPr>
          <a:xfrm>
            <a:off x="395766" y="29643"/>
            <a:ext cx="6236283" cy="984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uk-UA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Аналіз стану харчування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uk-UA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w Cen MT Condensed" panose="020B0606020104020203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   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Робота з організацією харчування дітей ЗДО здійснюється згідно постанови Кабінет Міністрів України від 24 березня 2021 р. № 305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«Про затвердження норм та Порядку організації харчування у закладах освіти та дитячих закладах оздоровлення та відпочинку»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закладі організовано трьох разовий режим харчування та забезпечено оптимальний питний режим для дітей.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урізноманітнення раціону дітей протягом навчального року медичною сестрою розроблена нова картотека страв.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Адміністрація закладу протягом навчального року приділяла особливу увагу тому, щоб продукти харчування , що надходили до ЗДО , були якісними та відповідали вимогам державних стандартів, супроводжувалися накладними, сертифікатами якості, висновками санітарно-епідеміологічної експертизи.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закладі розроблено картотеку страв, примірне меню та вся бухгалтерська документація відповідно програми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HACCP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Умови для організації харчування в дошкільному закладі задовільні.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Основним принципом організації харчування, саме в ЗДО №39 є: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абезпечення санітарно-гігієнічних норм;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 всіх санітарних вимог до роздачі готових страв;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забезпечення миючими засобами для обробки посуду;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 відповідної кількості посуду, спецодягу;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формування у дітей культурно-гігієнічних навичок;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 режиму харчування;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 меню - розкладки, яке вміщує розклад для дітей віком  1-3 років та дітей віком від 3-4років і  4-6(7) років відповідно до затверджених норм харчування. 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Організація харчування в групах знаходиться в належному стані . Питний режим організовано згідно вимогам, всі групи забезпечені питною водою з кулерів, кип’ячена вода завжди свіжа в наявності. Меню щоденно висвітлюється на сайті ЗДО.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умовах роботи закладу, під час військового стану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меню розміщується також в мобільному додатку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Viber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кожної групи та в доступному для батьків інформаційному місці на території закладу.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Педагогічні працівники дотримуються принципів наступності,єдності вимог в закладі дошкільної освіти і в родині. Виконання вимог програми щодо виховання культурно-гігієнічних навичок, питання раціонального харчування дітей вносяться у тематику засідань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батьківських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комітетів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батьківських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зборів,виробничих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нарад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,а також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розглядаються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засвіданнях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ради з харчування.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протязі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– 2023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р.у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не було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жодного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отруєнь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свідчить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належний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стан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організації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харчування, так як контроль за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організацією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харчування проводиться постійно.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0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A8CB2C-386D-4C56-9CA8-B91E44E7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0" y="1006677"/>
            <a:ext cx="841321" cy="786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1D842-EECE-4B95-A88B-A29830692BA7}"/>
              </a:ext>
            </a:extLst>
          </p:cNvPr>
          <p:cNvSpPr txBox="1"/>
          <p:nvPr/>
        </p:nvSpPr>
        <p:spPr>
          <a:xfrm>
            <a:off x="225950" y="173335"/>
            <a:ext cx="6305479" cy="696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Адміністративно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- </a:t>
            </a:r>
            <a:r>
              <a:rPr lang="ru-RU" sz="1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господарська</a:t>
            </a: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w Cen MT Condensed" panose="020B0606020104020203" pitchFamily="34" charset="0"/>
              </a:rPr>
              <a:t> робота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uk-UA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w Cen MT Condensed" panose="020B0606020104020203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Вся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адміністративно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господарська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робота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була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побудована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створенні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безпечних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умов для виховання,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дітей в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карантину на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COVID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-19 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запровадження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Україні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військового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стану.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Впродовж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місяців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виконано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наступні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: 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групи 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майданчики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літнього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оздоровлення :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облаштовано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пофарбовано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ігрові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споруди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великий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ігровий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проведена робота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закриття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дерев'яними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кришками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пасочниць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майданчиках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авезено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пісок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групах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облаштовано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ігрові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зони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зелену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зону,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подвір’я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квітами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хвойними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насадженнями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Закуплено шланги для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поливання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майданчиків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клумб.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В 4-х групах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зроблено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тіньову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завісу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майданчиках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Впродовж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року проводилась закупка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миючих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дезинфекторів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медичного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інвентаря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іграшок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інформацію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переглядати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Сайті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ЗДО на « Для вас батьки» «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Сторінка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батьківського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комітету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Проведено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профілактичний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ремонт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кухні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інвентаря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необхідним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Заклад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забезпечений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твердим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інвентарем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посудом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миючими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медикаментами.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 fontAlgn="base">
              <a:lnSpc>
                <a:spcPts val="192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закладу за 2022 \2023 н.р., 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самооцінювання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освітніх і управлінських процесів закладу освіти та внутрішньої системи забезпечення якості освіти у закладі дошкільної освіти показав сильну та слабі сторони діяльності ЗДО та окреслив  коло питань, які необхідно усунути в наступному навчальному році та намітити завдання закладу на 2023 - 2024 навчальний рік.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79178-60AF-4DB6-A7CB-2DA9BED53323}"/>
              </a:ext>
            </a:extLst>
          </p:cNvPr>
          <p:cNvSpPr txBox="1"/>
          <p:nvPr/>
        </p:nvSpPr>
        <p:spPr>
          <a:xfrm>
            <a:off x="352697" y="7163153"/>
            <a:ext cx="6178732" cy="264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закладі створені якісні умови для навчання, розвитку та виховання дітей. Заклад освіти щоденно  надає якісну освіту дітям. Режим роботи закладу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задовільняє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всіх учасників освітнього процесу.  Але разом з цим є проблеми, над якими потрібно працювати:</a:t>
            </a:r>
          </a:p>
          <a:p>
            <a:pPr>
              <a:lnSpc>
                <a:spcPct val="150000"/>
              </a:lnSpc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Неукомплектованість закладу педагогічними кадрами.</a:t>
            </a:r>
          </a:p>
          <a:p>
            <a:pPr>
              <a:lnSpc>
                <a:spcPct val="150000"/>
              </a:lnSpc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Забезпечення всіх працівників ІКТ для роботи</a:t>
            </a:r>
          </a:p>
          <a:p>
            <a:pPr>
              <a:lnSpc>
                <a:spcPct val="150000"/>
              </a:lnSpc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зв’язку з військовим станом,  напрями варіативної частини Базового компоненту дошкільної освіти недостатньо виконувались впродовж року.</a:t>
            </a:r>
          </a:p>
        </p:txBody>
      </p:sp>
    </p:spTree>
    <p:extLst>
      <p:ext uri="{BB962C8B-B14F-4D97-AF65-F5344CB8AC3E}">
        <p14:creationId xmlns:p14="http://schemas.microsoft.com/office/powerpoint/2010/main" val="2970297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C68217-2646-4EAB-A6D5-762AF67F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39" y="993614"/>
            <a:ext cx="841321" cy="7864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B774E5-1A31-48A6-9589-DF75FD53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40" y="1249681"/>
            <a:ext cx="6327722" cy="8924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1BAEDB-B678-46DB-8CAA-E55262F50F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46789" y="97553"/>
            <a:ext cx="11032839" cy="3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3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A51A95-9F76-4627-AD54-B42915E674EE}"/>
              </a:ext>
            </a:extLst>
          </p:cNvPr>
          <p:cNvSpPr txBox="1"/>
          <p:nvPr/>
        </p:nvSpPr>
        <p:spPr>
          <a:xfrm>
            <a:off x="431074" y="1025237"/>
            <a:ext cx="595666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Щиро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дякуємо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надану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допомогу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всім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був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небайдужий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 наших проблем!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ми з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свого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боку i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надалі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будемо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дотримуватися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самого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головного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завдання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ЗДО -</a:t>
            </a:r>
          </a:p>
          <a:p>
            <a:pPr algn="ctr"/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охорона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здоров'я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кожного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вихованця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і</a:t>
            </a:r>
          </a:p>
          <a:p>
            <a:pPr algn="ctr"/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всебічний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0988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4C3573-5409-4529-B3E5-2E13C6A0901E}"/>
              </a:ext>
            </a:extLst>
          </p:cNvPr>
          <p:cNvSpPr txBox="1"/>
          <p:nvPr/>
        </p:nvSpPr>
        <p:spPr>
          <a:xfrm>
            <a:off x="491319" y="272955"/>
            <a:ext cx="6114197" cy="87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pPr algn="just"/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Аналіз роботи закладу дошкільної освіти </a:t>
            </a:r>
          </a:p>
          <a:p>
            <a:pPr algn="just"/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за 2022/2023 </a:t>
            </a:r>
            <a:r>
              <a:rPr lang="uk-UA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н.р</a:t>
            </a:r>
            <a:r>
              <a:rPr lang="uk-U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uk-UA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 дошкільної освіти №39 та його функціювання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Робота закладу дошкільної освіти №39 «Журавлик  у 2022/2023 навчальному році проводилась відповідно  Законів України «Про освіту»,  «Про дошкільну освіту» , «Про охорону праці», «Про дитяче харчування», «Про основні засади державного нагляду( контролю) у сфері господарської діяльності», Конвенції про права дитини,  Положення про заклад дошкільної освіти , затвердженим постановою Кабінету Міністрів України від 12.03.2003 №305, із змінами та доповненнями  затвердженими постановою  Кабінету Міністрів України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 27 січня 2021 р. № 86, Концепція освіти дітей раннього та дошкільного віку 2020р., Плану роботи закладу на 2022/2023 навчальний рік, з урахуванням плану роботи управління освіти Ужгородської міської ради  .</a:t>
            </a:r>
          </a:p>
          <a:p>
            <a:pPr algn="just"/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2022/2023 навчальному році заклад працював у </a:t>
            </a:r>
          </a:p>
          <a:p>
            <a:pPr algn="ctr"/>
            <a:r>
              <a:rPr lang="uk-U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12-годинному режимі. </a:t>
            </a:r>
          </a:p>
          <a:p>
            <a:pPr algn="just"/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Структура закладу була наступна :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груп для дітей дошкільного віку та 1 група для дітей раннього віку \ 3-й рік життя\.</a:t>
            </a:r>
          </a:p>
          <a:p>
            <a:pPr algn="just"/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12 дошкільних груп 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групи  для дітей  4-го року життя,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групи  для дітей 5-го року життя,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4груп для дітей 6 –го року життя.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закладі працювали 4 групи спеціального призначення :</a:t>
            </a:r>
          </a:p>
          <a:p>
            <a:pPr algn="just"/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група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дітей 6-го року життя з фонетико-фонематичним недорозвитком мовлення ФФНМ  та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групи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дітей з порушенням опорно-рухового апарату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\ молодша, середня та старша\.</a:t>
            </a:r>
          </a:p>
        </p:txBody>
      </p:sp>
    </p:spTree>
    <p:extLst>
      <p:ext uri="{BB962C8B-B14F-4D97-AF65-F5344CB8AC3E}">
        <p14:creationId xmlns:p14="http://schemas.microsoft.com/office/powerpoint/2010/main" val="418580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98C427-8122-4810-8DAA-3067E34A445F}"/>
              </a:ext>
            </a:extLst>
          </p:cNvPr>
          <p:cNvSpPr txBox="1"/>
          <p:nvPr/>
        </p:nvSpPr>
        <p:spPr>
          <a:xfrm>
            <a:off x="723331" y="172451"/>
            <a:ext cx="586853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КАДРОВЕ ЗАБЕЗПЕЧЕННЯ</a:t>
            </a:r>
          </a:p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 дошкільної освіти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не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забезпечений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педагогічними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кадрами , 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саме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вакансії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вакансія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інструктора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плавання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вакансія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медичної сестри.</a:t>
            </a:r>
          </a:p>
          <a:p>
            <a:endParaRPr lang="ru-RU" dirty="0"/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F25C11B2-47E2-4A38-9996-803902FD6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04260"/>
              </p:ext>
            </p:extLst>
          </p:nvPr>
        </p:nvGraphicFramePr>
        <p:xfrm>
          <a:off x="225594" y="2104292"/>
          <a:ext cx="6406812" cy="39794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69163">
                  <a:extLst>
                    <a:ext uri="{9D8B030D-6E8A-4147-A177-3AD203B41FA5}">
                      <a16:colId xmlns:a16="http://schemas.microsoft.com/office/drawing/2014/main" val="1662459279"/>
                    </a:ext>
                  </a:extLst>
                </a:gridCol>
                <a:gridCol w="535106">
                  <a:extLst>
                    <a:ext uri="{9D8B030D-6E8A-4147-A177-3AD203B41FA5}">
                      <a16:colId xmlns:a16="http://schemas.microsoft.com/office/drawing/2014/main" val="3961266923"/>
                    </a:ext>
                  </a:extLst>
                </a:gridCol>
                <a:gridCol w="448333">
                  <a:extLst>
                    <a:ext uri="{9D8B030D-6E8A-4147-A177-3AD203B41FA5}">
                      <a16:colId xmlns:a16="http://schemas.microsoft.com/office/drawing/2014/main" val="1163751228"/>
                    </a:ext>
                  </a:extLst>
                </a:gridCol>
                <a:gridCol w="462794">
                  <a:extLst>
                    <a:ext uri="{9D8B030D-6E8A-4147-A177-3AD203B41FA5}">
                      <a16:colId xmlns:a16="http://schemas.microsoft.com/office/drawing/2014/main" val="3956341386"/>
                    </a:ext>
                  </a:extLst>
                </a:gridCol>
                <a:gridCol w="477258">
                  <a:extLst>
                    <a:ext uri="{9D8B030D-6E8A-4147-A177-3AD203B41FA5}">
                      <a16:colId xmlns:a16="http://schemas.microsoft.com/office/drawing/2014/main" val="1832448539"/>
                    </a:ext>
                  </a:extLst>
                </a:gridCol>
                <a:gridCol w="491718">
                  <a:extLst>
                    <a:ext uri="{9D8B030D-6E8A-4147-A177-3AD203B41FA5}">
                      <a16:colId xmlns:a16="http://schemas.microsoft.com/office/drawing/2014/main" val="2387426532"/>
                    </a:ext>
                  </a:extLst>
                </a:gridCol>
                <a:gridCol w="433870">
                  <a:extLst>
                    <a:ext uri="{9D8B030D-6E8A-4147-A177-3AD203B41FA5}">
                      <a16:colId xmlns:a16="http://schemas.microsoft.com/office/drawing/2014/main" val="2052816604"/>
                    </a:ext>
                  </a:extLst>
                </a:gridCol>
                <a:gridCol w="433870">
                  <a:extLst>
                    <a:ext uri="{9D8B030D-6E8A-4147-A177-3AD203B41FA5}">
                      <a16:colId xmlns:a16="http://schemas.microsoft.com/office/drawing/2014/main" val="1662143842"/>
                    </a:ext>
                  </a:extLst>
                </a:gridCol>
                <a:gridCol w="433870">
                  <a:extLst>
                    <a:ext uri="{9D8B030D-6E8A-4147-A177-3AD203B41FA5}">
                      <a16:colId xmlns:a16="http://schemas.microsoft.com/office/drawing/2014/main" val="3203872758"/>
                    </a:ext>
                  </a:extLst>
                </a:gridCol>
                <a:gridCol w="477258">
                  <a:extLst>
                    <a:ext uri="{9D8B030D-6E8A-4147-A177-3AD203B41FA5}">
                      <a16:colId xmlns:a16="http://schemas.microsoft.com/office/drawing/2014/main" val="3710489305"/>
                    </a:ext>
                  </a:extLst>
                </a:gridCol>
                <a:gridCol w="643572">
                  <a:extLst>
                    <a:ext uri="{9D8B030D-6E8A-4147-A177-3AD203B41FA5}">
                      <a16:colId xmlns:a16="http://schemas.microsoft.com/office/drawing/2014/main" val="451957280"/>
                    </a:ext>
                  </a:extLst>
                </a:gridCol>
              </a:tblGrid>
              <a:tr h="25949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Категорія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пед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працівника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А т е с т а ц і я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О с в і т 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143360"/>
                  </a:ext>
                </a:extLst>
              </a:tr>
              <a:tr h="73983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Пед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r>
                        <a:rPr lang="uk-UA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звання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вища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ВЗП,</a:t>
                      </a:r>
                      <a:r>
                        <a:rPr lang="uk-UA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т.р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Спеціаліст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Неповна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вища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Базова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вища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Вища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Заг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r>
                        <a:rPr lang="uk-UA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к-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сть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64953985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Директор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4878790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Вих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.-</a:t>
                      </a: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метод</a:t>
                      </a:r>
                      <a:r>
                        <a:rPr lang="uk-UA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ист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574811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Вчит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.-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логоп</a:t>
                      </a:r>
                      <a:r>
                        <a:rPr lang="uk-UA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ед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3821325"/>
                  </a:ext>
                </a:extLst>
              </a:tr>
              <a:tr h="4781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І</a:t>
                      </a: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нст</a:t>
                      </a: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р. з </a:t>
                      </a:r>
                      <a:r>
                        <a:rPr lang="uk-UA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фізкультур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  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035394"/>
                  </a:ext>
                </a:extLst>
              </a:tr>
              <a:tr h="4000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Музкерівник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3673571"/>
                  </a:ext>
                </a:extLst>
              </a:tr>
              <a:tr h="498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Психолог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  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\о5\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 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 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4763066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Вихователі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5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9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8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8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4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2338110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Всього</a:t>
                      </a: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7</a:t>
                      </a:r>
                      <a:endParaRPr lang="uk-UA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4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w Cen MT Condensed" panose="020B0606020104020203" pitchFamily="34" charset="0"/>
                        </a:rPr>
                        <a:t>9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8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r>
                        <a:rPr lang="uk-UA" sz="13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11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30</a:t>
                      </a:r>
                      <a:endParaRPr lang="uk-UA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h="50800" prst="divot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02677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2B7615-A7F0-4937-9C44-5436ED51F567}"/>
              </a:ext>
            </a:extLst>
          </p:cNvPr>
          <p:cNvSpPr txBox="1"/>
          <p:nvPr/>
        </p:nvSpPr>
        <p:spPr>
          <a:xfrm>
            <a:off x="1288007" y="1680556"/>
            <a:ext cx="47391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Якісний склад педагогічного колективу </a:t>
            </a: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EBFF99D1-D6C5-43F3-B905-C63D26BA9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21541"/>
              </p:ext>
            </p:extLst>
          </p:nvPr>
        </p:nvGraphicFramePr>
        <p:xfrm>
          <a:off x="225594" y="6436774"/>
          <a:ext cx="6406815" cy="31306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84582">
                  <a:extLst>
                    <a:ext uri="{9D8B030D-6E8A-4147-A177-3AD203B41FA5}">
                      <a16:colId xmlns:a16="http://schemas.microsoft.com/office/drawing/2014/main" val="851234864"/>
                    </a:ext>
                  </a:extLst>
                </a:gridCol>
                <a:gridCol w="737320">
                  <a:extLst>
                    <a:ext uri="{9D8B030D-6E8A-4147-A177-3AD203B41FA5}">
                      <a16:colId xmlns:a16="http://schemas.microsoft.com/office/drawing/2014/main" val="1461350782"/>
                    </a:ext>
                  </a:extLst>
                </a:gridCol>
                <a:gridCol w="611028">
                  <a:extLst>
                    <a:ext uri="{9D8B030D-6E8A-4147-A177-3AD203B41FA5}">
                      <a16:colId xmlns:a16="http://schemas.microsoft.com/office/drawing/2014/main" val="1076259330"/>
                    </a:ext>
                  </a:extLst>
                </a:gridCol>
                <a:gridCol w="702032">
                  <a:extLst>
                    <a:ext uri="{9D8B030D-6E8A-4147-A177-3AD203B41FA5}">
                      <a16:colId xmlns:a16="http://schemas.microsoft.com/office/drawing/2014/main" val="3920723350"/>
                    </a:ext>
                  </a:extLst>
                </a:gridCol>
                <a:gridCol w="702032">
                  <a:extLst>
                    <a:ext uri="{9D8B030D-6E8A-4147-A177-3AD203B41FA5}">
                      <a16:colId xmlns:a16="http://schemas.microsoft.com/office/drawing/2014/main" val="1550629801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3045879723"/>
                    </a:ext>
                  </a:extLst>
                </a:gridCol>
                <a:gridCol w="702032">
                  <a:extLst>
                    <a:ext uri="{9D8B030D-6E8A-4147-A177-3AD203B41FA5}">
                      <a16:colId xmlns:a16="http://schemas.microsoft.com/office/drawing/2014/main" val="3076921062"/>
                    </a:ext>
                  </a:extLst>
                </a:gridCol>
                <a:gridCol w="877849">
                  <a:extLst>
                    <a:ext uri="{9D8B030D-6E8A-4147-A177-3AD203B41FA5}">
                      <a16:colId xmlns:a16="http://schemas.microsoft.com/office/drawing/2014/main" val="2375386633"/>
                    </a:ext>
                  </a:extLst>
                </a:gridCol>
              </a:tblGrid>
              <a:tr h="1070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Назва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посади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Молоді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</a:t>
                      </a: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спеціалісти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до 3-х р.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До  5 р.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5 – 10 р.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10 – 15 р.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15 – 25 р.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25 – 35 р.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Більше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 35 р. </a:t>
                      </a: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пенс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9324727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Директор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4832390"/>
                  </a:ext>
                </a:extLst>
              </a:tr>
              <a:tr h="4201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Вихов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.-</a:t>
                      </a: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методист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0052781"/>
                  </a:ext>
                </a:extLst>
              </a:tr>
              <a:tr h="4201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Вчитель-логоп</a:t>
                      </a: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.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3669680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Фізінструктор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4521764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Психолог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4084151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Музкерівник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 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98790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Вихователь 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0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4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1882080"/>
                  </a:ext>
                </a:extLst>
              </a:tr>
              <a:tr h="203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Всього (</a:t>
                      </a: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30</a:t>
                      </a: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)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2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0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4</a:t>
                      </a:r>
                      <a:endParaRPr lang="uk-UA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1</a:t>
                      </a: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3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w Cen MT Condensed" panose="020B0606020104020203" pitchFamily="34" charset="0"/>
                        </a:rPr>
                        <a:t>7</a:t>
                      </a:r>
                      <a:endParaRPr lang="uk-UA" sz="9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w Cen MT Condensed" panose="020B0606020104020203" pitchFamily="34" charset="0"/>
                      </a:endParaRPr>
                    </a:p>
                  </a:txBody>
                  <a:tcPr marL="51589" marR="51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01223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175173-2D74-4A60-A67A-FEBDACC0C6C5}"/>
              </a:ext>
            </a:extLst>
          </p:cNvPr>
          <p:cNvSpPr txBox="1"/>
          <p:nvPr/>
        </p:nvSpPr>
        <p:spPr>
          <a:xfrm>
            <a:off x="2065864" y="6083736"/>
            <a:ext cx="2726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стажем</a:t>
            </a:r>
          </a:p>
        </p:txBody>
      </p:sp>
    </p:spTree>
    <p:extLst>
      <p:ext uri="{BB962C8B-B14F-4D97-AF65-F5344CB8AC3E}">
        <p14:creationId xmlns:p14="http://schemas.microsoft.com/office/powerpoint/2010/main" val="1817285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F6C943-2F24-45AA-AD75-57350E32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989260"/>
            <a:ext cx="841321" cy="78645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75448-9A5E-46EC-8D9D-852867E43E48}"/>
              </a:ext>
            </a:extLst>
          </p:cNvPr>
          <p:cNvSpPr txBox="1"/>
          <p:nvPr/>
        </p:nvSpPr>
        <p:spPr>
          <a:xfrm>
            <a:off x="334769" y="361951"/>
            <a:ext cx="618846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ОСВІТНІЙ ПРОЦЕС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Організація освітнього процесу здійснювалася відповідно до Законів України «Про освіту», «Про дошкільну освіту», «Про мови», «Про захист дитинства», відповідно  Базового  компоненту дошкільної освіти в Україні, листа МОН № 1/9-148 від 16.03.2021р «Щодо методичних рекомендацій до оновленого базового компоненту дошкільної освіти»; листа МОН від 09.08.2021 № 1/9-448  «Про затвердження гранично допустимого навчального навантаження на дитину у дошкільних навчальних закладах різних типів та форми власності» (наказ МОН від 20.04.2015 № 446);листа МОН №1/3845 від 20.04.2022р. «Про рекомендації для працівників закладів дошкільної освіти на період дії воєнного стану в Україні»; відповідно «Методичних  рекомендацій  про окремі питання діяльності закладів дошкільної освіти у 2022/2023 навчальному році (Додаток  до листа МОН від 27.07. 2022 № 1/8504-22);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наказу управління освіти Ужгородської міської ради ;  Центру професійного розвитку педагога \  Наказ КУ  «ЦПРПП» Ужгородської міської ради  від 02.01. 2023 №1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В організації освітньої роботи з дітьми усіх груп вихователі використовували блочно- тематичне планування освітнього процесу. Розклад організованої освітньої діяльності  відповідав  вимогам  гранично  допустимого навчального навантаження на дитину. </a:t>
            </a:r>
          </a:p>
          <a:p>
            <a:pPr algn="just"/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Педагоги закладу  використовували весь час перебування дитини в дитячому закладі для формування 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компетентностей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дітей .</a:t>
            </a:r>
          </a:p>
          <a:p>
            <a:pPr algn="just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320B0-EF0D-40FF-8143-F8EB78DD1F08}"/>
              </a:ext>
            </a:extLst>
          </p:cNvPr>
          <p:cNvSpPr txBox="1"/>
          <p:nvPr/>
        </p:nvSpPr>
        <p:spPr>
          <a:xfrm>
            <a:off x="793101" y="6270172"/>
            <a:ext cx="586895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 освітньому процесі педагоги використовували  наступні  педагогічні технології : </a:t>
            </a:r>
          </a:p>
          <a:p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Здоров’язберігаючі технології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(у всіх  групах);                                                               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   математичного  розвитку дітей: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інтелектуальні ігри Нікітіних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математичний планшет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коректурні таблиці Н. Гавриш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палички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К’юізенера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у всіх дошкільних групах; </a:t>
            </a:r>
          </a:p>
          <a:p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  мовленнєвого  спілкування 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коректурні таблиці Н. Гавриш- вихователь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Стець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Г.П.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мнемотаблиці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під час вивчення віршів ( всі педагоги 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методика використання  схем-моделей для навчання дітей описовим розповідям. Автор – Ткаченко Т.</a:t>
            </a:r>
          </a:p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(вихователь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Бертич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Т.Й.). </a:t>
            </a:r>
          </a:p>
        </p:txBody>
      </p:sp>
    </p:spTree>
    <p:extLst>
      <p:ext uri="{BB962C8B-B14F-4D97-AF65-F5344CB8AC3E}">
        <p14:creationId xmlns:p14="http://schemas.microsoft.com/office/powerpoint/2010/main" val="90960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284CD-D87C-40F9-8B82-4BF7D93D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91" y="230984"/>
            <a:ext cx="1695797" cy="127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78580D-C4F4-40E1-BDDA-11906E425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102" y="304962"/>
            <a:ext cx="1172628" cy="1739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A60C72-7948-4E1D-B23B-0C94563B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860" y="618911"/>
            <a:ext cx="1695797" cy="127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EB1DE3-65EE-4148-9F00-EBB390792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884" y="2202827"/>
            <a:ext cx="2261063" cy="127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C9A6C5F-9B18-44A6-B037-3D2C7A66F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592" y="2044886"/>
            <a:ext cx="1429789" cy="1429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E4DC46-C235-49BA-B2DC-455A1F6B7F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461" b="27538"/>
          <a:stretch/>
        </p:blipFill>
        <p:spPr>
          <a:xfrm>
            <a:off x="733268" y="1764541"/>
            <a:ext cx="1868929" cy="1353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4ADFB0-1E60-4A72-BB22-CEE78CA3E907}"/>
              </a:ext>
            </a:extLst>
          </p:cNvPr>
          <p:cNvSpPr txBox="1"/>
          <p:nvPr/>
        </p:nvSpPr>
        <p:spPr>
          <a:xfrm>
            <a:off x="733268" y="3628802"/>
            <a:ext cx="64147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 в музичному розвитку дітей 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Вокалотерапія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музичний  керівник  Попович А.Е.;                                         Елементи методики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К.Орфа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 музичний керівник Гордійчук В.Т.;                                      Технології в зображувальній діяльності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методику Л. Шульги,  нові техніки малювання, малювання за схемою Пишного , (всі педагоги);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технологію інтегрованої зображувальної діяльності  на узагальнюючому занятті в кінці вивченої теми.(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середнні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старші групи).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BCFF2-E618-424D-B356-C85BE221366F}"/>
              </a:ext>
            </a:extLst>
          </p:cNvPr>
          <p:cNvSpPr txBox="1"/>
          <p:nvPr/>
        </p:nvSpPr>
        <p:spPr>
          <a:xfrm>
            <a:off x="733267" y="5798865"/>
            <a:ext cx="5915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Проєктну технологію \ </a:t>
            </a:r>
            <a:r>
              <a:rPr kumimoji="0" lang="uk-UA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Піроженко</a:t>
            </a:r>
            <a:r>
              <a:rPr kumimoji="0" lang="uk-UA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Т.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всі групи.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1E631-E284-4E61-8634-E86D24548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85" y="6775932"/>
            <a:ext cx="2822693" cy="2170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C6FB54-7C8C-4099-9CD7-686F60682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7363" y="6173172"/>
            <a:ext cx="3090940" cy="1889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B44D70-083B-4A24-8350-95E25E25A1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6728" y="8059356"/>
            <a:ext cx="2792210" cy="2072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302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C53D9D-557B-4C27-B578-6F2B6895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0" y="1018288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73C23-1075-4C2A-8726-045283F51A8E}"/>
              </a:ext>
            </a:extLst>
          </p:cNvPr>
          <p:cNvSpPr txBox="1"/>
          <p:nvPr/>
        </p:nvSpPr>
        <p:spPr>
          <a:xfrm>
            <a:off x="852055" y="465512"/>
            <a:ext cx="566512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 в роботі вчителя-логопеда Ємельянова Л.О.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Піскотерапія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сєндплей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Манкотерапія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Суджок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терапія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Дихальна гімнастика, артикуляційна гімнастика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Логоритміка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Особистісно-орієнтовані (індивідуальний і диференційований підхід під час  постановки звуків )</a:t>
            </a:r>
          </a:p>
          <a:p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Пріоритетними були такі  завдання логопедичної корекції: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формування фонетико-фонематичної, лексико-граматичної сторін мовлення,  фразового і зв’язного мовлення;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формування комунікативних умінь;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 артикуляційної, загальної та дрібної моторики;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 мовно - слухової уваги,  вироблення навичок свідомого сприймання та розуміння  зверненого мовлення;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 </a:t>
            </a:r>
            <a:r>
              <a:rPr lang="uk-U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просодики</a:t>
            </a: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 (темп, ритм, тембр, сила голосу, інтонування, емоційність тощо);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 психічних процесів (увага, пам’ять, мислення, уява тощо). 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F8E16C-4664-45C8-A43C-37760BFA0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338" y="7682834"/>
            <a:ext cx="1891325" cy="189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97526-93BB-4B21-B967-5D669870F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854" y="5955909"/>
            <a:ext cx="1891325" cy="189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BE2D65-836E-4942-807F-48D0AF073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22" y="5955908"/>
            <a:ext cx="1891325" cy="189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83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3830AF-B85C-4E9C-AEAC-EF82DF27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2" y="1003774"/>
            <a:ext cx="841321" cy="786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82D650-AB07-46AD-9CC1-1F64E48A4E8D}"/>
              </a:ext>
            </a:extLst>
          </p:cNvPr>
          <p:cNvSpPr txBox="1"/>
          <p:nvPr/>
        </p:nvSpPr>
        <p:spPr>
          <a:xfrm>
            <a:off x="321402" y="600501"/>
            <a:ext cx="6434240" cy="941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Логопедична група почала роботу з 1.09.22 року. В результаті обстеження з фонетико-фонематичним недорозвитком виявилось 13 дітей, а із загальним недорозвитком мовлення 8 дітей. Корекційна логопедична робота у 2022-2023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н.р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будувалася на основі програми 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Рібцун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Ю.В.» Корекційно-розвивальна та навчально-виховна робота з дітьми фонетико-фонематичним недорозвитком мовлення «та відповідно до календарно-тематичного планування на 2022-2023 р.</a:t>
            </a:r>
          </a:p>
          <a:p>
            <a:pPr algn="just"/>
            <a:r>
              <a:rPr lang="uk-UA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Вчитель-логопед проводила роботу за такими напрямами 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діагностична діяльність;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складання  індивідуальних планів  роботи  з кожною дитиною, ведення документації;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здійснення корекційно-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розвиткової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роботи переважно у формі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підгрупових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індивідуальних занять;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надання порад і консультацій батькам і педагогам, залучення батьків до активної співпраці;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співпраця з психологом, вихователями щодо корегування педагогічного, корекційного процесу, пошуку шляхів його вдосконалення;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аналіз результативності роботи, визначення динаміки розвитку дітей;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участь у різних заходах методичної роботи, самоосвіта.   </a:t>
            </a:r>
          </a:p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Метою корекційної роботи було виховання  у дітей правильної, чіткої вимови з відповідним віку словниковим запасом і рівнем розвитку зв’язного мовлення, що досягалося  різноплановим  систематичним впливом, спрямованим на розвиток  мовленнєвих і немовленнєвих процесів</a:t>
            </a:r>
          </a:p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Робота будувалася не тільки на загальних дидактичних принципах (наочності, доступності, систематичності та ін.), але й на принципах корекційно-розвиваючого навчання (принцип системності корекційних, профілактичних і розвивальних завдань, принципу єдності діагностики й корекції, принципу інтеграції зусиль найближчого соціального оточення та ін.). Максимально поєднувалися ігрові та навчальні форми.</a:t>
            </a:r>
          </a:p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uk-UA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кінець  навчального року 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логопедичній групі отримали корекційну допомогу 22 дошкільників, 20 дітей продовжуватимуть навчання в школі, 2 дітей залишаються в ЗДО . 5 дітей-школярів отримали рекомендації для продовження логопедичної корекції під час навчання в школі.</a:t>
            </a:r>
          </a:p>
          <a:p>
            <a:pPr algn="just"/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uk-UA" sz="1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Робота по </a:t>
            </a:r>
            <a:r>
              <a:rPr lang="uk-UA" sz="1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звуковимо</a:t>
            </a:r>
            <a:r>
              <a:rPr lang="uk-UA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</a:t>
            </a: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була проведена у всіх старших та середніх групах ЗДО, надані  консультації для педагогів та батьків. На початок навчального року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списковий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склад нараховував 77дітей старшого дошкільного віку, з ФФНМ 25 дітей ,на кінець року рекомендовано продовжувати в школі корекційну роботу 7 дітям. У середніх групах з ФФНМ виявлено 40 дітей із 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спискового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79 дітей, 20 дітям запропоновано продовжити навчання в логопедичній групі . В кінці навчального року проведено обстеження молодших груп.  Були охоплені всі вікові групи ЗДО № 39, надана логопедична корекція, були звернення з інших дошкільних закладів, діти отримали логопедичну допомогу.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877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213C2B-5908-43D6-BE51-1BEE8910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0" y="967294"/>
            <a:ext cx="841321" cy="7864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E7E9A4-B79A-42CE-9903-50194ACD2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61" y="967488"/>
            <a:ext cx="841321" cy="786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2312A-BA21-4BB9-96D6-7303464B6D11}"/>
              </a:ext>
            </a:extLst>
          </p:cNvPr>
          <p:cNvSpPr txBox="1"/>
          <p:nvPr/>
        </p:nvSpPr>
        <p:spPr>
          <a:xfrm>
            <a:off x="1178923" y="26126"/>
            <a:ext cx="5679077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Звіт про роботу  практичного психолога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6D604-1A53-4E25-97F3-1AD89B606E46}"/>
              </a:ext>
            </a:extLst>
          </p:cNvPr>
          <p:cNvSpPr txBox="1"/>
          <p:nvPr/>
        </p:nvSpPr>
        <p:spPr>
          <a:xfrm>
            <a:off x="339635" y="623609"/>
            <a:ext cx="6331604" cy="8315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8001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Практичний психолог закладу протягом минулого року здійснював</a:t>
            </a: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психологічне забезпечення освітнього процесу; психологічний супровід психічного розвитку здобувачів освіти; психологічні обстеження , консультативну допомогу всім учасникам освітнього процесу з питань навчання, виховання здобувачів освіти ( з питань адаптації, готовності до школи, вікових та індивідуальних особливостей розвитку); сприяння попередженню будь-яких видів і форм насильства та конфліктів серед здобувачів освіти; формування психологічної культури учасників освітнього процесу.                        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 початком війни надавалася психологічна підтримка учасникам освітнього процесу. Проводилася профілактична ,консультативна, просвітницька та розвивальна робота щодо подолання стресу та його наслідків у дітей та дорослих, приділяючи особливу увагу ВПО та їх дітям . Проводилася робота для підвищення обізнаності батьків та педагогів як мінімізувати наслідки кризових подій 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Діагностична робота, обстеження та дослідження</a:t>
            </a: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Адаптація дітей до умов ЗДО (ясельна, молодші групи – психолого- педагогічний супровід) - 60 дітей: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спостереження;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анкетування батьків «Як дитина адаптувалася до садка» - 25 батьків;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моніторинг результатів адаптації (спільно з вихователями);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консультування батьків та педагогів (за потребою та за запитом) – 4 батьків, 2 вихователя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Створення соціально- психологічної карти групи ( старші групи) – 90 дітей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діагностика агресивності (2 дітей)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замкнутості (4 дітей)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сором’язливості ( 3 дітей)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тривожності (6 дітей)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гіперактивності ( 4 дітей)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порушень розвитку (1 дитина)</a:t>
            </a:r>
          </a:p>
          <a:p>
            <a:pPr marL="45720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Вихователям та батькам  у групах яких були виявлені відповідні діти, були надані рекомендації щодо роботи та виховання таких дітей.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Соціально-психологічна карта групи (старші групи) -90 дітей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самооцінка ( 2 дітей зі зниженою самооцінкою)</a:t>
            </a:r>
            <a:b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- статус дитини в групі  (3 знехтуваних дітей)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314C8-C9B7-4107-B891-573C9262EC80}"/>
              </a:ext>
            </a:extLst>
          </p:cNvPr>
          <p:cNvSpPr txBox="1"/>
          <p:nvPr/>
        </p:nvSpPr>
        <p:spPr>
          <a:xfrm>
            <a:off x="186760" y="8938512"/>
            <a:ext cx="6187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Вихователям були надані відповідні рекомендації щодо підняття самооцінки та статусу дітей в групі</a:t>
            </a:r>
          </a:p>
        </p:txBody>
      </p:sp>
    </p:spTree>
    <p:extLst>
      <p:ext uri="{BB962C8B-B14F-4D97-AF65-F5344CB8AC3E}">
        <p14:creationId xmlns:p14="http://schemas.microsoft.com/office/powerpoint/2010/main" val="647423108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851</TotalTime>
  <Words>5762</Words>
  <Application>Microsoft Office PowerPoint</Application>
  <PresentationFormat>Аркуш A4 (210x297 мм)</PresentationFormat>
  <Paragraphs>471</Paragraphs>
  <Slides>29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</vt:lpstr>
      <vt:lpstr>Wingdings 3</vt:lpstr>
      <vt:lpstr>Віхоть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Olesya Hoshko</dc:creator>
  <cp:lastModifiedBy>Olesya Hoshko</cp:lastModifiedBy>
  <cp:revision>63</cp:revision>
  <cp:lastPrinted>2023-05-29T18:40:10Z</cp:lastPrinted>
  <dcterms:created xsi:type="dcterms:W3CDTF">2023-05-29T17:37:53Z</dcterms:created>
  <dcterms:modified xsi:type="dcterms:W3CDTF">2023-06-06T12:42:14Z</dcterms:modified>
</cp:coreProperties>
</file>