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0" r:id="rId3"/>
    <p:sldId id="285" r:id="rId4"/>
    <p:sldId id="284" r:id="rId5"/>
    <p:sldId id="290" r:id="rId6"/>
    <p:sldId id="291" r:id="rId7"/>
    <p:sldId id="292" r:id="rId8"/>
    <p:sldId id="293" r:id="rId9"/>
    <p:sldId id="294" r:id="rId10"/>
    <p:sldId id="283" r:id="rId11"/>
    <p:sldId id="286" r:id="rId12"/>
    <p:sldId id="289" r:id="rId13"/>
    <p:sldId id="295" r:id="rId14"/>
    <p:sldId id="287" r:id="rId15"/>
    <p:sldId id="276" r:id="rId16"/>
  </p:sldIdLst>
  <p:sldSz cx="1043940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392" y="-90"/>
      </p:cViewPr>
      <p:guideLst>
        <p:guide orient="horz" pos="2381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" y="0"/>
            <a:ext cx="10440173" cy="7559675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208" y="1997244"/>
            <a:ext cx="6060955" cy="1670594"/>
          </a:xfrm>
        </p:spPr>
        <p:txBody>
          <a:bodyPr anchor="b">
            <a:noAutofit/>
          </a:bodyPr>
          <a:lstStyle>
            <a:lvl1pPr algn="ctr">
              <a:defRPr sz="529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208" y="3966490"/>
            <a:ext cx="6060955" cy="1518605"/>
          </a:xfrm>
        </p:spPr>
        <p:txBody>
          <a:bodyPr anchor="t">
            <a:normAutofit/>
          </a:bodyPr>
          <a:lstStyle>
            <a:lvl1pPr marL="0" indent="0" algn="ctr">
              <a:buNone/>
              <a:defRPr sz="2205">
                <a:solidFill>
                  <a:schemeClr val="tx1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24684" y="5571763"/>
            <a:ext cx="768657" cy="307987"/>
          </a:xfrm>
        </p:spPr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4208" y="5571763"/>
            <a:ext cx="4640715" cy="307987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3104" y="5571763"/>
            <a:ext cx="472060" cy="307987"/>
          </a:xfrm>
        </p:spPr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05968" y="3826497"/>
            <a:ext cx="583743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713085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589" y="5308103"/>
            <a:ext cx="7761888" cy="624724"/>
          </a:xfrm>
        </p:spPr>
        <p:txBody>
          <a:bodyPr anchor="b">
            <a:normAutofit/>
          </a:bodyPr>
          <a:lstStyle>
            <a:lvl1pPr algn="ctr">
              <a:defRPr sz="2646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71647" y="1138618"/>
            <a:ext cx="8096109" cy="3705177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3589" y="5932827"/>
            <a:ext cx="7761888" cy="544226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848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589" y="999660"/>
            <a:ext cx="7761888" cy="3414817"/>
          </a:xfrm>
        </p:spPr>
        <p:txBody>
          <a:bodyPr anchor="ctr">
            <a:normAutofit/>
          </a:bodyPr>
          <a:lstStyle>
            <a:lvl1pPr algn="ctr">
              <a:defRPr sz="3527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588" y="4713130"/>
            <a:ext cx="7761890" cy="17639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9582" y="4563803"/>
            <a:ext cx="75423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520080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364" y="1082619"/>
            <a:ext cx="7306952" cy="2613222"/>
          </a:xfrm>
        </p:spPr>
        <p:txBody>
          <a:bodyPr anchor="ctr">
            <a:normAutofit/>
          </a:bodyPr>
          <a:lstStyle>
            <a:lvl1pPr algn="ctr">
              <a:defRPr sz="3527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6895" y="3695841"/>
            <a:ext cx="6727611" cy="718635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84"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585" y="4787795"/>
            <a:ext cx="7761893" cy="16892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970382" y="997994"/>
            <a:ext cx="522106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7937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14916" y="3117203"/>
            <a:ext cx="522106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7937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459582" y="4563803"/>
            <a:ext cx="752990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25248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592" y="3647098"/>
            <a:ext cx="7761881" cy="1619080"/>
          </a:xfrm>
        </p:spPr>
        <p:txBody>
          <a:bodyPr anchor="b">
            <a:normAutofit/>
          </a:bodyPr>
          <a:lstStyle>
            <a:lvl1pPr algn="l">
              <a:defRPr sz="3527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591" y="5266178"/>
            <a:ext cx="7761883" cy="948432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7295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084" y="1082619"/>
            <a:ext cx="7221233" cy="2473228"/>
          </a:xfrm>
        </p:spPr>
        <p:txBody>
          <a:bodyPr anchor="ctr">
            <a:normAutofit/>
          </a:bodyPr>
          <a:lstStyle>
            <a:lvl1pPr algn="ctr">
              <a:defRPr sz="3527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343591" y="4011668"/>
            <a:ext cx="7761883" cy="97771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588" y="4993119"/>
            <a:ext cx="7761890" cy="1483936"/>
          </a:xfrm>
        </p:spPr>
        <p:txBody>
          <a:bodyPr anchor="t">
            <a:normAutofit/>
          </a:bodyPr>
          <a:lstStyle>
            <a:lvl1pPr marL="0" indent="0" algn="l">
              <a:buNone/>
              <a:defRPr sz="1764">
                <a:solidFill>
                  <a:schemeClr val="tx1"/>
                </a:solidFill>
              </a:defRPr>
            </a:lvl1pPr>
            <a:lvl2pPr marL="5039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02452" y="988661"/>
            <a:ext cx="522106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3518" y="2874537"/>
            <a:ext cx="522106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9582" y="3779838"/>
            <a:ext cx="752990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76482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588" y="1082618"/>
            <a:ext cx="7761888" cy="25292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527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343591" y="3931031"/>
            <a:ext cx="7761883" cy="997877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05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589" y="4927789"/>
            <a:ext cx="7761888" cy="1549267"/>
          </a:xfrm>
        </p:spPr>
        <p:txBody>
          <a:bodyPr anchor="t">
            <a:normAutofit/>
          </a:bodyPr>
          <a:lstStyle>
            <a:lvl1pPr marL="0" indent="0" algn="l">
              <a:buNone/>
              <a:defRPr sz="1764">
                <a:solidFill>
                  <a:schemeClr val="tx1"/>
                </a:solidFill>
              </a:defRPr>
            </a:lvl1pPr>
            <a:lvl2pPr marL="5039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9586" y="3779838"/>
            <a:ext cx="754233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15116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3588" y="2744913"/>
            <a:ext cx="7761890" cy="373214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459582" y="2595588"/>
            <a:ext cx="75423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836777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7195" y="999660"/>
            <a:ext cx="1848278" cy="547739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3590" y="999660"/>
            <a:ext cx="5611873" cy="547739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7130293" y="999660"/>
            <a:ext cx="0" cy="547739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56773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459581" y="2597340"/>
            <a:ext cx="752990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591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581" y="1809354"/>
            <a:ext cx="7529901" cy="2008984"/>
          </a:xfrm>
        </p:spPr>
        <p:txBody>
          <a:bodyPr anchor="b">
            <a:normAutofit/>
          </a:bodyPr>
          <a:lstStyle>
            <a:lvl1pPr algn="ctr">
              <a:defRPr sz="440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9581" y="4116991"/>
            <a:ext cx="7529901" cy="1201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59583" y="3967663"/>
            <a:ext cx="752990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91882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459581" y="2597340"/>
            <a:ext cx="752990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589" y="1008990"/>
            <a:ext cx="7761888" cy="14372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3589" y="2741642"/>
            <a:ext cx="3810381" cy="37999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3215" y="2741642"/>
            <a:ext cx="3810381" cy="37999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7258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591" y="2930540"/>
            <a:ext cx="381038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3591" y="3575097"/>
            <a:ext cx="3810381" cy="298355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9425" y="2930540"/>
            <a:ext cx="381038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accent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9425" y="3575097"/>
            <a:ext cx="3810381" cy="298355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459582" y="2595588"/>
            <a:ext cx="752990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63075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588" y="1008990"/>
            <a:ext cx="7761889" cy="14372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459582" y="2595588"/>
            <a:ext cx="752990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106703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38571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587" y="1530602"/>
            <a:ext cx="2896178" cy="1511935"/>
          </a:xfrm>
        </p:spPr>
        <p:txBody>
          <a:bodyPr anchor="b">
            <a:normAutofit/>
          </a:bodyPr>
          <a:lstStyle>
            <a:lvl1pPr algn="ctr">
              <a:defRPr sz="2646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738" y="1082619"/>
            <a:ext cx="4401740" cy="539443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3587" y="3341188"/>
            <a:ext cx="2896178" cy="2687889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459582" y="3210528"/>
            <a:ext cx="26641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867339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588" y="2076576"/>
            <a:ext cx="4146764" cy="1511935"/>
          </a:xfrm>
        </p:spPr>
        <p:txBody>
          <a:bodyPr anchor="b">
            <a:normAutofit/>
          </a:bodyPr>
          <a:lstStyle>
            <a:lvl1pPr algn="ctr">
              <a:defRPr sz="2646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17338" y="1138617"/>
            <a:ext cx="3344470" cy="528244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3588" y="3588511"/>
            <a:ext cx="4146763" cy="2015913"/>
          </a:xfrm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8509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0"/>
            <a:ext cx="10449066" cy="7559675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3589" y="1008990"/>
            <a:ext cx="7761888" cy="143727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588" y="2744913"/>
            <a:ext cx="7761890" cy="3797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7199" y="6570384"/>
            <a:ext cx="1310956" cy="307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3CA6882-C6E1-4487-A416-53290E68B67C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3588" y="6570384"/>
            <a:ext cx="5827828" cy="307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3937" y="6570384"/>
            <a:ext cx="451541" cy="307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2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04E032-CC4B-4600-BB17-E525F28A8A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787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503972" rtl="0" eaLnBrk="1" latinLnBrk="0" hangingPunct="1">
        <a:spcBef>
          <a:spcPct val="0"/>
        </a:spcBef>
        <a:buNone/>
        <a:defRPr sz="4409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4982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/>
        </a:buClr>
        <a:buSzPct val="115000"/>
        <a:buFont typeface="Arial"/>
        <a:buChar char="•"/>
        <a:defRPr sz="2646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/>
        </a:buClr>
        <a:buSzPct val="115000"/>
        <a:buFont typeface="Arial"/>
        <a:buChar char="•"/>
        <a:defRPr sz="220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/>
        </a:buClr>
        <a:buSzPct val="115000"/>
        <a:buFont typeface="Arial"/>
        <a:buChar char="•"/>
        <a:defRPr sz="198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700904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/>
        </a:buClr>
        <a:buSzPct val="115000"/>
        <a:buFont typeface="Arial"/>
        <a:buChar char="•"/>
        <a:defRPr sz="176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204876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/>
        </a:buClr>
        <a:buSzPct val="115000"/>
        <a:buFont typeface="Arial"/>
        <a:buChar char="•"/>
        <a:defRPr sz="154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/>
        </a:buClr>
        <a:buSzPct val="115000"/>
        <a:buFont typeface="Arial"/>
        <a:buChar char="•"/>
        <a:defRPr sz="154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/>
        </a:buClr>
        <a:buSzPct val="115000"/>
        <a:buFont typeface="Arial"/>
        <a:buChar char="•"/>
        <a:defRPr sz="154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/>
        </a:buClr>
        <a:buSzPct val="115000"/>
        <a:buFont typeface="Arial"/>
        <a:buChar char="•"/>
        <a:defRPr sz="154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accent1"/>
        </a:buClr>
        <a:buSzPct val="115000"/>
        <a:buFont typeface="Arial"/>
        <a:buChar char="•"/>
        <a:defRPr sz="154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openxmlformats.org/officeDocument/2006/relationships/tags" Target="../tags/tag6.xml"/><Relationship Id="rId6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0863" y="9277"/>
            <a:ext cx="10641125" cy="77006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5525" y="733059"/>
            <a:ext cx="11224971" cy="1145405"/>
          </a:xfrm>
        </p:spPr>
        <p:txBody>
          <a:bodyPr>
            <a:normAutofit fontScale="90000"/>
            <a:scene3d>
              <a:camera prst="isometricOffAxis1Right"/>
              <a:lightRig rig="threePt" dir="t"/>
            </a:scene3d>
          </a:bodyPr>
          <a:lstStyle/>
          <a:p>
            <a:pPr algn="just"/>
            <a:r>
              <a:rPr lang="uk-UA" sz="8818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</a:t>
            </a:r>
            <a:endParaRPr lang="ru-RU" sz="8818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AFEC9B7-77DF-4804-A9B2-E4B09F2E9BBF}"/>
              </a:ext>
            </a:extLst>
          </p:cNvPr>
          <p:cNvSpPr/>
          <p:nvPr/>
        </p:nvSpPr>
        <p:spPr>
          <a:xfrm rot="10800000" flipV="1">
            <a:off x="-1289091" y="921812"/>
            <a:ext cx="12705432" cy="1209776"/>
          </a:xfrm>
          <a:prstGeom prst="rect">
            <a:avLst/>
          </a:prstGeom>
          <a:noFill/>
        </p:spPr>
        <p:txBody>
          <a:bodyPr wrap="square" lIns="100796" tIns="50398" rIns="100796" bIns="5039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i="1" spc="55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Літературний </a:t>
            </a:r>
            <a:r>
              <a:rPr lang="uk-UA" sz="3600" b="1" i="1" spc="55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проєкт</a:t>
            </a:r>
            <a:r>
              <a:rPr lang="uk-UA" sz="3600" b="1" i="1" spc="55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 </a:t>
            </a:r>
          </a:p>
          <a:p>
            <a:pPr algn="ctr"/>
            <a:r>
              <a:rPr lang="uk-UA" sz="3600" b="1" i="1" spc="55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за казкою «Троє поросят»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3E6A893-0EBE-40FA-B39B-5055C1C2E869}"/>
              </a:ext>
            </a:extLst>
          </p:cNvPr>
          <p:cNvSpPr/>
          <p:nvPr/>
        </p:nvSpPr>
        <p:spPr>
          <a:xfrm rot="10800000" flipV="1">
            <a:off x="1880755" y="3859618"/>
            <a:ext cx="846512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Вихователь:Надія</a:t>
            </a:r>
            <a:r>
              <a:rPr lang="uk-UA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 Ситар</a:t>
            </a:r>
          </a:p>
          <a:p>
            <a:pPr algn="ctr"/>
            <a:r>
              <a:rPr lang="uk-UA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Старша група «Малюк»</a:t>
            </a:r>
          </a:p>
          <a:p>
            <a:pPr algn="ctr"/>
            <a:r>
              <a:rPr lang="uk-UA" sz="28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ЗДО №39 «Журавлик»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6684099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17426">
        <p15:prstTrans prst="peelOff"/>
      </p:transition>
    </mc:Choice>
    <mc:Fallback>
      <p:transition spd="slow" advTm="17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B9E7D32-0F13-4C5C-9352-D8B150F4D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0439400" cy="7559675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F92FD9D-38C2-4226-946A-404811526CF5}"/>
              </a:ext>
            </a:extLst>
          </p:cNvPr>
          <p:cNvSpPr txBox="1">
            <a:spLocks/>
          </p:cNvSpPr>
          <p:nvPr/>
        </p:nvSpPr>
        <p:spPr>
          <a:xfrm>
            <a:off x="2327564" y="716974"/>
            <a:ext cx="6169014" cy="40826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503972" rtl="0" eaLnBrk="1" latinLnBrk="0" hangingPunct="1">
              <a:spcBef>
                <a:spcPct val="0"/>
              </a:spcBef>
              <a:buNone/>
              <a:defRPr sz="4409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Інсценізація казки «Троє поросят»</a:t>
            </a:r>
            <a:r>
              <a:rPr lang="uk-UA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90CDAD-3E8C-4109-9A3F-86135D489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8" y="1808018"/>
            <a:ext cx="10089573" cy="45968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5604220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7370">
        <p15:prstTrans prst="peelOff"/>
      </p:transition>
    </mc:Choice>
    <mc:Fallback>
      <p:transition spd="slow" advTm="737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4E078782-F503-4763-AE44-4165AD0D9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93" y="2744788"/>
            <a:ext cx="2682539" cy="3797300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E0EE14-8A9D-4558-BEEB-43BF7B41DF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0439400" cy="7559675"/>
          </a:xfrm>
          <a:prstGeom prst="rect">
            <a:avLst/>
          </a:prstGeom>
        </p:spPr>
      </p:pic>
      <p:pic>
        <p:nvPicPr>
          <p:cNvPr id="2" name="0-02-05-28fc7f712a00b1a6c7c972c7da97a9d094f43c12b92d43662dd396fab5812caf_bd68f5a9">
            <a:hlinkClick r:id="" action="ppaction://media"/>
            <a:extLst>
              <a:ext uri="{FF2B5EF4-FFF2-40B4-BE49-F238E27FC236}">
                <a16:creationId xmlns="" xmlns:a16="http://schemas.microsoft.com/office/drawing/2014/main" id="{CF57655E-D7A4-4AF9-ADFB-9684D1CCB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03908" y="0"/>
            <a:ext cx="10543308" cy="7559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281834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15803">
        <p15:prstTrans prst="peelOff"/>
      </p:transition>
    </mc:Choice>
    <mc:Fallback>
      <p:transition spd="slow" advTm="15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="" xmlns:p14="http://schemas.microsoft.com/office/powerpoint/2010/main">
        <p14:playEvt time="491" objId="2"/>
        <p14:stopEvt time="15172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BEED8EC1-972C-4DEE-84D2-96C35A112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35" y="2744788"/>
            <a:ext cx="2840855" cy="3797300"/>
          </a:xfrm>
        </p:spPr>
      </p:pic>
      <p:pic>
        <p:nvPicPr>
          <p:cNvPr id="6" name="Объект 3">
            <a:extLst>
              <a:ext uri="{FF2B5EF4-FFF2-40B4-BE49-F238E27FC236}">
                <a16:creationId xmlns="" xmlns:a16="http://schemas.microsoft.com/office/drawing/2014/main" id="{033AE878-2228-48B4-95EB-B46DD5EF9D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0782"/>
            <a:ext cx="10439400" cy="7577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6A1D75-D7D0-48E9-BA1D-60821A67C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436"/>
          <a:stretch/>
        </p:blipFill>
        <p:spPr>
          <a:xfrm>
            <a:off x="249381" y="816769"/>
            <a:ext cx="4774356" cy="495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2C1C938-2591-4D57-B3E9-C53FE8613A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724"/>
          <a:stretch/>
        </p:blipFill>
        <p:spPr>
          <a:xfrm rot="694406">
            <a:off x="5080562" y="1857467"/>
            <a:ext cx="5135087" cy="5237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840753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9461">
        <p15:prstTrans prst="peelOff"/>
      </p:transition>
    </mc:Choice>
    <mc:Fallback>
      <p:transition spd="slow" advTm="946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0439401" cy="75596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B2987F4-0CEA-4A27-AA92-614185BCB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49"/>
          <a:stretch/>
        </p:blipFill>
        <p:spPr>
          <a:xfrm>
            <a:off x="0" y="-1"/>
            <a:ext cx="10439400" cy="7559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985355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6902">
        <p15:prstTrans prst="peelOff"/>
      </p:transition>
    </mc:Choice>
    <mc:Fallback>
      <p:transition spd="slow" advTm="6902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34ECD2E-6DF0-46B6-871A-F9B589B92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7463"/>
            <a:ext cx="10439400" cy="75771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A72C3A7-18B9-4C15-A619-73F77186C7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986" b="21696"/>
          <a:stretch/>
        </p:blipFill>
        <p:spPr>
          <a:xfrm>
            <a:off x="0" y="0"/>
            <a:ext cx="10439400" cy="7577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530120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8676">
        <p15:prstTrans prst="peelOff"/>
      </p:transition>
    </mc:Choice>
    <mc:Fallback>
      <p:transition spd="slow" advTm="8676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0439401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36" y="1748118"/>
            <a:ext cx="10589786" cy="2525617"/>
          </a:xfrm>
        </p:spPr>
        <p:txBody>
          <a:bodyPr>
            <a:normAutofit/>
          </a:bodyPr>
          <a:lstStyle/>
          <a:p>
            <a:r>
              <a:rPr lang="uk-UA" sz="5952" b="1" i="1" dirty="0">
                <a:solidFill>
                  <a:schemeClr val="tx1"/>
                </a:solidFill>
              </a:rPr>
              <a:t>ДЯКУЮ ЗА УВАГУ!!!</a:t>
            </a:r>
            <a:endParaRPr lang="ru-RU" sz="5952" b="1" i="1" dirty="0">
              <a:solidFill>
                <a:schemeClr val="tx1"/>
              </a:solidFill>
            </a:endParaRPr>
          </a:p>
        </p:txBody>
      </p:sp>
      <p:pic>
        <p:nvPicPr>
          <p:cNvPr id="4" name="Picture 2" descr="https://2.downloader.disk.yandex.by/preview/6ed55eef2a9d7ca4469ce68509fb18845725dc688f234f814042dfb88205e443/5ea1b90c/0Y7AzSye0W9mwJOzmctTiYJU9ceRpHQ8Bwurv-1WL6BM_vvLLShdf8NKOOJ2r5bD2xQiDDsWdfsQNhJUAGKSfA%3D%3D?uid=0&amp;filename=16_725750.png&amp;disposition=inline&amp;hash=&amp;limit=0&amp;content_type=image%2Fpng&amp;owner_uid=0&amp;tknv=v2&amp;size=1211x499">
            <a:extLst>
              <a:ext uri="{FF2B5EF4-FFF2-40B4-BE49-F238E27FC236}">
                <a16:creationId xmlns="" xmlns:a16="http://schemas.microsoft.com/office/drawing/2014/main" id="{52A534A3-C623-490E-A1A6-8A5E9A29E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32565" y="3052756"/>
            <a:ext cx="6153746" cy="46037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705762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4937">
        <p15:prstTrans prst="peelOff"/>
      </p:transition>
    </mc:Choice>
    <mc:Fallback>
      <p:transition spd="slow" advTm="493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0439400" cy="7559675"/>
          </a:xfrm>
          <a:prstGeom prst="rect">
            <a:avLst/>
          </a:prstGeom>
        </p:spPr>
      </p:pic>
      <p:sp>
        <p:nvSpPr>
          <p:cNvPr id="3" name="Шестиугольник 2">
            <a:extLst>
              <a:ext uri="{FF2B5EF4-FFF2-40B4-BE49-F238E27FC236}">
                <a16:creationId xmlns="" xmlns:a16="http://schemas.microsoft.com/office/drawing/2014/main" id="{62871E0D-AFA2-4A4F-908B-BEDFF734F826}"/>
              </a:ext>
            </a:extLst>
          </p:cNvPr>
          <p:cNvSpPr/>
          <p:nvPr/>
        </p:nvSpPr>
        <p:spPr>
          <a:xfrm>
            <a:off x="1865168" y="124692"/>
            <a:ext cx="4111606" cy="1101435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FF0000"/>
                </a:solidFill>
              </a:rPr>
              <a:t>МЕТА: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B25C3B4-23C4-41E9-9FFE-7A3323063E05}"/>
              </a:ext>
            </a:extLst>
          </p:cNvPr>
          <p:cNvSpPr/>
          <p:nvPr/>
        </p:nvSpPr>
        <p:spPr>
          <a:xfrm>
            <a:off x="145473" y="1685925"/>
            <a:ext cx="10193481" cy="44135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240DAF"/>
                </a:solidFill>
                <a:latin typeface="Monotype Corsiva" pitchFamily="66" charset="0"/>
              </a:rPr>
              <a:t>-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розширити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знання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про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казку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-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формувати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мовленнєво-літературні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здібності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-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навчити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емоційно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і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виразно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передавати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сюжет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казки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в </a:t>
            </a:r>
            <a:r>
              <a:rPr lang="ru-RU" sz="3600" b="1" dirty="0" err="1" smtClean="0">
                <a:solidFill>
                  <a:srgbClr val="240DAF"/>
                </a:solidFill>
                <a:latin typeface="Monotype Corsiva" pitchFamily="66" charset="0"/>
              </a:rPr>
              <a:t>іграх</a:t>
            </a:r>
            <a:r>
              <a:rPr lang="ru-RU" sz="3600" b="1" dirty="0" smtClean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240DAF"/>
                </a:solidFill>
                <a:latin typeface="Monotype Corsiva" pitchFamily="66" charset="0"/>
              </a:rPr>
              <a:t>драматизаціях</a:t>
            </a:r>
            <a:r>
              <a:rPr lang="ru-RU" sz="3600" b="1" dirty="0" smtClean="0">
                <a:solidFill>
                  <a:srgbClr val="240DAF"/>
                </a:solidFill>
                <a:latin typeface="Monotype Corsiva" pitchFamily="66" charset="0"/>
              </a:rPr>
              <a:t> та </a:t>
            </a:r>
            <a:r>
              <a:rPr lang="ru-RU" sz="3600" b="1" dirty="0" err="1" smtClean="0">
                <a:solidFill>
                  <a:srgbClr val="240DAF"/>
                </a:solidFill>
                <a:latin typeface="Monotype Corsiva" pitchFamily="66" charset="0"/>
              </a:rPr>
              <a:t>інсценізаціях</a:t>
            </a:r>
            <a:r>
              <a:rPr lang="ru-RU" sz="3600" b="1" dirty="0" smtClean="0">
                <a:solidFill>
                  <a:srgbClr val="240DAF"/>
                </a:solidFill>
                <a:latin typeface="Monotype Corsiva" pitchFamily="66" charset="0"/>
              </a:rPr>
              <a:t>;</a:t>
            </a:r>
            <a:endParaRPr lang="ru-RU" sz="3600" b="1" dirty="0">
              <a:solidFill>
                <a:srgbClr val="240DAF"/>
              </a:solidFill>
              <a:latin typeface="Monotype Corsiva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-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розвивати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уявну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фантазію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пізнавальні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і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творчі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здібності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-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розвивати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вміння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визначати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власну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 </a:t>
            </a:r>
            <a:r>
              <a:rPr lang="ru-RU" sz="3600" b="1" dirty="0" err="1">
                <a:solidFill>
                  <a:srgbClr val="240DAF"/>
                </a:solidFill>
                <a:latin typeface="Monotype Corsiva" pitchFamily="66" charset="0"/>
              </a:rPr>
              <a:t>позицію</a:t>
            </a:r>
            <a:r>
              <a:rPr lang="ru-RU" sz="3600" b="1" dirty="0">
                <a:solidFill>
                  <a:srgbClr val="240DAF"/>
                </a:solidFill>
                <a:latin typeface="Monotype Corsiva" pitchFamily="66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840042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21590">
        <p15:prstTrans prst="peelOff"/>
      </p:transition>
    </mc:Choice>
    <mc:Fallback>
      <p:transition spd="slow" advTm="2159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BA64E48-A42B-4013-B545-28E239C92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10516754" cy="75596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1BF59B9-73B8-418E-8D58-0DB55B1275EE}"/>
              </a:ext>
            </a:extLst>
          </p:cNvPr>
          <p:cNvSpPr/>
          <p:nvPr/>
        </p:nvSpPr>
        <p:spPr>
          <a:xfrm>
            <a:off x="1932709" y="3000375"/>
            <a:ext cx="6282604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2"/>
                </a:solidFill>
              </a:rPr>
              <a:t>ЗАВДАННЯ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5" name="Шестиугольник 4">
            <a:extLst>
              <a:ext uri="{FF2B5EF4-FFF2-40B4-BE49-F238E27FC236}">
                <a16:creationId xmlns="" xmlns:a16="http://schemas.microsoft.com/office/drawing/2014/main" id="{E7B4DBD6-DAFB-4889-B6D3-F820C9D9CFA5}"/>
              </a:ext>
            </a:extLst>
          </p:cNvPr>
          <p:cNvSpPr/>
          <p:nvPr/>
        </p:nvSpPr>
        <p:spPr>
          <a:xfrm>
            <a:off x="357188" y="785813"/>
            <a:ext cx="2562657" cy="2128837"/>
          </a:xfrm>
          <a:prstGeom prst="hexag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Вчити оцінювати особисті якості персонажа</a:t>
            </a:r>
            <a:endParaRPr lang="ru-RU" sz="2000" b="1" dirty="0"/>
          </a:p>
        </p:txBody>
      </p:sp>
      <p:sp>
        <p:nvSpPr>
          <p:cNvPr id="6" name="Шестиугольник 5">
            <a:extLst>
              <a:ext uri="{FF2B5EF4-FFF2-40B4-BE49-F238E27FC236}">
                <a16:creationId xmlns="" xmlns:a16="http://schemas.microsoft.com/office/drawing/2014/main" id="{76FEF969-38A6-444E-9989-A91ABBD43227}"/>
              </a:ext>
            </a:extLst>
          </p:cNvPr>
          <p:cNvSpPr/>
          <p:nvPr/>
        </p:nvSpPr>
        <p:spPr>
          <a:xfrm>
            <a:off x="3936783" y="578644"/>
            <a:ext cx="2643188" cy="2128838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tx1"/>
                </a:solidFill>
              </a:rPr>
              <a:t>Запам’ятовувати окремі слова і вирази із тексту 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Шестиугольник 6">
            <a:extLst>
              <a:ext uri="{FF2B5EF4-FFF2-40B4-BE49-F238E27FC236}">
                <a16:creationId xmlns="" xmlns:a16="http://schemas.microsoft.com/office/drawing/2014/main" id="{A32497B8-F631-48DE-95B7-A41FAA44BA8F}"/>
              </a:ext>
            </a:extLst>
          </p:cNvPr>
          <p:cNvSpPr/>
          <p:nvPr/>
        </p:nvSpPr>
        <p:spPr>
          <a:xfrm>
            <a:off x="7328690" y="691646"/>
            <a:ext cx="2643188" cy="2015836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Розвивати пізнавальний інтерес до художньої літератури</a:t>
            </a:r>
            <a:endParaRPr lang="ru-RU" sz="2000" b="1" dirty="0"/>
          </a:p>
        </p:txBody>
      </p:sp>
      <p:sp>
        <p:nvSpPr>
          <p:cNvPr id="8" name="Шестиугольник 7">
            <a:extLst>
              <a:ext uri="{FF2B5EF4-FFF2-40B4-BE49-F238E27FC236}">
                <a16:creationId xmlns="" xmlns:a16="http://schemas.microsoft.com/office/drawing/2014/main" id="{4213780C-1026-4A5E-8D83-4DC89137B657}"/>
              </a:ext>
            </a:extLst>
          </p:cNvPr>
          <p:cNvSpPr/>
          <p:nvPr/>
        </p:nvSpPr>
        <p:spPr>
          <a:xfrm>
            <a:off x="592533" y="4665462"/>
            <a:ext cx="2428875" cy="2128838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Правильне обговорення поведінки і мотивів дії персонажів </a:t>
            </a:r>
            <a:endParaRPr lang="ru-RU" sz="2000" b="1" dirty="0"/>
          </a:p>
        </p:txBody>
      </p:sp>
      <p:sp>
        <p:nvSpPr>
          <p:cNvPr id="9" name="Шестиугольник 8">
            <a:extLst>
              <a:ext uri="{FF2B5EF4-FFF2-40B4-BE49-F238E27FC236}">
                <a16:creationId xmlns="" xmlns:a16="http://schemas.microsoft.com/office/drawing/2014/main" id="{FB287BE4-19E0-4BBE-818B-88E9A2D35AD0}"/>
              </a:ext>
            </a:extLst>
          </p:cNvPr>
          <p:cNvSpPr/>
          <p:nvPr/>
        </p:nvSpPr>
        <p:spPr>
          <a:xfrm>
            <a:off x="4336184" y="4512864"/>
            <a:ext cx="2428875" cy="2128838"/>
          </a:xfrm>
          <a:prstGeom prst="hexag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Бажання черпнути з казки важливі </a:t>
            </a:r>
            <a:r>
              <a:rPr lang="uk-UA" sz="2000" b="1" dirty="0" err="1"/>
              <a:t>уроки</a:t>
            </a:r>
            <a:r>
              <a:rPr lang="uk-UA" sz="2000" b="1" dirty="0"/>
              <a:t> життя</a:t>
            </a:r>
            <a:endParaRPr lang="ru-RU" sz="2000" b="1" dirty="0"/>
          </a:p>
        </p:txBody>
      </p:sp>
      <p:sp>
        <p:nvSpPr>
          <p:cNvPr id="10" name="Шестиугольник 9">
            <a:extLst>
              <a:ext uri="{FF2B5EF4-FFF2-40B4-BE49-F238E27FC236}">
                <a16:creationId xmlns="" xmlns:a16="http://schemas.microsoft.com/office/drawing/2014/main" id="{5A98D876-E118-44B4-B807-05DEDBD83880}"/>
              </a:ext>
            </a:extLst>
          </p:cNvPr>
          <p:cNvSpPr/>
          <p:nvPr/>
        </p:nvSpPr>
        <p:spPr>
          <a:xfrm>
            <a:off x="7328690" y="4207668"/>
            <a:ext cx="2428875" cy="2128838"/>
          </a:xfrm>
          <a:prstGeom prst="hex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Формувати </a:t>
            </a:r>
            <a:r>
              <a:rPr lang="uk-UA" sz="2000" b="1" dirty="0" err="1"/>
              <a:t>звя’зне</a:t>
            </a:r>
            <a:r>
              <a:rPr lang="uk-UA" sz="2000" b="1" dirty="0"/>
              <a:t> мовлення дітей</a:t>
            </a:r>
            <a:endParaRPr lang="ru-RU" sz="2000" b="1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8293616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22282">
        <p15:prstTrans prst="peelOff"/>
      </p:transition>
    </mc:Choice>
    <mc:Fallback>
      <p:transition spd="slow" advTm="2228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713E0D2-1C00-4E12-8451-12245DFE26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86"/>
            <a:ext cx="10439400" cy="7559675"/>
          </a:xfrm>
          <a:prstGeom prst="rect">
            <a:avLst/>
          </a:prstGeom>
        </p:spPr>
      </p:pic>
      <p:sp>
        <p:nvSpPr>
          <p:cNvPr id="3" name="Шестиугольник 2">
            <a:extLst>
              <a:ext uri="{FF2B5EF4-FFF2-40B4-BE49-F238E27FC236}">
                <a16:creationId xmlns="" xmlns:a16="http://schemas.microsoft.com/office/drawing/2014/main" id="{9F65C9DA-9042-4ADE-BC51-51EDE098FEC0}"/>
              </a:ext>
            </a:extLst>
          </p:cNvPr>
          <p:cNvSpPr/>
          <p:nvPr/>
        </p:nvSpPr>
        <p:spPr>
          <a:xfrm>
            <a:off x="1865168" y="20782"/>
            <a:ext cx="5335732" cy="1101435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FF0000"/>
                </a:solidFill>
              </a:rPr>
              <a:t>Очікувані результати: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Шестиугольник 3">
            <a:extLst>
              <a:ext uri="{FF2B5EF4-FFF2-40B4-BE49-F238E27FC236}">
                <a16:creationId xmlns="" xmlns:a16="http://schemas.microsoft.com/office/drawing/2014/main" id="{5DA96C33-FAF0-40B8-A02C-57CC0CE49341}"/>
              </a:ext>
            </a:extLst>
          </p:cNvPr>
          <p:cNvSpPr/>
          <p:nvPr/>
        </p:nvSpPr>
        <p:spPr>
          <a:xfrm>
            <a:off x="3408218" y="1434452"/>
            <a:ext cx="6750627" cy="1101435"/>
          </a:xfrm>
          <a:prstGeom prst="hexagon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tx1"/>
                </a:solidFill>
              </a:rPr>
              <a:t>Ознайомлення з народними казками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Шестиугольник 5">
            <a:extLst>
              <a:ext uri="{FF2B5EF4-FFF2-40B4-BE49-F238E27FC236}">
                <a16:creationId xmlns="" xmlns:a16="http://schemas.microsoft.com/office/drawing/2014/main" id="{D5D21BDF-D124-4383-8DEA-B3C8519ACD2A}"/>
              </a:ext>
            </a:extLst>
          </p:cNvPr>
          <p:cNvSpPr/>
          <p:nvPr/>
        </p:nvSpPr>
        <p:spPr>
          <a:xfrm>
            <a:off x="320387" y="3195495"/>
            <a:ext cx="5335732" cy="1101435"/>
          </a:xfrm>
          <a:prstGeom prst="hexagon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tx1"/>
                </a:solidFill>
              </a:rPr>
              <a:t>Створення різних видів діяльності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Шестиугольник 6">
            <a:extLst>
              <a:ext uri="{FF2B5EF4-FFF2-40B4-BE49-F238E27FC236}">
                <a16:creationId xmlns="" xmlns:a16="http://schemas.microsoft.com/office/drawing/2014/main" id="{DAF431D3-66AA-4449-97B3-E366632AFB30}"/>
              </a:ext>
            </a:extLst>
          </p:cNvPr>
          <p:cNvSpPr/>
          <p:nvPr/>
        </p:nvSpPr>
        <p:spPr>
          <a:xfrm>
            <a:off x="4660322" y="4459342"/>
            <a:ext cx="5335732" cy="1101435"/>
          </a:xfrm>
          <a:prstGeom prst="hexagon">
            <a:avLst/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tx1"/>
                </a:solidFill>
              </a:rPr>
              <a:t>Усвідомлення </a:t>
            </a:r>
            <a:r>
              <a:rPr lang="uk-UA" sz="3200" b="1" dirty="0" smtClean="0">
                <a:solidFill>
                  <a:schemeClr val="tx1"/>
                </a:solidFill>
              </a:rPr>
              <a:t>поняття </a:t>
            </a:r>
            <a:r>
              <a:rPr lang="uk-UA" sz="3200" b="1" dirty="0">
                <a:solidFill>
                  <a:schemeClr val="tx1"/>
                </a:solidFill>
              </a:rPr>
              <a:t>добро-зло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="" xmlns:a16="http://schemas.microsoft.com/office/drawing/2014/main" id="{ED12F996-F573-4879-B3FB-153E99CB0DEC}"/>
              </a:ext>
            </a:extLst>
          </p:cNvPr>
          <p:cNvSpPr/>
          <p:nvPr/>
        </p:nvSpPr>
        <p:spPr>
          <a:xfrm>
            <a:off x="1269422" y="5715580"/>
            <a:ext cx="5335732" cy="1101435"/>
          </a:xfrm>
          <a:prstGeom prst="hexagon">
            <a:avLst/>
          </a:prstGeom>
          <a:solidFill>
            <a:srgbClr val="7030A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tx1"/>
                </a:solidFill>
              </a:rPr>
              <a:t>Виділення основних  меж у казці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478249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28039">
        <p15:prstTrans prst="peelOff"/>
      </p:transition>
    </mc:Choice>
    <mc:Fallback>
      <p:transition spd="slow" advTm="28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8EBA35A7-1F94-4666-8FC9-E05705BA53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-177800"/>
            <a:ext cx="10439400" cy="75152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A83EA00-BC77-4DF9-9D0D-8303987AC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842"/>
          <a:stretch/>
        </p:blipFill>
        <p:spPr>
          <a:xfrm>
            <a:off x="9006" y="65231"/>
            <a:ext cx="5669756" cy="6286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99EF74-7D8F-47F6-9565-58FCB187E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68" b="27838"/>
          <a:stretch/>
        </p:blipFill>
        <p:spPr>
          <a:xfrm>
            <a:off x="5858679" y="1334944"/>
            <a:ext cx="4580721" cy="3833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4.downloader.disk.yandex.by/preview/8291ca3c1bfb189f33b77c9878f8fe0f42768a0abb5fa2792cfcad6874212a94/5ea1b898/6jlzNSIzmVGqbFCIPLEMsAcVsIsNaQvEwTKMPDadx6tngzsH-X9dVsUMSUyuqoXaq_J6bpmRyOJonT3VoXnDag%3D%3D?uid=0&amp;filename=3_1255431.png&amp;disposition=inline&amp;hash=&amp;limit=0&amp;content_type=image%2Fpng&amp;owner_uid=0&amp;tknv=v2&amp;size=1211x499">
            <a:extLst>
              <a:ext uri="{FF2B5EF4-FFF2-40B4-BE49-F238E27FC236}">
                <a16:creationId xmlns="" xmlns:a16="http://schemas.microsoft.com/office/drawing/2014/main" id="{211923D9-0160-4CF3-82FE-91276916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4681" y="4938514"/>
            <a:ext cx="3175019" cy="2467812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1BF59B9-73B8-418E-8D58-0DB55B1275EE}"/>
              </a:ext>
            </a:extLst>
          </p:cNvPr>
          <p:cNvSpPr/>
          <p:nvPr/>
        </p:nvSpPr>
        <p:spPr>
          <a:xfrm>
            <a:off x="5295900" y="0"/>
            <a:ext cx="4864099" cy="939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chemeClr val="tx2"/>
                </a:solidFill>
              </a:rPr>
              <a:t>Робота дітей  за сюжетом казки 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0614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7717">
        <p15:prstTrans prst="peelOff"/>
      </p:transition>
    </mc:Choice>
    <mc:Fallback>
      <p:transition spd="slow" advTm="771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"/>
            <a:ext cx="10439399" cy="7559675"/>
          </a:xfrm>
          <a:prstGeom prst="rect">
            <a:avLst/>
          </a:prstGeom>
        </p:spPr>
      </p:pic>
      <p:pic>
        <p:nvPicPr>
          <p:cNvPr id="7" name="Picture 2" descr="https://1.downloader.disk.yandex.by/preview/5d5cb6df12a49a4468d816d30070ef57729002131251410cc090f39486362eba/5ea1b898/yyLWxidxWy8XqRw6uhvhNfL0G_Z6Pw3cmHEzusGyweogYnTVyN5njJFPD9U7Q7e5q_J6bpmRyOJonT3VoXnDag%3D%3D?uid=0&amp;filename=9lef_kla4_140926.png&amp;disposition=inline&amp;hash=&amp;limit=0&amp;content_type=image%2Fpng&amp;owner_uid=0&amp;tknv=v2&amp;size=1211x499">
            <a:extLst>
              <a:ext uri="{FF2B5EF4-FFF2-40B4-BE49-F238E27FC236}">
                <a16:creationId xmlns="" xmlns:a16="http://schemas.microsoft.com/office/drawing/2014/main" id="{B95014CD-BA49-4CA4-9BCC-F7C573BCF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19008" y="2510550"/>
            <a:ext cx="2420392" cy="492969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2921416-2100-474F-9E5C-78783C1F9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511"/>
          <a:stretch/>
        </p:blipFill>
        <p:spPr>
          <a:xfrm>
            <a:off x="0" y="238992"/>
            <a:ext cx="5655582" cy="51019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EF147F6-1DF2-4EF3-B724-7F70A3F447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0" t="13333" b="22889"/>
          <a:stretch/>
        </p:blipFill>
        <p:spPr>
          <a:xfrm>
            <a:off x="3626427" y="4634345"/>
            <a:ext cx="5444932" cy="2985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779886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9019">
        <p15:prstTrans prst="peelOff"/>
      </p:transition>
    </mc:Choice>
    <mc:Fallback>
      <p:transition spd="slow" advTm="901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0439401" cy="75596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719FD29-4873-4CFA-B336-D69DBC333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525992" cy="7559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31121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9622">
        <p15:prstTrans prst="peelOff"/>
      </p:transition>
    </mc:Choice>
    <mc:Fallback>
      <p:transition spd="slow" advTm="962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10439401" cy="7559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8897" y="6793627"/>
            <a:ext cx="4172941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46" dirty="0"/>
              <a:t>Рисунок 1 – види ігор</a:t>
            </a:r>
            <a:endParaRPr lang="ru-RU" sz="2646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890CFB8-E97C-4A4C-8CCF-9A69CB2D4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10" y="168093"/>
            <a:ext cx="5623699" cy="3404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213A10E-F326-4AF3-B7D2-9DC780D5F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1"/>
            <a:ext cx="4916522" cy="73285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B049C45-F9F7-4C31-B417-333281C7C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10" y="3635693"/>
            <a:ext cx="5669756" cy="3923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8635">
        <p15:prstTrans prst="peelOff"/>
      </p:transition>
    </mc:Choice>
    <mc:Fallback>
      <p:transition spd="slow" advTm="863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0439400" cy="75596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E24EE4B-383E-407D-9573-B8D330922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6" y="259770"/>
            <a:ext cx="4764124" cy="4707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BE6913B-8CE0-410C-B16A-6725A21A3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74841">
            <a:off x="5322961" y="354800"/>
            <a:ext cx="4767779" cy="4823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135503C-F01E-4F2A-B3EC-2F7DDD1B47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622" b="28112"/>
          <a:stretch/>
        </p:blipFill>
        <p:spPr>
          <a:xfrm>
            <a:off x="1215736" y="3938155"/>
            <a:ext cx="8392695" cy="4065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98585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7170">
        <p15:prstTrans prst="peelOff"/>
      </p:transition>
    </mc:Choice>
    <mc:Fallback>
      <p:transition spd="slow" advTm="717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|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4|1.4|1.4|1.4|1.4|1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566</TotalTime>
  <Words>143</Words>
  <Application>Microsoft Office PowerPoint</Application>
  <PresentationFormat>Произвольный</PresentationFormat>
  <Paragraphs>28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Натуральные материалы</vt:lpstr>
      <vt:lpstr>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ДЯКУЮ ЗА УВАГУ!!!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52</cp:revision>
  <dcterms:created xsi:type="dcterms:W3CDTF">2022-01-18T13:57:11Z</dcterms:created>
  <dcterms:modified xsi:type="dcterms:W3CDTF">2023-03-13T06:14:09Z</dcterms:modified>
</cp:coreProperties>
</file>