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4" r:id="rId11"/>
    <p:sldId id="265" r:id="rId12"/>
    <p:sldId id="266" r:id="rId13"/>
    <p:sldId id="271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 useTimings="0">
    <p:kiosk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5C5C4E-DA00-4B53-A499-B7EF79AC4D89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5DDB89-0D22-408D-A7DE-7A02AD1D9D5A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140981C-0982-43B4-A395-B87A4CED1769}"/>
              </a:ext>
            </a:extLst>
          </p:cNvPr>
          <p:cNvSpPr txBox="1"/>
          <p:nvPr/>
        </p:nvSpPr>
        <p:spPr>
          <a:xfrm>
            <a:off x="2630658" y="0"/>
            <a:ext cx="661181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Літературний п</a:t>
            </a:r>
            <a:r>
              <a:rPr lang="uk-UA" sz="4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роект</a:t>
            </a:r>
            <a:endParaRPr lang="uk-UA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 середньої </a:t>
            </a:r>
          </a:p>
          <a:p>
            <a:pPr algn="ctr">
              <a:lnSpc>
                <a:spcPct val="200000"/>
              </a:lnSpc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групи № 2 </a:t>
            </a:r>
            <a:r>
              <a:rPr lang="uk-UA" sz="4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«Гномик»</a:t>
            </a:r>
          </a:p>
          <a:p>
            <a:pPr algn="ctr">
              <a:lnSpc>
                <a:spcPct val="200000"/>
              </a:lnSpc>
            </a:pP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по казці </a:t>
            </a:r>
            <a:r>
              <a:rPr lang="uk-UA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Рукавичка»</a:t>
            </a:r>
            <a:endParaRPr lang="uk-UA" sz="48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5268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346" y="956603"/>
            <a:ext cx="2672492" cy="564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798" y="977021"/>
            <a:ext cx="2644725" cy="558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4458" y="928466"/>
            <a:ext cx="2654273" cy="560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9780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500" y="958826"/>
            <a:ext cx="6877868" cy="552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776" y="1014045"/>
            <a:ext cx="2578345" cy="544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476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653" y="980075"/>
            <a:ext cx="7367288" cy="264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169" y="1028113"/>
            <a:ext cx="2606480" cy="550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t="23668" b="28893"/>
          <a:stretch>
            <a:fillRect/>
          </a:stretch>
        </p:blipFill>
        <p:spPr bwMode="auto">
          <a:xfrm>
            <a:off x="460277" y="3683626"/>
            <a:ext cx="2958172" cy="296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44381" r="11048"/>
          <a:stretch>
            <a:fillRect/>
          </a:stretch>
        </p:blipFill>
        <p:spPr bwMode="auto">
          <a:xfrm>
            <a:off x="4245540" y="3647344"/>
            <a:ext cx="2830509" cy="30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4646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93" y="1055077"/>
            <a:ext cx="2512543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5509" y="1055077"/>
            <a:ext cx="2539201" cy="535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9721" y="1069143"/>
            <a:ext cx="2522074" cy="532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3072" y="1084385"/>
            <a:ext cx="2505322" cy="52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07496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5" y="1139484"/>
            <a:ext cx="11662118" cy="552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0749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 descr="Зображення, що містить квітка, рослина&#10;&#10;Автоматично згенерований опис">
            <a:extLst>
              <a:ext uri="{FF2B5EF4-FFF2-40B4-BE49-F238E27FC236}">
                <a16:creationId xmlns="" xmlns:a16="http://schemas.microsoft.com/office/drawing/2014/main" id="{DB7EA551-E437-44C0-91BA-8B10412F3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513"/>
          <a:stretch/>
        </p:blipFill>
        <p:spPr>
          <a:xfrm>
            <a:off x="156648" y="1420837"/>
            <a:ext cx="9641587" cy="4290646"/>
          </a:xfrm>
        </p:spPr>
      </p:pic>
    </p:spTree>
    <p:extLst>
      <p:ext uri="{BB962C8B-B14F-4D97-AF65-F5344CB8AC3E}">
        <p14:creationId xmlns="" xmlns:p14="http://schemas.microsoft.com/office/powerpoint/2010/main" val="150749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95C8FA2-035E-4358-9510-98EED774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2" y="309563"/>
            <a:ext cx="11514137" cy="2011606"/>
          </a:xfrm>
        </p:spPr>
        <p:txBody>
          <a:bodyPr/>
          <a:lstStyle/>
          <a:p>
            <a:r>
              <a:rPr lang="uk-UA" sz="1800" b="1" dirty="0" smtClean="0"/>
              <a:t>Мета проекту: </a:t>
            </a:r>
            <a:r>
              <a:rPr lang="uk-UA" sz="1800" dirty="0" smtClean="0"/>
              <a:t>Розвивати у дітей інтерес до казок, логічне мислення, </a:t>
            </a:r>
            <a:r>
              <a:rPr lang="uk-UA" sz="1800" dirty="0" err="1" smtClean="0"/>
              <a:t>пам</a:t>
            </a:r>
            <a:r>
              <a:rPr lang="ru-RU" sz="1800" dirty="0" smtClean="0"/>
              <a:t>`</a:t>
            </a:r>
            <a:r>
              <a:rPr lang="uk-UA" sz="1800" dirty="0" smtClean="0"/>
              <a:t>ять, фантазію, уяву, слухову увагу, інтерес до сценічного мистецтва. Вчити запам'ятовувати і вимовляти слова казки відповідно до обраної ролі. Розвивати уміння малят погоджувати свої дії з діями інших дітей ­– героями казки. Розвивати координацію рухів, спонукати дітей до активної участі в театралізованій грі. Виховувати у дошкільнят дружні взаємини, доброзичливість, бажання прийти на допомогу. Сприяти створенню у дітей радісного, емоційного настрою. Виховувати дружелюбність та товариськість.</a:t>
            </a:r>
            <a:endParaRPr lang="ru-RU" sz="1800" dirty="0" smtClean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851" y="2110154"/>
            <a:ext cx="3159585" cy="424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8519" y="2110154"/>
            <a:ext cx="3164009" cy="420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9528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Овал 3"/>
          <p:cNvSpPr/>
          <p:nvPr/>
        </p:nvSpPr>
        <p:spPr>
          <a:xfrm>
            <a:off x="590843" y="267286"/>
            <a:ext cx="5008098" cy="2968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</a:rPr>
              <a:t>Освітня: 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-Формувати</a:t>
            </a:r>
            <a:r>
              <a:rPr lang="uk-UA" sz="1400" dirty="0" smtClean="0">
                <a:solidFill>
                  <a:schemeClr val="tx1"/>
                </a:solidFill>
              </a:rPr>
              <a:t> у дітей літературні </a:t>
            </a:r>
            <a:r>
              <a:rPr lang="uk-UA" sz="1400" dirty="0" smtClean="0"/>
              <a:t>та </a:t>
            </a:r>
            <a:r>
              <a:rPr lang="uk-UA" sz="1400" dirty="0" smtClean="0">
                <a:solidFill>
                  <a:schemeClr val="tx1"/>
                </a:solidFill>
              </a:rPr>
              <a:t>художні здібності;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-Вчити</a:t>
            </a:r>
            <a:r>
              <a:rPr lang="uk-UA" sz="1400" dirty="0" smtClean="0">
                <a:solidFill>
                  <a:schemeClr val="tx1"/>
                </a:solidFill>
              </a:rPr>
              <a:t> дітей слухати казки;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-Правильно</a:t>
            </a:r>
            <a:r>
              <a:rPr lang="uk-UA" sz="1400" dirty="0" smtClean="0">
                <a:solidFill>
                  <a:schemeClr val="tx1"/>
                </a:solidFill>
              </a:rPr>
              <a:t> гортати сторінки книжок розглядаючи люстрації;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-Поглибити</a:t>
            </a:r>
            <a:r>
              <a:rPr lang="uk-UA" sz="1400" dirty="0" smtClean="0">
                <a:solidFill>
                  <a:schemeClr val="tx1"/>
                </a:solidFill>
              </a:rPr>
              <a:t> знання дітей про казки;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-Вчити</a:t>
            </a:r>
            <a:r>
              <a:rPr lang="uk-UA" sz="1400" dirty="0" smtClean="0">
                <a:solidFill>
                  <a:schemeClr val="tx1"/>
                </a:solidFill>
              </a:rPr>
              <a:t> дітей передавати рухи та дії героїв казки, відповідно до змісту казки.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 useBgFill="1">
        <p:nvSpPr>
          <p:cNvPr id="6" name="Овал 5"/>
          <p:cNvSpPr/>
          <p:nvPr/>
        </p:nvSpPr>
        <p:spPr>
          <a:xfrm>
            <a:off x="6372664" y="267286"/>
            <a:ext cx="4839286" cy="2968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</a:rPr>
              <a:t>Розвивальна: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-Розвивати</a:t>
            </a:r>
            <a:r>
              <a:rPr lang="uk-UA" sz="1400" dirty="0" smtClean="0">
                <a:solidFill>
                  <a:schemeClr val="tx1"/>
                </a:solidFill>
              </a:rPr>
              <a:t> творчі здібності;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-Розвивати</a:t>
            </a:r>
            <a:r>
              <a:rPr lang="uk-UA" sz="1400" dirty="0" smtClean="0">
                <a:solidFill>
                  <a:schemeClr val="tx1"/>
                </a:solidFill>
              </a:rPr>
              <a:t> самостійність та ініціативу;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-Розвивати</a:t>
            </a:r>
            <a:r>
              <a:rPr lang="uk-UA" sz="1400" dirty="0" smtClean="0">
                <a:solidFill>
                  <a:schemeClr val="tx1"/>
                </a:solidFill>
              </a:rPr>
              <a:t> уміння одержувати задоволення від процесу та результатів своєї діяльності;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-Розвивати</a:t>
            </a:r>
            <a:r>
              <a:rPr lang="uk-UA" sz="1400" dirty="0" smtClean="0">
                <a:solidFill>
                  <a:schemeClr val="tx1"/>
                </a:solidFill>
              </a:rPr>
              <a:t> самодіяльність дитини.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 useBgFill="1">
        <p:nvSpPr>
          <p:cNvPr id="7" name="Овал 6"/>
          <p:cNvSpPr/>
          <p:nvPr/>
        </p:nvSpPr>
        <p:spPr>
          <a:xfrm>
            <a:off x="3530990" y="3516922"/>
            <a:ext cx="4839286" cy="2968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</a:rPr>
              <a:t>Виховна: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-Виховувати</a:t>
            </a:r>
            <a:r>
              <a:rPr lang="uk-UA" sz="1400" dirty="0" smtClean="0">
                <a:solidFill>
                  <a:schemeClr val="tx1"/>
                </a:solidFill>
              </a:rPr>
              <a:t> бажання бути добрим, справедливим;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-Виховувати</a:t>
            </a:r>
            <a:r>
              <a:rPr lang="uk-UA" sz="1400" dirty="0" smtClean="0">
                <a:solidFill>
                  <a:schemeClr val="tx1"/>
                </a:solidFill>
              </a:rPr>
              <a:t> цілісне ставлення до книги, до казок;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-Виховувати</a:t>
            </a:r>
            <a:r>
              <a:rPr lang="uk-UA" sz="1400" dirty="0" smtClean="0">
                <a:solidFill>
                  <a:schemeClr val="tx1"/>
                </a:solidFill>
              </a:rPr>
              <a:t> потребу приходити на допомогу казковим героям;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/>
            <a:r>
              <a:rPr lang="uk-UA" sz="1400" dirty="0" err="1" smtClean="0">
                <a:solidFill>
                  <a:schemeClr val="tx1"/>
                </a:solidFill>
              </a:rPr>
              <a:t>-Виховувати</a:t>
            </a:r>
            <a:r>
              <a:rPr lang="uk-UA" sz="1400" dirty="0" smtClean="0">
                <a:solidFill>
                  <a:schemeClr val="tx1"/>
                </a:solidFill>
              </a:rPr>
              <a:t> бажання досягати мети.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946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CDCCD7A8-1BE2-41A2-8635-920107431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01" y="191112"/>
            <a:ext cx="11209867" cy="6167485"/>
          </a:xfrm>
        </p:spPr>
        <p:txBody>
          <a:bodyPr/>
          <a:lstStyle/>
          <a:p>
            <a:r>
              <a:rPr lang="uk-UA" sz="1800" b="1" dirty="0" smtClean="0"/>
              <a:t>Завдання:</a:t>
            </a:r>
            <a:endParaRPr lang="ru-RU" sz="1800" dirty="0" smtClean="0"/>
          </a:p>
          <a:p>
            <a:pPr lvl="0"/>
            <a:r>
              <a:rPr lang="uk-UA" sz="1800" dirty="0" smtClean="0"/>
              <a:t>Створити умови для творчого розвитку дітей;</a:t>
            </a:r>
            <a:endParaRPr lang="ru-RU" sz="1800" dirty="0" smtClean="0"/>
          </a:p>
          <a:p>
            <a:pPr lvl="0"/>
            <a:r>
              <a:rPr lang="uk-UA" sz="1800" dirty="0" smtClean="0"/>
              <a:t>Вчити відповідати на запитання, відтворюючи зміст літературного твору;</a:t>
            </a:r>
            <a:endParaRPr lang="ru-RU" sz="1800" dirty="0" smtClean="0"/>
          </a:p>
          <a:p>
            <a:pPr lvl="0"/>
            <a:r>
              <a:rPr lang="uk-UA" sz="1800" dirty="0" smtClean="0"/>
              <a:t>Вчити співчувати героям, оцінювати їх вчинки;</a:t>
            </a:r>
            <a:endParaRPr lang="ru-RU" sz="1800" dirty="0" smtClean="0"/>
          </a:p>
          <a:p>
            <a:pPr lvl="0"/>
            <a:r>
              <a:rPr lang="uk-UA" sz="1800" dirty="0" smtClean="0"/>
              <a:t>Залучити до участі у грі – драматизації та інсценуванні казки;</a:t>
            </a:r>
            <a:endParaRPr lang="ru-RU" sz="1800" dirty="0" smtClean="0"/>
          </a:p>
          <a:p>
            <a:pPr lvl="0"/>
            <a:r>
              <a:rPr lang="uk-UA" sz="1800" dirty="0" smtClean="0"/>
              <a:t>Вправляти дітей у звуконаслідуванні;</a:t>
            </a:r>
            <a:endParaRPr lang="ru-RU" sz="1800" dirty="0" smtClean="0"/>
          </a:p>
          <a:p>
            <a:pPr lvl="0"/>
            <a:r>
              <a:rPr lang="uk-UA" sz="1800" dirty="0" smtClean="0"/>
              <a:t>Викликати за допомого гри позитивні емоції, радість;</a:t>
            </a:r>
            <a:endParaRPr lang="ru-RU" sz="1800" dirty="0" smtClean="0"/>
          </a:p>
          <a:p>
            <a:pPr lvl="0"/>
            <a:r>
              <a:rPr lang="uk-UA" sz="1800" dirty="0" smtClean="0"/>
              <a:t>Підтримувати бажання імпровізувати, фантазувати.</a:t>
            </a:r>
            <a:endParaRPr lang="ru-RU" sz="1800" dirty="0" smtClean="0"/>
          </a:p>
          <a:p>
            <a:pPr>
              <a:buNone/>
            </a:pPr>
            <a:endParaRPr lang="uk-UA" sz="1800" i="1" dirty="0" smtClean="0"/>
          </a:p>
          <a:p>
            <a:pPr>
              <a:buNone/>
            </a:pPr>
            <a:r>
              <a:rPr lang="uk-UA" sz="1800" i="1" dirty="0" smtClean="0"/>
              <a:t>		</a:t>
            </a:r>
            <a:r>
              <a:rPr lang="uk-UA" sz="1800" b="1" i="1" u="sng" dirty="0" smtClean="0"/>
              <a:t>Актуальність проекту </a:t>
            </a:r>
            <a:r>
              <a:rPr lang="uk-UA" sz="1800" dirty="0" smtClean="0"/>
              <a:t>полягає в тому, що він поєднує у собі засоби і способи розвитку творчих та мовленнєвих здібностей дитини. Театралізована діяльність є джерелом розвитку почуттів, глибоких переживань і відкриттів дитини, залучає його до духовних цінностей, активізує словник дитини, вдосконалюється звукова культура мовлення, її інтонаційний лад, діалогічна мова, її граматичний лад.</a:t>
            </a:r>
            <a:endParaRPr lang="ru-RU" sz="1800" dirty="0" smtClean="0"/>
          </a:p>
          <a:p>
            <a:endParaRPr lang="uk-UA" dirty="0" smtClean="0"/>
          </a:p>
          <a:p>
            <a:pPr>
              <a:buNone/>
            </a:pPr>
            <a:r>
              <a:rPr lang="uk-UA" sz="1800" b="1" dirty="0" smtClean="0"/>
              <a:t>	</a:t>
            </a:r>
            <a:r>
              <a:rPr lang="uk-UA" sz="1800" b="1" dirty="0" err="1" smtClean="0"/>
              <a:t>Трималість</a:t>
            </a:r>
            <a:r>
              <a:rPr lang="uk-UA" sz="1800" b="1" dirty="0" smtClean="0"/>
              <a:t> проекту:</a:t>
            </a:r>
            <a:r>
              <a:rPr lang="uk-UA" sz="1800" dirty="0" smtClean="0"/>
              <a:t> 5 днів.</a:t>
            </a:r>
            <a:endParaRPr lang="ru-RU" sz="1800" dirty="0" smtClean="0"/>
          </a:p>
          <a:p>
            <a:pPr>
              <a:buNone/>
            </a:pPr>
            <a:r>
              <a:rPr lang="uk-UA" sz="1800" b="1" dirty="0" smtClean="0"/>
              <a:t>	Учасники проекту:</a:t>
            </a:r>
            <a:r>
              <a:rPr lang="uk-UA" sz="1800" dirty="0" smtClean="0"/>
              <a:t> вихователі, діти. </a:t>
            </a:r>
            <a:endParaRPr lang="ru-RU" sz="1800" dirty="0" smtClean="0"/>
          </a:p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268" y="4437722"/>
            <a:ext cx="4375052" cy="21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9571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322" y="788210"/>
            <a:ext cx="10424399" cy="251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842" y="3383527"/>
            <a:ext cx="2287929" cy="306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4172" y="3371771"/>
            <a:ext cx="2429411" cy="308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4834" y="3376245"/>
            <a:ext cx="3365090" cy="308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3139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C20A5813-7531-4B9B-A46B-5A1655530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9151"/>
            <a:ext cx="8596668" cy="661181"/>
          </a:xfrm>
        </p:spPr>
        <p:txBody>
          <a:bodyPr/>
          <a:lstStyle/>
          <a:p>
            <a:r>
              <a:rPr lang="uk-UA" b="1" u="sng" dirty="0" smtClean="0"/>
              <a:t>Основний етап:</a:t>
            </a:r>
          </a:p>
          <a:p>
            <a:pPr>
              <a:buNone/>
            </a:pPr>
            <a:endParaRPr lang="uk-UA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062" y="728467"/>
            <a:ext cx="6243614" cy="58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13609"/>
          <a:stretch>
            <a:fillRect/>
          </a:stretch>
        </p:blipFill>
        <p:spPr bwMode="auto">
          <a:xfrm>
            <a:off x="8056832" y="761050"/>
            <a:ext cx="3183254" cy="580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313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119" y="758287"/>
            <a:ext cx="8903701" cy="574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9597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3" y="1097933"/>
            <a:ext cx="11530818" cy="54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9597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194" y="1347664"/>
            <a:ext cx="8540542" cy="479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1322" y="1392702"/>
            <a:ext cx="2150117" cy="47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60080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258</TotalTime>
  <Words>282</Words>
  <Application>Microsoft Office PowerPoint</Application>
  <PresentationFormat>Произвольный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Anatoliy Pida</dc:creator>
  <cp:lastModifiedBy>Eva</cp:lastModifiedBy>
  <cp:revision>50</cp:revision>
  <dcterms:created xsi:type="dcterms:W3CDTF">2021-04-22T13:04:17Z</dcterms:created>
  <dcterms:modified xsi:type="dcterms:W3CDTF">2023-02-15T17:59:56Z</dcterms:modified>
</cp:coreProperties>
</file>