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4" r:id="rId3"/>
    <p:sldId id="263" r:id="rId4"/>
    <p:sldId id="292" r:id="rId5"/>
    <p:sldId id="277" r:id="rId6"/>
    <p:sldId id="278" r:id="rId7"/>
    <p:sldId id="279" r:id="rId8"/>
    <p:sldId id="267" r:id="rId9"/>
    <p:sldId id="280" r:id="rId10"/>
    <p:sldId id="281" r:id="rId11"/>
    <p:sldId id="282" r:id="rId12"/>
    <p:sldId id="283" r:id="rId13"/>
    <p:sldId id="284" r:id="rId14"/>
    <p:sldId id="285" r:id="rId15"/>
    <p:sldId id="286" r:id="rId16"/>
    <p:sldId id="287" r:id="rId17"/>
    <p:sldId id="288" r:id="rId18"/>
    <p:sldId id="289" r:id="rId19"/>
    <p:sldId id="291" r:id="rId20"/>
    <p:sldId id="290" r:id="rId21"/>
    <p:sldId id="258" r:id="rId22"/>
    <p:sldId id="274" r:id="rId23"/>
    <p:sldId id="275" r:id="rId24"/>
    <p:sldId id="257" r:id="rId25"/>
    <p:sldId id="276" r:id="rId2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2" d="100"/>
          <a:sy n="82" d="100"/>
        </p:scale>
        <p:origin x="-153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 advTm="7000">
        <p14:ferris dir="l"/>
      </p:transition>
    </mc:Choice>
    <mc:Fallback>
      <p:transition spd="slow" advClick="0" advTm="7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 advTm="7000">
        <p14:ferris dir="l"/>
      </p:transition>
    </mc:Choice>
    <mc:Fallback>
      <p:transition spd="slow" advClick="0" advTm="7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 advTm="7000">
        <p14:ferris dir="l"/>
      </p:transition>
    </mc:Choice>
    <mc:Fallback>
      <p:transition spd="slow" advClick="0" advTm="7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 advTm="7000">
        <p14:ferris dir="l"/>
      </p:transition>
    </mc:Choice>
    <mc:Fallback>
      <p:transition spd="slow" advClick="0" advTm="7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 advTm="7000">
        <p14:ferris dir="l"/>
      </p:transition>
    </mc:Choice>
    <mc:Fallback>
      <p:transition spd="slow" advClick="0" advTm="7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 advTm="7000">
        <p14:ferris dir="l"/>
      </p:transition>
    </mc:Choice>
    <mc:Fallback>
      <p:transition spd="slow" advClick="0" advTm="7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13.03.2023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 advTm="7000">
        <p14:ferris dir="l"/>
      </p:transition>
    </mc:Choice>
    <mc:Fallback>
      <p:transition spd="slow" advClick="0" advTm="7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13.03.2023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 advTm="7000">
        <p14:ferris dir="l"/>
      </p:transition>
    </mc:Choice>
    <mc:Fallback>
      <p:transition spd="slow" advClick="0" advTm="7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13.03.2023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 advTm="7000">
        <p14:ferris dir="l"/>
      </p:transition>
    </mc:Choice>
    <mc:Fallback>
      <p:transition spd="slow" advClick="0" advTm="7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 advTm="7000">
        <p14:ferris dir="l"/>
      </p:transition>
    </mc:Choice>
    <mc:Fallback>
      <p:transition spd="slow" advClick="0" advTm="7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 advTm="7000">
        <p14:ferris dir="l"/>
      </p:transition>
    </mc:Choice>
    <mc:Fallback>
      <p:transition spd="slow" advClick="0" advTm="7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alphaModFix amt="44000"/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13.03.2023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="" xmlns:p14="http://schemas.microsoft.com/office/powerpoint/2010/main" Requires="p14">
      <p:transition spd="slow" p14:dur="2000" advClick="0" advTm="7000">
        <p14:ferris dir="l"/>
      </p:transition>
    </mc:Choice>
    <mc:Fallback>
      <p:transition spd="slow" advClick="0" advTm="7000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image" Target="../media/image44.jpeg"/><Relationship Id="rId7" Type="http://schemas.openxmlformats.org/officeDocument/2006/relationships/image" Target="../media/image48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7" Type="http://schemas.openxmlformats.org/officeDocument/2006/relationships/image" Target="../media/image55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gif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kolosok-ukrainskaja-skazka-2.jpg"/>
          <p:cNvPicPr>
            <a:picLocks noChangeAspect="1"/>
          </p:cNvPicPr>
          <p:nvPr/>
        </p:nvPicPr>
        <p:blipFill rotWithShape="1">
          <a:blip r:embed="rId2" cstate="print"/>
          <a:srcRect l="8552" t="3314" r="6912" b="3951"/>
          <a:stretch/>
        </p:blipFill>
        <p:spPr>
          <a:xfrm rot="21288371">
            <a:off x="468281" y="1015994"/>
            <a:ext cx="2520280" cy="3312368"/>
          </a:xfrm>
          <a:prstGeom prst="snip2DiagRect">
            <a:avLst>
              <a:gd name="adj1" fmla="val 16203"/>
              <a:gd name="adj2" fmla="val 16667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3347864" y="1052736"/>
            <a:ext cx="525658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200" b="1" dirty="0" smtClean="0">
                <a:latin typeface="Monotype Corsiva" panose="03010101010201010101" pitchFamily="66" charset="0"/>
              </a:rPr>
              <a:t>ЗДО №39</a:t>
            </a:r>
          </a:p>
          <a:p>
            <a:pPr algn="ctr"/>
            <a:r>
              <a:rPr lang="uk-UA" sz="3200" b="1" dirty="0" smtClean="0">
                <a:latin typeface="Monotype Corsiva" panose="03010101010201010101" pitchFamily="66" charset="0"/>
              </a:rPr>
              <a:t>Група «Веселка»</a:t>
            </a:r>
          </a:p>
          <a:p>
            <a:pPr algn="ctr"/>
            <a:endParaRPr lang="uk-UA" sz="3200" b="1" dirty="0">
              <a:latin typeface="Monotype Corsiva" panose="03010101010201010101" pitchFamily="66" charset="0"/>
            </a:endParaRPr>
          </a:p>
          <a:p>
            <a:pPr algn="ctr"/>
            <a:r>
              <a:rPr lang="uk-UA" sz="3200" b="1" dirty="0" smtClean="0">
                <a:latin typeface="Monotype Corsiva" panose="03010101010201010101" pitchFamily="66" charset="0"/>
              </a:rPr>
              <a:t>Літературний проект: </a:t>
            </a:r>
          </a:p>
          <a:p>
            <a:pPr algn="ctr"/>
            <a:r>
              <a:rPr lang="uk-UA" sz="3200" b="1" dirty="0" smtClean="0">
                <a:latin typeface="Monotype Corsiva" panose="03010101010201010101" pitchFamily="66" charset="0"/>
              </a:rPr>
              <a:t>«Казка в гості завітала»</a:t>
            </a:r>
          </a:p>
          <a:p>
            <a:pPr algn="ctr"/>
            <a:r>
              <a:rPr lang="uk-UA" sz="3200" b="1" dirty="0" smtClean="0">
                <a:latin typeface="Monotype Corsiva" panose="03010101010201010101" pitchFamily="66" charset="0"/>
              </a:rPr>
              <a:t>За казкою «Колосок»</a:t>
            </a:r>
            <a:endParaRPr lang="uk-UA" sz="3200" b="1" dirty="0">
              <a:latin typeface="Monotype Corsiva" panose="03010101010201010101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563888" y="6381328"/>
            <a:ext cx="15760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b="1" dirty="0" smtClean="0">
                <a:latin typeface="Monotype Corsiva" panose="03010101010201010101" pitchFamily="66" charset="0"/>
              </a:rPr>
              <a:t>Ужгород – 2023</a:t>
            </a:r>
            <a:endParaRPr lang="uk-UA" b="1" dirty="0">
              <a:latin typeface="Monotype Corsiva" panose="03010101010201010101" pitchFamily="66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 advTm="7000">
        <p14:ferris dir="l"/>
      </p:transition>
    </mc:Choice>
    <mc:Fallback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292080" y="485056"/>
            <a:ext cx="29523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 dirty="0" smtClean="0">
                <a:latin typeface="Monotype Corsiva" panose="03010101010201010101" pitchFamily="66" charset="0"/>
              </a:rPr>
              <a:t>Висівання пшениці</a:t>
            </a:r>
            <a:endParaRPr lang="uk-UA" sz="2800" b="1" dirty="0">
              <a:latin typeface="Monotype Corsiva" panose="03010101010201010101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71138" y="485056"/>
            <a:ext cx="29523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 dirty="0" smtClean="0">
                <a:latin typeface="Monotype Corsiva" panose="03010101010201010101" pitchFamily="66" charset="0"/>
              </a:rPr>
              <a:t>Ліплення: «Колосок»</a:t>
            </a:r>
            <a:endParaRPr lang="uk-UA" sz="2800" b="1" dirty="0">
              <a:latin typeface="Monotype Corsiva" panose="03010101010201010101" pitchFamily="66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2201" t="6951" r="16401" b="15350"/>
          <a:stretch/>
        </p:blipFill>
        <p:spPr>
          <a:xfrm>
            <a:off x="179512" y="1124744"/>
            <a:ext cx="1535831" cy="2228461"/>
          </a:xfrm>
          <a:prstGeom prst="snip2DiagRect">
            <a:avLst>
              <a:gd name="adj1" fmla="val 20809"/>
              <a:gd name="adj2" fmla="val 16667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6951" b="14300"/>
          <a:stretch/>
        </p:blipFill>
        <p:spPr>
          <a:xfrm>
            <a:off x="693837" y="3645024"/>
            <a:ext cx="2715766" cy="2851515"/>
          </a:xfrm>
          <a:prstGeom prst="snip2DiagRect">
            <a:avLst>
              <a:gd name="adj1" fmla="val 13730"/>
              <a:gd name="adj2" fmla="val 16667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8101"/>
          <a:stretch/>
        </p:blipFill>
        <p:spPr>
          <a:xfrm>
            <a:off x="2051720" y="1068920"/>
            <a:ext cx="2110154" cy="2304256"/>
          </a:xfrm>
          <a:prstGeom prst="snip2DiagRect">
            <a:avLst>
              <a:gd name="adj1" fmla="val 15566"/>
              <a:gd name="adj2" fmla="val 16667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539" t="2751" r="13775" b="16401"/>
          <a:stretch/>
        </p:blipFill>
        <p:spPr>
          <a:xfrm>
            <a:off x="4860032" y="3940004"/>
            <a:ext cx="3534938" cy="2592288"/>
          </a:xfrm>
          <a:prstGeom prst="snip2DiagRect">
            <a:avLst>
              <a:gd name="adj1" fmla="val 18151"/>
              <a:gd name="adj2" fmla="val 16667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23750"/>
          <a:stretch/>
        </p:blipFill>
        <p:spPr>
          <a:xfrm>
            <a:off x="4432718" y="1068920"/>
            <a:ext cx="4504685" cy="2576104"/>
          </a:xfrm>
          <a:prstGeom prst="snip2DiagRect">
            <a:avLst>
              <a:gd name="adj1" fmla="val 19053"/>
              <a:gd name="adj2" fmla="val 16667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215853702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 advTm="7000">
        <p14:ferris dir="l"/>
      </p:transition>
    </mc:Choice>
    <mc:Fallback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783935280"/>
              </p:ext>
            </p:extLst>
          </p:nvPr>
        </p:nvGraphicFramePr>
        <p:xfrm>
          <a:off x="539551" y="332656"/>
          <a:ext cx="8280921" cy="617818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1231">
                  <a:extLst>
                    <a:ext uri="{9D8B030D-6E8A-4147-A177-3AD203B41FA5}">
                      <a16:colId xmlns="" xmlns:a16="http://schemas.microsoft.com/office/drawing/2014/main" val="3230490049"/>
                    </a:ext>
                  </a:extLst>
                </a:gridCol>
                <a:gridCol w="2249792">
                  <a:extLst>
                    <a:ext uri="{9D8B030D-6E8A-4147-A177-3AD203B41FA5}">
                      <a16:colId xmlns="" xmlns:a16="http://schemas.microsoft.com/office/drawing/2014/main" val="2448805219"/>
                    </a:ext>
                  </a:extLst>
                </a:gridCol>
                <a:gridCol w="5509898">
                  <a:extLst>
                    <a:ext uri="{9D8B030D-6E8A-4147-A177-3AD203B41FA5}">
                      <a16:colId xmlns="" xmlns:a16="http://schemas.microsoft.com/office/drawing/2014/main" val="1418658509"/>
                    </a:ext>
                  </a:extLst>
                </a:gridCol>
              </a:tblGrid>
              <a:tr h="57606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uk-UA" sz="1800" b="1" dirty="0" smtClean="0">
                        <a:solidFill>
                          <a:schemeClr val="tx1"/>
                        </a:solidFill>
                        <a:effectLst/>
                        <a:latin typeface="Monotype Corsiva" panose="03010101010201010101" pitchFamily="66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800" b="1" dirty="0" smtClean="0">
                          <a:solidFill>
                            <a:schemeClr val="tx1"/>
                          </a:solidFill>
                          <a:effectLst/>
                          <a:latin typeface="Monotype Corsiva" panose="03010101010201010101" pitchFamily="66" charset="0"/>
                        </a:rPr>
                        <a:t>№ п/п</a:t>
                      </a:r>
                      <a:endParaRPr lang="uk-UA" sz="2400" b="1" dirty="0">
                        <a:latin typeface="Monotype Corsiva" panose="03010101010201010101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uk-UA" sz="2400" b="1" dirty="0" smtClean="0">
                        <a:solidFill>
                          <a:schemeClr val="tx1"/>
                        </a:solidFill>
                        <a:effectLst/>
                        <a:latin typeface="Monotype Corsiva" panose="03010101010201010101" pitchFamily="66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2400" b="1" dirty="0" smtClean="0">
                          <a:solidFill>
                            <a:schemeClr val="tx1"/>
                          </a:solidFill>
                          <a:effectLst/>
                          <a:latin typeface="Monotype Corsiva" panose="03010101010201010101" pitchFamily="66" charset="0"/>
                        </a:rPr>
                        <a:t>ДЕНЬ  ТИЖНЯ</a:t>
                      </a:r>
                      <a:endParaRPr lang="uk-UA" sz="2400" b="1" dirty="0">
                        <a:latin typeface="Monotype Corsiva" panose="03010101010201010101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uk-UA" sz="2400" b="1" dirty="0" smtClean="0">
                        <a:solidFill>
                          <a:schemeClr val="tx1"/>
                        </a:solidFill>
                        <a:effectLst/>
                        <a:latin typeface="Monotype Corsiva" panose="03010101010201010101" pitchFamily="66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2800" b="1" dirty="0" smtClean="0">
                          <a:solidFill>
                            <a:schemeClr val="tx1"/>
                          </a:solidFill>
                          <a:effectLst/>
                          <a:latin typeface="Monotype Corsiva" panose="03010101010201010101" pitchFamily="66" charset="0"/>
                        </a:rPr>
                        <a:t>ЗМІСТ  РОБОТИ</a:t>
                      </a:r>
                      <a:endParaRPr lang="uk-UA" sz="2800" b="1" dirty="0">
                        <a:latin typeface="Monotype Corsiva" panose="03010101010201010101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219382744"/>
                  </a:ext>
                </a:extLst>
              </a:tr>
              <a:tr h="526378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dirty="0" smtClean="0">
                          <a:solidFill>
                            <a:schemeClr val="tx1"/>
                          </a:solidFill>
                          <a:effectLst/>
                          <a:latin typeface="Monotype Corsiva" panose="03010101010201010101" pitchFamily="66" charset="0"/>
                        </a:rPr>
                        <a:t>3.</a:t>
                      </a:r>
                      <a:endParaRPr lang="ru-RU" dirty="0" smtClean="0">
                        <a:solidFill>
                          <a:schemeClr val="tx1"/>
                        </a:solidFill>
                        <a:effectLst/>
                        <a:latin typeface="Monotype Corsiva" panose="03010101010201010101" pitchFamily="66" charset="0"/>
                      </a:endParaRPr>
                    </a:p>
                    <a:p>
                      <a:endParaRPr lang="uk-UA" dirty="0">
                        <a:latin typeface="Monotype Corsiva" panose="03010101010201010101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uk-UA" dirty="0" smtClean="0">
                          <a:latin typeface="Monotype Corsiva" panose="03010101010201010101" pitchFamily="66" charset="0"/>
                        </a:rPr>
                        <a:t>СЕРЕДА</a:t>
                      </a:r>
                      <a:endParaRPr lang="uk-UA" dirty="0">
                        <a:latin typeface="Monotype Corsiva" panose="03010101010201010101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FontTx/>
                        <a:buChar char="-"/>
                      </a:pPr>
                      <a:r>
                        <a:rPr lang="uk-UA" dirty="0" smtClean="0">
                          <a:latin typeface="Monotype Corsiva" panose="03010101010201010101" pitchFamily="66" charset="0"/>
                        </a:rPr>
                        <a:t>Розгляд ілюстрацій до казок “Курочка Ряба”  </a:t>
                      </a:r>
                    </a:p>
                    <a:p>
                      <a:pPr>
                        <a:buFontTx/>
                        <a:buChar char="-"/>
                      </a:pPr>
                      <a:r>
                        <a:rPr lang="uk-UA" dirty="0" smtClean="0">
                          <a:latin typeface="Monotype Corsiva" panose="03010101010201010101" pitchFamily="66" charset="0"/>
                        </a:rPr>
                        <a:t>  та “Колобок”. Розповідь казки за </a:t>
                      </a:r>
                    </a:p>
                    <a:p>
                      <a:pPr>
                        <a:buFontTx/>
                        <a:buChar char="-"/>
                      </a:pPr>
                      <a:r>
                        <a:rPr lang="uk-UA" dirty="0" smtClean="0">
                          <a:latin typeface="Monotype Corsiva" panose="03010101010201010101" pitchFamily="66" charset="0"/>
                        </a:rPr>
                        <a:t>  ілюстраціями.</a:t>
                      </a:r>
                    </a:p>
                    <a:p>
                      <a:pPr>
                        <a:buFontTx/>
                        <a:buChar char="-"/>
                      </a:pPr>
                      <a:r>
                        <a:rPr lang="uk-UA" dirty="0" smtClean="0">
                          <a:latin typeface="Monotype Corsiva" panose="03010101010201010101" pitchFamily="66" charset="0"/>
                        </a:rPr>
                        <a:t>Дидактична гра:</a:t>
                      </a:r>
                    </a:p>
                    <a:p>
                      <a:pPr>
                        <a:buFontTx/>
                        <a:buChar char="-"/>
                      </a:pPr>
                      <a:r>
                        <a:rPr lang="uk-UA" dirty="0" smtClean="0">
                          <a:latin typeface="Monotype Corsiva" panose="03010101010201010101" pitchFamily="66" charset="0"/>
                        </a:rPr>
                        <a:t>  “Чия тінь?”</a:t>
                      </a:r>
                    </a:p>
                    <a:p>
                      <a:pPr>
                        <a:buFontTx/>
                        <a:buChar char="-"/>
                      </a:pPr>
                      <a:r>
                        <a:rPr lang="uk-UA" dirty="0" smtClean="0">
                          <a:latin typeface="Monotype Corsiva" panose="03010101010201010101" pitchFamily="66" charset="0"/>
                        </a:rPr>
                        <a:t>Рухливі ігри:</a:t>
                      </a:r>
                    </a:p>
                    <a:p>
                      <a:pPr>
                        <a:buFontTx/>
                        <a:buChar char="-"/>
                      </a:pPr>
                      <a:r>
                        <a:rPr lang="uk-UA" dirty="0" smtClean="0">
                          <a:latin typeface="Monotype Corsiva" panose="03010101010201010101" pitchFamily="66" charset="0"/>
                        </a:rPr>
                        <a:t>  “Кіт і миші”,</a:t>
                      </a:r>
                    </a:p>
                    <a:p>
                      <a:pPr>
                        <a:buFontTx/>
                        <a:buChar char="-"/>
                      </a:pPr>
                      <a:r>
                        <a:rPr lang="uk-UA" dirty="0" smtClean="0">
                          <a:latin typeface="Monotype Corsiva" panose="03010101010201010101" pitchFamily="66" charset="0"/>
                        </a:rPr>
                        <a:t>  “Прокоти м’яч”,</a:t>
                      </a:r>
                    </a:p>
                    <a:p>
                      <a:pPr>
                        <a:buFontTx/>
                        <a:buChar char="-"/>
                      </a:pPr>
                      <a:r>
                        <a:rPr lang="uk-UA" dirty="0" smtClean="0">
                          <a:latin typeface="Monotype Corsiva" panose="03010101010201010101" pitchFamily="66" charset="0"/>
                        </a:rPr>
                        <a:t>  “Веселий потяг”,</a:t>
                      </a:r>
                    </a:p>
                    <a:p>
                      <a:pPr>
                        <a:buFontTx/>
                        <a:buChar char="-"/>
                      </a:pPr>
                      <a:r>
                        <a:rPr lang="uk-UA" dirty="0" smtClean="0">
                          <a:latin typeface="Monotype Corsiva" panose="03010101010201010101" pitchFamily="66" charset="0"/>
                        </a:rPr>
                        <a:t>  “Знайди колосок”.</a:t>
                      </a:r>
                    </a:p>
                    <a:p>
                      <a:pPr>
                        <a:buFontTx/>
                        <a:buChar char="-"/>
                      </a:pPr>
                      <a:r>
                        <a:rPr lang="uk-UA" dirty="0" smtClean="0">
                          <a:latin typeface="Monotype Corsiva" panose="03010101010201010101" pitchFamily="66" charset="0"/>
                        </a:rPr>
                        <a:t>-ОСВІТНЯ РОБОТА:</a:t>
                      </a:r>
                    </a:p>
                    <a:p>
                      <a:pPr>
                        <a:buFontTx/>
                        <a:buChar char="-"/>
                      </a:pPr>
                      <a:r>
                        <a:rPr lang="uk-UA" dirty="0" smtClean="0">
                          <a:latin typeface="Monotype Corsiva" panose="03010101010201010101" pitchFamily="66" charset="0"/>
                        </a:rPr>
                        <a:t>-логіко-математичний розвиток :</a:t>
                      </a:r>
                      <a:br>
                        <a:rPr lang="uk-UA" dirty="0" smtClean="0">
                          <a:latin typeface="Monotype Corsiva" panose="03010101010201010101" pitchFamily="66" charset="0"/>
                        </a:rPr>
                      </a:br>
                      <a:r>
                        <a:rPr lang="uk-UA" dirty="0" smtClean="0">
                          <a:latin typeface="Monotype Corsiva" panose="03010101010201010101" pitchFamily="66" charset="0"/>
                        </a:rPr>
                        <a:t> “Півник, Круть та Верть в гостях у малят”.</a:t>
                      </a:r>
                    </a:p>
                    <a:p>
                      <a:pPr>
                        <a:buFontTx/>
                        <a:buChar char="-"/>
                      </a:pPr>
                      <a:r>
                        <a:rPr lang="uk-UA" dirty="0" smtClean="0">
                          <a:latin typeface="Monotype Corsiva" panose="03010101010201010101" pitchFamily="66" charset="0"/>
                        </a:rPr>
                        <a:t>-Показ настільного театру за казкою “Колосок”.</a:t>
                      </a:r>
                    </a:p>
                    <a:p>
                      <a:pPr>
                        <a:buFontTx/>
                        <a:buChar char="-"/>
                      </a:pPr>
                      <a:r>
                        <a:rPr lang="uk-UA" dirty="0" smtClean="0">
                          <a:latin typeface="Monotype Corsiva" panose="03010101010201010101" pitchFamily="66" charset="0"/>
                        </a:rPr>
                        <a:t>Розучування приказки:</a:t>
                      </a:r>
                    </a:p>
                    <a:p>
                      <a:pPr>
                        <a:buFontTx/>
                        <a:buChar char="-"/>
                      </a:pPr>
                      <a:r>
                        <a:rPr lang="uk-UA" dirty="0" smtClean="0">
                          <a:latin typeface="Monotype Corsiva" panose="03010101010201010101" pitchFamily="66" charset="0"/>
                        </a:rPr>
                        <a:t>  “Хочеш їсти пиріжки – треба працювати”</a:t>
                      </a:r>
                    </a:p>
                    <a:p>
                      <a:endParaRPr lang="uk-UA" dirty="0">
                        <a:latin typeface="Monotype Corsiva" panose="03010101010201010101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55762154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13912954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 advTm="7000">
        <p14:ferris dir="l"/>
      </p:transition>
    </mc:Choice>
    <mc:Fallback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979712" y="260648"/>
            <a:ext cx="62771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 dirty="0" smtClean="0">
                <a:latin typeface="Monotype Corsiva" panose="03010101010201010101" pitchFamily="66" charset="0"/>
              </a:rPr>
              <a:t>Круть та Верть в гостях у малят</a:t>
            </a:r>
            <a:endParaRPr lang="uk-UA" sz="2800" b="1" dirty="0">
              <a:latin typeface="Monotype Corsiva" panose="03010101010201010101" pitchFamily="66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6138" t="13250" r="18500" b="1701"/>
          <a:stretch/>
        </p:blipFill>
        <p:spPr>
          <a:xfrm rot="21349581">
            <a:off x="345731" y="880582"/>
            <a:ext cx="2755719" cy="2689316"/>
          </a:xfrm>
          <a:prstGeom prst="snip2DiagRect">
            <a:avLst>
              <a:gd name="adj1" fmla="val 16438"/>
              <a:gd name="adj2" fmla="val 16667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8500" t="10100" r="21651" b="9051"/>
          <a:stretch/>
        </p:blipFill>
        <p:spPr>
          <a:xfrm>
            <a:off x="3364292" y="901253"/>
            <a:ext cx="2613585" cy="2647974"/>
          </a:xfrm>
          <a:prstGeom prst="snip2DiagRect">
            <a:avLst>
              <a:gd name="adj1" fmla="val 16212"/>
              <a:gd name="adj2" fmla="val 16667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2600" r="26763" b="17051"/>
          <a:stretch/>
        </p:blipFill>
        <p:spPr>
          <a:xfrm rot="365396">
            <a:off x="6283990" y="837032"/>
            <a:ext cx="2664296" cy="2733498"/>
          </a:xfrm>
          <a:prstGeom prst="snip2DiagRect">
            <a:avLst>
              <a:gd name="adj1" fmla="val 15661"/>
              <a:gd name="adj2" fmla="val 16667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797" t="15869" r="20207" b="19796"/>
          <a:stretch/>
        </p:blipFill>
        <p:spPr>
          <a:xfrm rot="175395">
            <a:off x="4768855" y="4119596"/>
            <a:ext cx="3703796" cy="2448272"/>
          </a:xfrm>
          <a:prstGeom prst="snip2DiagRect">
            <a:avLst>
              <a:gd name="adj1" fmla="val 14867"/>
              <a:gd name="adj2" fmla="val 16667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901" t="15350" r="29525" b="37400"/>
          <a:stretch/>
        </p:blipFill>
        <p:spPr>
          <a:xfrm rot="21192894">
            <a:off x="467544" y="4221088"/>
            <a:ext cx="3817104" cy="2094752"/>
          </a:xfrm>
          <a:prstGeom prst="snip2DiagRect">
            <a:avLst>
              <a:gd name="adj1" fmla="val 18647"/>
              <a:gd name="adj2" fmla="val 16667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264532072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 advTm="7000">
        <p14:ferris dir="l"/>
      </p:transition>
    </mc:Choice>
    <mc:Fallback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740767034"/>
              </p:ext>
            </p:extLst>
          </p:nvPr>
        </p:nvGraphicFramePr>
        <p:xfrm>
          <a:off x="539551" y="332656"/>
          <a:ext cx="8280921" cy="617818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1231">
                  <a:extLst>
                    <a:ext uri="{9D8B030D-6E8A-4147-A177-3AD203B41FA5}">
                      <a16:colId xmlns="" xmlns:a16="http://schemas.microsoft.com/office/drawing/2014/main" val="3230490049"/>
                    </a:ext>
                  </a:extLst>
                </a:gridCol>
                <a:gridCol w="2249792">
                  <a:extLst>
                    <a:ext uri="{9D8B030D-6E8A-4147-A177-3AD203B41FA5}">
                      <a16:colId xmlns="" xmlns:a16="http://schemas.microsoft.com/office/drawing/2014/main" val="2448805219"/>
                    </a:ext>
                  </a:extLst>
                </a:gridCol>
                <a:gridCol w="5509898">
                  <a:extLst>
                    <a:ext uri="{9D8B030D-6E8A-4147-A177-3AD203B41FA5}">
                      <a16:colId xmlns="" xmlns:a16="http://schemas.microsoft.com/office/drawing/2014/main" val="1418658509"/>
                    </a:ext>
                  </a:extLst>
                </a:gridCol>
              </a:tblGrid>
              <a:tr h="57606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uk-UA" sz="1800" b="1" dirty="0" smtClean="0">
                        <a:solidFill>
                          <a:schemeClr val="tx1"/>
                        </a:solidFill>
                        <a:effectLst/>
                        <a:latin typeface="Monotype Corsiva" panose="03010101010201010101" pitchFamily="66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800" b="1" dirty="0" smtClean="0">
                          <a:solidFill>
                            <a:schemeClr val="tx1"/>
                          </a:solidFill>
                          <a:effectLst/>
                          <a:latin typeface="Monotype Corsiva" panose="03010101010201010101" pitchFamily="66" charset="0"/>
                        </a:rPr>
                        <a:t>№ п/п</a:t>
                      </a:r>
                      <a:endParaRPr lang="uk-UA" sz="2400" b="1" dirty="0">
                        <a:latin typeface="Monotype Corsiva" panose="03010101010201010101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uk-UA" sz="2400" b="1" dirty="0" smtClean="0">
                        <a:solidFill>
                          <a:schemeClr val="tx1"/>
                        </a:solidFill>
                        <a:effectLst/>
                        <a:latin typeface="Monotype Corsiva" panose="03010101010201010101" pitchFamily="66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2400" b="1" dirty="0" smtClean="0">
                          <a:solidFill>
                            <a:schemeClr val="tx1"/>
                          </a:solidFill>
                          <a:effectLst/>
                          <a:latin typeface="Monotype Corsiva" panose="03010101010201010101" pitchFamily="66" charset="0"/>
                        </a:rPr>
                        <a:t>ДЕНЬ  ТИЖНЯ</a:t>
                      </a:r>
                      <a:endParaRPr lang="uk-UA" sz="2400" b="1" dirty="0">
                        <a:latin typeface="Monotype Corsiva" panose="03010101010201010101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uk-UA" sz="2400" b="1" dirty="0" smtClean="0">
                        <a:solidFill>
                          <a:schemeClr val="tx1"/>
                        </a:solidFill>
                        <a:effectLst/>
                        <a:latin typeface="Monotype Corsiva" panose="03010101010201010101" pitchFamily="66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2800" b="1" dirty="0" smtClean="0">
                          <a:solidFill>
                            <a:schemeClr val="tx1"/>
                          </a:solidFill>
                          <a:effectLst/>
                          <a:latin typeface="Monotype Corsiva" panose="03010101010201010101" pitchFamily="66" charset="0"/>
                        </a:rPr>
                        <a:t>ЗМІСТ  РОБОТИ</a:t>
                      </a:r>
                      <a:endParaRPr lang="uk-UA" sz="2800" b="1" dirty="0">
                        <a:latin typeface="Monotype Corsiva" panose="03010101010201010101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219382744"/>
                  </a:ext>
                </a:extLst>
              </a:tr>
              <a:tr h="526378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dirty="0" smtClean="0">
                          <a:solidFill>
                            <a:schemeClr val="tx1"/>
                          </a:solidFill>
                          <a:effectLst/>
                          <a:latin typeface="Monotype Corsiva" panose="03010101010201010101" pitchFamily="66" charset="0"/>
                        </a:rPr>
                        <a:t>4.</a:t>
                      </a:r>
                      <a:endParaRPr lang="ru-RU" dirty="0" smtClean="0">
                        <a:solidFill>
                          <a:schemeClr val="tx1"/>
                        </a:solidFill>
                        <a:effectLst/>
                        <a:latin typeface="Monotype Corsiva" panose="03010101010201010101" pitchFamily="66" charset="0"/>
                      </a:endParaRPr>
                    </a:p>
                    <a:p>
                      <a:endParaRPr lang="uk-UA" dirty="0">
                        <a:latin typeface="Monotype Corsiva" panose="03010101010201010101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uk-UA" dirty="0" smtClean="0">
                          <a:latin typeface="Monotype Corsiva" panose="03010101010201010101" pitchFamily="66" charset="0"/>
                        </a:rPr>
                        <a:t>ЧЕТВЕР</a:t>
                      </a:r>
                      <a:endParaRPr lang="uk-UA" dirty="0">
                        <a:latin typeface="Monotype Corsiva" panose="03010101010201010101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FontTx/>
                        <a:buChar char="-"/>
                      </a:pPr>
                      <a:r>
                        <a:rPr lang="ru-RU" dirty="0" smtClean="0">
                          <a:latin typeface="Monotype Corsiva" panose="03010101010201010101" pitchFamily="66" charset="0"/>
                        </a:rPr>
                        <a:t>Ігри-фантазії з ляльками-рукавичками:</a:t>
                      </a:r>
                    </a:p>
                    <a:p>
                      <a:pPr>
                        <a:buFontTx/>
                        <a:buChar char="-"/>
                      </a:pPr>
                      <a:r>
                        <a:rPr lang="ru-RU" dirty="0" smtClean="0">
                          <a:latin typeface="Monotype Corsiva" panose="03010101010201010101" pitchFamily="66" charset="0"/>
                        </a:rPr>
                        <a:t>  “</a:t>
                      </a:r>
                      <a:r>
                        <a:rPr lang="ru-RU" dirty="0" err="1" smtClean="0">
                          <a:latin typeface="Monotype Corsiva" panose="03010101010201010101" pitchFamily="66" charset="0"/>
                        </a:rPr>
                        <a:t>Назви</a:t>
                      </a:r>
                      <a:r>
                        <a:rPr lang="ru-RU" dirty="0" smtClean="0">
                          <a:latin typeface="Monotype Corsiva" panose="03010101010201010101" pitchFamily="66" charset="0"/>
                        </a:rPr>
                        <a:t> </a:t>
                      </a:r>
                      <a:r>
                        <a:rPr lang="ru-RU" dirty="0" err="1" smtClean="0">
                          <a:latin typeface="Monotype Corsiva" panose="03010101010201010101" pitchFamily="66" charset="0"/>
                        </a:rPr>
                        <a:t>казкового</a:t>
                      </a:r>
                      <a:r>
                        <a:rPr lang="ru-RU" dirty="0" smtClean="0">
                          <a:latin typeface="Monotype Corsiva" panose="03010101010201010101" pitchFamily="66" charset="0"/>
                        </a:rPr>
                        <a:t> героя”,</a:t>
                      </a:r>
                    </a:p>
                    <a:p>
                      <a:pPr>
                        <a:buFontTx/>
                        <a:buChar char="-"/>
                      </a:pPr>
                      <a:r>
                        <a:rPr lang="ru-RU" dirty="0" smtClean="0">
                          <a:latin typeface="Monotype Corsiva" panose="03010101010201010101" pitchFamily="66" charset="0"/>
                        </a:rPr>
                        <a:t>  “Казка на </a:t>
                      </a:r>
                      <a:r>
                        <a:rPr lang="ru-RU" dirty="0" err="1" smtClean="0">
                          <a:latin typeface="Monotype Corsiva" panose="03010101010201010101" pitchFamily="66" charset="0"/>
                        </a:rPr>
                        <a:t>новий</a:t>
                      </a:r>
                      <a:r>
                        <a:rPr lang="ru-RU" dirty="0" smtClean="0">
                          <a:latin typeface="Monotype Corsiva" panose="03010101010201010101" pitchFamily="66" charset="0"/>
                        </a:rPr>
                        <a:t> лад”.</a:t>
                      </a:r>
                    </a:p>
                    <a:p>
                      <a:pPr>
                        <a:buFontTx/>
                        <a:buChar char="-"/>
                      </a:pPr>
                      <a:r>
                        <a:rPr lang="ru-RU" dirty="0" err="1" smtClean="0">
                          <a:latin typeface="Monotype Corsiva" panose="03010101010201010101" pitchFamily="66" charset="0"/>
                        </a:rPr>
                        <a:t>Бесіда</a:t>
                      </a:r>
                      <a:r>
                        <a:rPr lang="ru-RU" dirty="0" smtClean="0">
                          <a:latin typeface="Monotype Corsiva" panose="03010101010201010101" pitchFamily="66" charset="0"/>
                        </a:rPr>
                        <a:t> “</a:t>
                      </a:r>
                      <a:r>
                        <a:rPr lang="ru-RU" dirty="0" err="1" smtClean="0">
                          <a:latin typeface="Monotype Corsiva" panose="03010101010201010101" pitchFamily="66" charset="0"/>
                        </a:rPr>
                        <a:t>Що</a:t>
                      </a:r>
                      <a:r>
                        <a:rPr lang="ru-RU" dirty="0" smtClean="0">
                          <a:latin typeface="Monotype Corsiva" panose="03010101010201010101" pitchFamily="66" charset="0"/>
                        </a:rPr>
                        <a:t> </a:t>
                      </a:r>
                      <a:r>
                        <a:rPr lang="ru-RU" dirty="0" err="1" smtClean="0">
                          <a:latin typeface="Monotype Corsiva" panose="03010101010201010101" pitchFamily="66" charset="0"/>
                        </a:rPr>
                        <a:t>потрібно</a:t>
                      </a:r>
                      <a:r>
                        <a:rPr lang="ru-RU" dirty="0" smtClean="0">
                          <a:latin typeface="Monotype Corsiva" panose="03010101010201010101" pitchFamily="66" charset="0"/>
                        </a:rPr>
                        <a:t> </a:t>
                      </a:r>
                      <a:r>
                        <a:rPr lang="ru-RU" dirty="0" err="1" smtClean="0">
                          <a:latin typeface="Monotype Corsiva" panose="03010101010201010101" pitchFamily="66" charset="0"/>
                        </a:rPr>
                        <a:t>рослинам</a:t>
                      </a:r>
                      <a:r>
                        <a:rPr lang="ru-RU" dirty="0" smtClean="0">
                          <a:latin typeface="Monotype Corsiva" panose="03010101010201010101" pitchFamily="66" charset="0"/>
                        </a:rPr>
                        <a:t> для </a:t>
                      </a:r>
                      <a:r>
                        <a:rPr lang="ru-RU" dirty="0" err="1" smtClean="0">
                          <a:latin typeface="Monotype Corsiva" panose="03010101010201010101" pitchFamily="66" charset="0"/>
                        </a:rPr>
                        <a:t>життя</a:t>
                      </a:r>
                      <a:r>
                        <a:rPr lang="ru-RU" dirty="0" smtClean="0">
                          <a:latin typeface="Monotype Corsiva" panose="03010101010201010101" pitchFamily="66" charset="0"/>
                        </a:rPr>
                        <a:t> і росту”.</a:t>
                      </a:r>
                    </a:p>
                    <a:p>
                      <a:pPr>
                        <a:buFontTx/>
                        <a:buChar char="-"/>
                      </a:pPr>
                      <a:r>
                        <a:rPr lang="ru-RU" dirty="0" err="1" smtClean="0">
                          <a:latin typeface="Monotype Corsiva" panose="03010101010201010101" pitchFamily="66" charset="0"/>
                        </a:rPr>
                        <a:t>Рухливі</a:t>
                      </a:r>
                      <a:r>
                        <a:rPr lang="ru-RU" dirty="0" smtClean="0">
                          <a:latin typeface="Monotype Corsiva" panose="03010101010201010101" pitchFamily="66" charset="0"/>
                        </a:rPr>
                        <a:t> </a:t>
                      </a:r>
                      <a:r>
                        <a:rPr lang="ru-RU" dirty="0" err="1" smtClean="0">
                          <a:latin typeface="Monotype Corsiva" panose="03010101010201010101" pitchFamily="66" charset="0"/>
                        </a:rPr>
                        <a:t>ігри</a:t>
                      </a:r>
                      <a:r>
                        <a:rPr lang="ru-RU" dirty="0" smtClean="0">
                          <a:latin typeface="Monotype Corsiva" panose="03010101010201010101" pitchFamily="66" charset="0"/>
                        </a:rPr>
                        <a:t>:</a:t>
                      </a:r>
                      <a:br>
                        <a:rPr lang="ru-RU" dirty="0" smtClean="0">
                          <a:latin typeface="Monotype Corsiva" panose="03010101010201010101" pitchFamily="66" charset="0"/>
                        </a:rPr>
                      </a:br>
                      <a:r>
                        <a:rPr lang="ru-RU" dirty="0" smtClean="0">
                          <a:latin typeface="Monotype Corsiva" panose="03010101010201010101" pitchFamily="66" charset="0"/>
                        </a:rPr>
                        <a:t>-“Хитра </a:t>
                      </a:r>
                      <a:r>
                        <a:rPr lang="ru-RU" dirty="0" err="1" smtClean="0">
                          <a:latin typeface="Monotype Corsiva" panose="03010101010201010101" pitchFamily="66" charset="0"/>
                        </a:rPr>
                        <a:t>лисиця</a:t>
                      </a:r>
                      <a:r>
                        <a:rPr lang="ru-RU" dirty="0" smtClean="0">
                          <a:latin typeface="Monotype Corsiva" panose="03010101010201010101" pitchFamily="66" charset="0"/>
                        </a:rPr>
                        <a:t>”,</a:t>
                      </a:r>
                    </a:p>
                    <a:p>
                      <a:pPr>
                        <a:buFontTx/>
                        <a:buChar char="-"/>
                      </a:pPr>
                      <a:r>
                        <a:rPr lang="ru-RU" dirty="0" smtClean="0">
                          <a:latin typeface="Monotype Corsiva" panose="03010101010201010101" pitchFamily="66" charset="0"/>
                        </a:rPr>
                        <a:t>  “</a:t>
                      </a:r>
                      <a:r>
                        <a:rPr lang="ru-RU" dirty="0" err="1" smtClean="0">
                          <a:latin typeface="Monotype Corsiva" panose="03010101010201010101" pitchFamily="66" charset="0"/>
                        </a:rPr>
                        <a:t>Квочка</a:t>
                      </a:r>
                      <a:r>
                        <a:rPr lang="ru-RU" dirty="0" smtClean="0">
                          <a:latin typeface="Monotype Corsiva" panose="03010101010201010101" pitchFamily="66" charset="0"/>
                        </a:rPr>
                        <a:t> та курчата”</a:t>
                      </a:r>
                    </a:p>
                    <a:p>
                      <a:pPr>
                        <a:buFontTx/>
                        <a:buChar char="-"/>
                      </a:pPr>
                      <a:r>
                        <a:rPr lang="ru-RU" dirty="0" smtClean="0">
                          <a:latin typeface="Monotype Corsiva" panose="03010101010201010101" pitchFamily="66" charset="0"/>
                        </a:rPr>
                        <a:t>  “</a:t>
                      </a:r>
                      <a:r>
                        <a:rPr lang="ru-RU" dirty="0" err="1" smtClean="0">
                          <a:latin typeface="Monotype Corsiva" panose="03010101010201010101" pitchFamily="66" charset="0"/>
                        </a:rPr>
                        <a:t>Півник</a:t>
                      </a:r>
                      <a:r>
                        <a:rPr lang="ru-RU" dirty="0" smtClean="0">
                          <a:latin typeface="Monotype Corsiva" panose="03010101010201010101" pitchFamily="66" charset="0"/>
                        </a:rPr>
                        <a:t> та </a:t>
                      </a:r>
                      <a:r>
                        <a:rPr lang="ru-RU" dirty="0" err="1" smtClean="0">
                          <a:latin typeface="Monotype Corsiva" panose="03010101010201010101" pitchFamily="66" charset="0"/>
                        </a:rPr>
                        <a:t>Мишенята</a:t>
                      </a:r>
                      <a:r>
                        <a:rPr lang="ru-RU" dirty="0" smtClean="0">
                          <a:latin typeface="Monotype Corsiva" panose="03010101010201010101" pitchFamily="66" charset="0"/>
                        </a:rPr>
                        <a:t>”</a:t>
                      </a:r>
                    </a:p>
                    <a:p>
                      <a:pPr>
                        <a:buFontTx/>
                        <a:buChar char="-"/>
                      </a:pPr>
                      <a:r>
                        <a:rPr lang="ru-RU" dirty="0" smtClean="0">
                          <a:latin typeface="Monotype Corsiva" panose="03010101010201010101" pitchFamily="66" charset="0"/>
                        </a:rPr>
                        <a:t>  “</a:t>
                      </a:r>
                      <a:r>
                        <a:rPr lang="ru-RU" dirty="0" err="1" smtClean="0">
                          <a:latin typeface="Monotype Corsiva" panose="03010101010201010101" pitchFamily="66" charset="0"/>
                        </a:rPr>
                        <a:t>Спіймай</a:t>
                      </a:r>
                      <a:r>
                        <a:rPr lang="ru-RU" dirty="0" smtClean="0">
                          <a:latin typeface="Monotype Corsiva" panose="03010101010201010101" pitchFamily="66" charset="0"/>
                        </a:rPr>
                        <a:t> </a:t>
                      </a:r>
                      <a:r>
                        <a:rPr lang="ru-RU" dirty="0" err="1" smtClean="0">
                          <a:latin typeface="Monotype Corsiva" panose="03010101010201010101" pitchFamily="66" charset="0"/>
                        </a:rPr>
                        <a:t>Мишеня</a:t>
                      </a:r>
                      <a:r>
                        <a:rPr lang="ru-RU" dirty="0" smtClean="0">
                          <a:latin typeface="Monotype Corsiva" panose="03010101010201010101" pitchFamily="66" charset="0"/>
                        </a:rPr>
                        <a:t>”</a:t>
                      </a:r>
                    </a:p>
                    <a:p>
                      <a:pPr>
                        <a:buFontTx/>
                        <a:buChar char="-"/>
                      </a:pPr>
                      <a:r>
                        <a:rPr lang="ru-RU" dirty="0" smtClean="0">
                          <a:latin typeface="Monotype Corsiva" panose="03010101010201010101" pitchFamily="66" charset="0"/>
                        </a:rPr>
                        <a:t>-ОСВІТНЯ РОБОТА:</a:t>
                      </a:r>
                    </a:p>
                    <a:p>
                      <a:pPr>
                        <a:buFontTx/>
                        <a:buChar char="-"/>
                      </a:pPr>
                      <a:r>
                        <a:rPr lang="ru-RU" dirty="0" err="1" smtClean="0">
                          <a:latin typeface="Monotype Corsiva" panose="03010101010201010101" pitchFamily="66" charset="0"/>
                        </a:rPr>
                        <a:t>Розвиток</a:t>
                      </a:r>
                      <a:r>
                        <a:rPr lang="ru-RU" dirty="0" smtClean="0">
                          <a:latin typeface="Monotype Corsiva" panose="03010101010201010101" pitchFamily="66" charset="0"/>
                        </a:rPr>
                        <a:t> </a:t>
                      </a:r>
                      <a:r>
                        <a:rPr lang="ru-RU" dirty="0" err="1" smtClean="0">
                          <a:latin typeface="Monotype Corsiva" panose="03010101010201010101" pitchFamily="66" charset="0"/>
                        </a:rPr>
                        <a:t>мовлення</a:t>
                      </a:r>
                      <a:r>
                        <a:rPr lang="ru-RU" dirty="0" smtClean="0">
                          <a:latin typeface="Monotype Corsiva" panose="03010101010201010101" pitchFamily="66" charset="0"/>
                        </a:rPr>
                        <a:t>: </a:t>
                      </a:r>
                    </a:p>
                    <a:p>
                      <a:pPr>
                        <a:buFontTx/>
                        <a:buChar char="-"/>
                      </a:pPr>
                      <a:r>
                        <a:rPr lang="ru-RU" dirty="0" smtClean="0">
                          <a:latin typeface="Monotype Corsiva" panose="03010101010201010101" pitchFamily="66" charset="0"/>
                        </a:rPr>
                        <a:t>  “</a:t>
                      </a:r>
                      <a:r>
                        <a:rPr lang="ru-RU" dirty="0" err="1" smtClean="0">
                          <a:latin typeface="Monotype Corsiva" panose="03010101010201010101" pitchFamily="66" charset="0"/>
                        </a:rPr>
                        <a:t>Переказ</a:t>
                      </a:r>
                      <a:r>
                        <a:rPr lang="ru-RU" dirty="0" smtClean="0">
                          <a:latin typeface="Monotype Corsiva" panose="03010101010201010101" pitchFamily="66" charset="0"/>
                        </a:rPr>
                        <a:t> </a:t>
                      </a:r>
                      <a:r>
                        <a:rPr lang="ru-RU" dirty="0" err="1" smtClean="0">
                          <a:latin typeface="Monotype Corsiva" panose="03010101010201010101" pitchFamily="66" charset="0"/>
                        </a:rPr>
                        <a:t>казки</a:t>
                      </a:r>
                      <a:r>
                        <a:rPr lang="ru-RU" dirty="0" smtClean="0">
                          <a:latin typeface="Monotype Corsiva" panose="03010101010201010101" pitchFamily="66" charset="0"/>
                        </a:rPr>
                        <a:t> “Колосок” за </a:t>
                      </a:r>
                      <a:r>
                        <a:rPr lang="ru-RU" dirty="0" err="1" smtClean="0">
                          <a:latin typeface="Monotype Corsiva" panose="03010101010201010101" pitchFamily="66" charset="0"/>
                        </a:rPr>
                        <a:t>ілюстраціями</a:t>
                      </a:r>
                      <a:endParaRPr lang="ru-RU" dirty="0" smtClean="0">
                        <a:latin typeface="Monotype Corsiva" panose="03010101010201010101" pitchFamily="66" charset="0"/>
                      </a:endParaRPr>
                    </a:p>
                    <a:p>
                      <a:pPr>
                        <a:buFontTx/>
                        <a:buChar char="-"/>
                      </a:pPr>
                      <a:r>
                        <a:rPr lang="ru-RU" dirty="0" smtClean="0">
                          <a:latin typeface="Monotype Corsiva" panose="03010101010201010101" pitchFamily="66" charset="0"/>
                        </a:rPr>
                        <a:t>Аплікація: “Казка “Колосок” в </a:t>
                      </a:r>
                      <a:r>
                        <a:rPr lang="ru-RU" dirty="0" err="1" smtClean="0">
                          <a:latin typeface="Monotype Corsiva" panose="03010101010201010101" pitchFamily="66" charset="0"/>
                        </a:rPr>
                        <a:t>гості</a:t>
                      </a:r>
                      <a:r>
                        <a:rPr lang="ru-RU" dirty="0" smtClean="0">
                          <a:latin typeface="Monotype Corsiva" panose="03010101010201010101" pitchFamily="66" charset="0"/>
                        </a:rPr>
                        <a:t> </a:t>
                      </a:r>
                      <a:r>
                        <a:rPr lang="ru-RU" dirty="0" err="1" smtClean="0">
                          <a:latin typeface="Monotype Corsiva" panose="03010101010201010101" pitchFamily="66" charset="0"/>
                        </a:rPr>
                        <a:t>завітала</a:t>
                      </a:r>
                      <a:r>
                        <a:rPr lang="ru-RU" dirty="0" smtClean="0">
                          <a:latin typeface="Monotype Corsiva" panose="03010101010201010101" pitchFamily="66" charset="0"/>
                        </a:rPr>
                        <a:t>”</a:t>
                      </a:r>
                    </a:p>
                    <a:p>
                      <a:pPr>
                        <a:buFontTx/>
                        <a:buChar char="-"/>
                      </a:pPr>
                      <a:r>
                        <a:rPr lang="ru-RU" dirty="0" smtClean="0">
                          <a:latin typeface="Monotype Corsiva" panose="03010101010201010101" pitchFamily="66" charset="0"/>
                        </a:rPr>
                        <a:t>  (</a:t>
                      </a:r>
                      <a:r>
                        <a:rPr lang="ru-RU" dirty="0" err="1" smtClean="0">
                          <a:latin typeface="Monotype Corsiva" panose="03010101010201010101" pitchFamily="66" charset="0"/>
                        </a:rPr>
                        <a:t>колективна</a:t>
                      </a:r>
                      <a:r>
                        <a:rPr lang="ru-RU" dirty="0" smtClean="0">
                          <a:latin typeface="Monotype Corsiva" panose="03010101010201010101" pitchFamily="66" charset="0"/>
                        </a:rPr>
                        <a:t> робота)</a:t>
                      </a:r>
                    </a:p>
                    <a:p>
                      <a:pPr>
                        <a:buFontTx/>
                        <a:buChar char="-"/>
                      </a:pPr>
                      <a:r>
                        <a:rPr lang="ru-RU" dirty="0" smtClean="0">
                          <a:latin typeface="Monotype Corsiva" panose="03010101010201010101" pitchFamily="66" charset="0"/>
                        </a:rPr>
                        <a:t>-Показ </a:t>
                      </a:r>
                      <a:r>
                        <a:rPr lang="ru-RU" dirty="0" err="1" smtClean="0">
                          <a:latin typeface="Monotype Corsiva" panose="03010101010201010101" pitchFamily="66" charset="0"/>
                        </a:rPr>
                        <a:t>лялькового</a:t>
                      </a:r>
                      <a:r>
                        <a:rPr lang="ru-RU" dirty="0" smtClean="0">
                          <a:latin typeface="Monotype Corsiva" panose="03010101010201010101" pitchFamily="66" charset="0"/>
                        </a:rPr>
                        <a:t> театру за </a:t>
                      </a:r>
                      <a:r>
                        <a:rPr lang="ru-RU" dirty="0" err="1" smtClean="0">
                          <a:latin typeface="Monotype Corsiva" panose="03010101010201010101" pitchFamily="66" charset="0"/>
                        </a:rPr>
                        <a:t>казкою</a:t>
                      </a:r>
                      <a:r>
                        <a:rPr lang="ru-RU" dirty="0" smtClean="0">
                          <a:latin typeface="Monotype Corsiva" panose="03010101010201010101" pitchFamily="66" charset="0"/>
                        </a:rPr>
                        <a:t> “Колосок”</a:t>
                      </a:r>
                    </a:p>
                    <a:p>
                      <a:pPr>
                        <a:buFontTx/>
                        <a:buChar char="-"/>
                      </a:pPr>
                      <a:r>
                        <a:rPr lang="ru-RU" dirty="0" err="1" smtClean="0">
                          <a:latin typeface="Monotype Corsiva" panose="03010101010201010101" pitchFamily="66" charset="0"/>
                        </a:rPr>
                        <a:t>Розповідь</a:t>
                      </a:r>
                      <a:r>
                        <a:rPr lang="ru-RU" dirty="0" smtClean="0">
                          <a:latin typeface="Monotype Corsiva" panose="03010101010201010101" pitchFamily="66" charset="0"/>
                        </a:rPr>
                        <a:t> </a:t>
                      </a:r>
                      <a:r>
                        <a:rPr lang="ru-RU" dirty="0" err="1" smtClean="0">
                          <a:latin typeface="Monotype Corsiva" panose="03010101010201010101" pitchFamily="66" charset="0"/>
                        </a:rPr>
                        <a:t>казки</a:t>
                      </a:r>
                      <a:r>
                        <a:rPr lang="ru-RU" dirty="0" smtClean="0">
                          <a:latin typeface="Monotype Corsiva" panose="03010101010201010101" pitchFamily="66" charset="0"/>
                        </a:rPr>
                        <a:t> “Колосок” за </a:t>
                      </a:r>
                      <a:r>
                        <a:rPr lang="ru-RU" dirty="0" err="1" smtClean="0">
                          <a:latin typeface="Monotype Corsiva" panose="03010101010201010101" pitchFamily="66" charset="0"/>
                        </a:rPr>
                        <a:t>допомогою</a:t>
                      </a:r>
                      <a:r>
                        <a:rPr lang="ru-RU" dirty="0" smtClean="0">
                          <a:latin typeface="Monotype Corsiva" panose="03010101010201010101" pitchFamily="66" charset="0"/>
                        </a:rPr>
                        <a:t> театру на </a:t>
                      </a:r>
                      <a:r>
                        <a:rPr lang="ru-RU" dirty="0" err="1" smtClean="0">
                          <a:latin typeface="Monotype Corsiva" panose="03010101010201010101" pitchFamily="66" charset="0"/>
                        </a:rPr>
                        <a:t>паличках</a:t>
                      </a:r>
                      <a:r>
                        <a:rPr lang="ru-RU" dirty="0" smtClean="0">
                          <a:latin typeface="Monotype Corsiva" panose="03010101010201010101" pitchFamily="66" charset="0"/>
                        </a:rPr>
                        <a:t>.</a:t>
                      </a:r>
                    </a:p>
                    <a:p>
                      <a:pPr>
                        <a:buFontTx/>
                        <a:buChar char="-"/>
                      </a:pPr>
                      <a:r>
                        <a:rPr lang="ru-RU" dirty="0" smtClean="0">
                          <a:latin typeface="Monotype Corsiva" panose="03010101010201010101" pitchFamily="66" charset="0"/>
                        </a:rPr>
                        <a:t>-</a:t>
                      </a:r>
                      <a:r>
                        <a:rPr lang="ru-RU" dirty="0" err="1" smtClean="0">
                          <a:latin typeface="Monotype Corsiva" panose="03010101010201010101" pitchFamily="66" charset="0"/>
                        </a:rPr>
                        <a:t>Конструкторсько-буд</a:t>
                      </a:r>
                      <a:r>
                        <a:rPr lang="ru-RU" dirty="0" smtClean="0">
                          <a:latin typeface="Monotype Corsiva" panose="03010101010201010101" pitchFamily="66" charset="0"/>
                        </a:rPr>
                        <a:t> </a:t>
                      </a:r>
                      <a:r>
                        <a:rPr lang="ru-RU" dirty="0" err="1" smtClean="0">
                          <a:latin typeface="Monotype Corsiva" panose="03010101010201010101" pitchFamily="66" charset="0"/>
                        </a:rPr>
                        <a:t>гра</a:t>
                      </a:r>
                      <a:r>
                        <a:rPr lang="ru-RU" dirty="0" smtClean="0">
                          <a:latin typeface="Monotype Corsiva" panose="03010101010201010101" pitchFamily="66" charset="0"/>
                        </a:rPr>
                        <a:t> “</a:t>
                      </a:r>
                      <a:r>
                        <a:rPr lang="ru-RU" dirty="0" err="1" smtClean="0">
                          <a:latin typeface="Monotype Corsiva" panose="03010101010201010101" pitchFamily="66" charset="0"/>
                        </a:rPr>
                        <a:t>Збудуємо</a:t>
                      </a:r>
                      <a:r>
                        <a:rPr lang="ru-RU" dirty="0" smtClean="0">
                          <a:latin typeface="Monotype Corsiva" panose="03010101010201010101" pitchFamily="66" charset="0"/>
                        </a:rPr>
                        <a:t> </a:t>
                      </a:r>
                      <a:r>
                        <a:rPr lang="ru-RU" dirty="0" err="1" smtClean="0">
                          <a:latin typeface="Monotype Corsiva" panose="03010101010201010101" pitchFamily="66" charset="0"/>
                        </a:rPr>
                        <a:t>млин</a:t>
                      </a:r>
                      <a:r>
                        <a:rPr lang="ru-RU" dirty="0" smtClean="0">
                          <a:latin typeface="Monotype Corsiva" panose="03010101010201010101" pitchFamily="66" charset="0"/>
                        </a:rPr>
                        <a:t>” (з </a:t>
                      </a:r>
                      <a:r>
                        <a:rPr lang="ru-RU" dirty="0" err="1" smtClean="0">
                          <a:latin typeface="Monotype Corsiva" panose="03010101010201010101" pitchFamily="66" charset="0"/>
                        </a:rPr>
                        <a:t>лего</a:t>
                      </a:r>
                      <a:r>
                        <a:rPr lang="ru-RU" dirty="0" smtClean="0">
                          <a:latin typeface="Monotype Corsiva" panose="03010101010201010101" pitchFamily="66" charset="0"/>
                        </a:rPr>
                        <a:t>).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55762154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244144135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 advTm="7000">
        <p14:ferris dir="l"/>
      </p:transition>
    </mc:Choice>
    <mc:Fallback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38848" y="332656"/>
            <a:ext cx="46931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b="1" dirty="0" smtClean="0">
                <a:latin typeface="Monotype Corsiva" panose="03010101010201010101" pitchFamily="66" charset="0"/>
              </a:rPr>
              <a:t>Розповідь казки за ілюстраціями</a:t>
            </a:r>
            <a:endParaRPr lang="uk-UA" sz="2000" b="1" dirty="0">
              <a:latin typeface="Monotype Corsiva" panose="03010101010201010101" pitchFamily="66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30277">
            <a:off x="674984" y="2218867"/>
            <a:ext cx="2945428" cy="1886557"/>
          </a:xfrm>
          <a:prstGeom prst="snip2DiagRect">
            <a:avLst>
              <a:gd name="adj1" fmla="val 19801"/>
              <a:gd name="adj2" fmla="val 16667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997" y="4483365"/>
            <a:ext cx="2939414" cy="2204561"/>
          </a:xfrm>
          <a:prstGeom prst="snip2DiagRect">
            <a:avLst>
              <a:gd name="adj1" fmla="val 23914"/>
              <a:gd name="adj2" fmla="val 16667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900" t="32150" r="8263" b="19551"/>
          <a:stretch/>
        </p:blipFill>
        <p:spPr>
          <a:xfrm rot="20596949">
            <a:off x="271449" y="1052129"/>
            <a:ext cx="2323681" cy="98063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3" name="TextBox 12"/>
          <p:cNvSpPr txBox="1"/>
          <p:nvPr/>
        </p:nvSpPr>
        <p:spPr>
          <a:xfrm>
            <a:off x="4355976" y="333858"/>
            <a:ext cx="51972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b="1" dirty="0" smtClean="0">
                <a:latin typeface="Monotype Corsiva" panose="03010101010201010101" pitchFamily="66" charset="0"/>
              </a:rPr>
              <a:t>Розповідь казки за допомогою ляльок-рукавичок</a:t>
            </a:r>
          </a:p>
          <a:p>
            <a:endParaRPr lang="uk-UA" sz="2400" b="1" dirty="0">
              <a:latin typeface="Monotype Corsiva" panose="03010101010201010101" pitchFamily="66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7400" t="20600" b="29001"/>
          <a:stretch/>
        </p:blipFill>
        <p:spPr>
          <a:xfrm rot="234238">
            <a:off x="5496069" y="908720"/>
            <a:ext cx="3184682" cy="192299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687" t="14301" r="18500" b="13250"/>
          <a:stretch/>
        </p:blipFill>
        <p:spPr>
          <a:xfrm rot="21355276">
            <a:off x="3975723" y="2995573"/>
            <a:ext cx="2760373" cy="2004903"/>
          </a:xfrm>
          <a:prstGeom prst="snip2DiagRect">
            <a:avLst>
              <a:gd name="adj1" fmla="val 17902"/>
              <a:gd name="adj2" fmla="val 16667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1025" t="22049" r="18101" b="21253"/>
          <a:stretch/>
        </p:blipFill>
        <p:spPr>
          <a:xfrm>
            <a:off x="6219742" y="5033385"/>
            <a:ext cx="2571924" cy="154315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77523075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 advTm="7000">
        <p14:ferris dir="l"/>
      </p:transition>
    </mc:Choice>
    <mc:Fallback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55576" y="0"/>
            <a:ext cx="79333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 dirty="0" smtClean="0">
                <a:latin typeface="Monotype Corsiva" panose="03010101010201010101" pitchFamily="66" charset="0"/>
              </a:rPr>
              <a:t>Казка «Колосок» в гості завітала. Колективна робота</a:t>
            </a:r>
            <a:endParaRPr lang="uk-UA" sz="2800" b="1" dirty="0">
              <a:latin typeface="Monotype Corsiva" panose="03010101010201010101" pitchFamily="66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325" t="6951" r="3538" b="5900"/>
          <a:stretch/>
        </p:blipFill>
        <p:spPr>
          <a:xfrm rot="21191188">
            <a:off x="323528" y="836712"/>
            <a:ext cx="3045157" cy="216024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9051" t="26900" r="12988" b="11151"/>
          <a:stretch/>
        </p:blipFill>
        <p:spPr>
          <a:xfrm>
            <a:off x="4067944" y="567206"/>
            <a:ext cx="4104456" cy="2446090"/>
          </a:xfrm>
          <a:prstGeom prst="snip2DiagRect">
            <a:avLst>
              <a:gd name="adj1" fmla="val 15265"/>
              <a:gd name="adj2" fmla="val 16667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88" t="19550" r="5113" b="6951"/>
          <a:stretch/>
        </p:blipFill>
        <p:spPr>
          <a:xfrm rot="21308644">
            <a:off x="273439" y="3262683"/>
            <a:ext cx="2939599" cy="1714766"/>
          </a:xfrm>
          <a:prstGeom prst="snip2DiagRect">
            <a:avLst>
              <a:gd name="adj1" fmla="val 19647"/>
              <a:gd name="adj2" fmla="val 16667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7087" t="21000" r="27551" b="12851"/>
          <a:stretch/>
        </p:blipFill>
        <p:spPr>
          <a:xfrm>
            <a:off x="2797009" y="4577434"/>
            <a:ext cx="2819796" cy="2140327"/>
          </a:xfrm>
          <a:prstGeom prst="snip2DiagRect">
            <a:avLst>
              <a:gd name="adj1" fmla="val 29449"/>
              <a:gd name="adj2" fmla="val 16667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7350" r="5500" b="30701"/>
          <a:stretch/>
        </p:blipFill>
        <p:spPr>
          <a:xfrm rot="607701">
            <a:off x="5725177" y="3417746"/>
            <a:ext cx="3299143" cy="1755323"/>
          </a:xfrm>
          <a:prstGeom prst="snip2DiagRect">
            <a:avLst>
              <a:gd name="adj1" fmla="val 22363"/>
              <a:gd name="adj2" fmla="val 16667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123960897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 advTm="7000">
        <p14:ferris dir="l"/>
      </p:transition>
    </mc:Choice>
    <mc:Fallback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668839973"/>
              </p:ext>
            </p:extLst>
          </p:nvPr>
        </p:nvGraphicFramePr>
        <p:xfrm>
          <a:off x="539551" y="332656"/>
          <a:ext cx="8280921" cy="617818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1231">
                  <a:extLst>
                    <a:ext uri="{9D8B030D-6E8A-4147-A177-3AD203B41FA5}">
                      <a16:colId xmlns="" xmlns:a16="http://schemas.microsoft.com/office/drawing/2014/main" val="3230490049"/>
                    </a:ext>
                  </a:extLst>
                </a:gridCol>
                <a:gridCol w="2249792">
                  <a:extLst>
                    <a:ext uri="{9D8B030D-6E8A-4147-A177-3AD203B41FA5}">
                      <a16:colId xmlns="" xmlns:a16="http://schemas.microsoft.com/office/drawing/2014/main" val="2448805219"/>
                    </a:ext>
                  </a:extLst>
                </a:gridCol>
                <a:gridCol w="5509898">
                  <a:extLst>
                    <a:ext uri="{9D8B030D-6E8A-4147-A177-3AD203B41FA5}">
                      <a16:colId xmlns="" xmlns:a16="http://schemas.microsoft.com/office/drawing/2014/main" val="1418658509"/>
                    </a:ext>
                  </a:extLst>
                </a:gridCol>
              </a:tblGrid>
              <a:tr h="57606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uk-UA" sz="1800" b="1" dirty="0" smtClean="0">
                        <a:solidFill>
                          <a:schemeClr val="tx1"/>
                        </a:solidFill>
                        <a:effectLst/>
                        <a:latin typeface="Monotype Corsiva" panose="03010101010201010101" pitchFamily="66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800" b="1" dirty="0" smtClean="0">
                          <a:solidFill>
                            <a:schemeClr val="tx1"/>
                          </a:solidFill>
                          <a:effectLst/>
                          <a:latin typeface="Monotype Corsiva" panose="03010101010201010101" pitchFamily="66" charset="0"/>
                        </a:rPr>
                        <a:t>№ п/п</a:t>
                      </a:r>
                      <a:endParaRPr lang="uk-UA" sz="2400" b="1" dirty="0">
                        <a:latin typeface="Monotype Corsiva" panose="03010101010201010101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uk-UA" sz="2400" b="1" dirty="0" smtClean="0">
                        <a:solidFill>
                          <a:schemeClr val="tx1"/>
                        </a:solidFill>
                        <a:effectLst/>
                        <a:latin typeface="Monotype Corsiva" panose="03010101010201010101" pitchFamily="66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2400" b="1" dirty="0" smtClean="0">
                          <a:solidFill>
                            <a:schemeClr val="tx1"/>
                          </a:solidFill>
                          <a:effectLst/>
                          <a:latin typeface="Monotype Corsiva" panose="03010101010201010101" pitchFamily="66" charset="0"/>
                        </a:rPr>
                        <a:t>ДЕНЬ  ТИЖНЯ</a:t>
                      </a:r>
                      <a:endParaRPr lang="uk-UA" sz="2400" b="1" dirty="0">
                        <a:latin typeface="Monotype Corsiva" panose="03010101010201010101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uk-UA" sz="2400" b="1" dirty="0" smtClean="0">
                        <a:solidFill>
                          <a:schemeClr val="tx1"/>
                        </a:solidFill>
                        <a:effectLst/>
                        <a:latin typeface="Monotype Corsiva" panose="03010101010201010101" pitchFamily="66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2800" b="1" dirty="0" smtClean="0">
                          <a:solidFill>
                            <a:schemeClr val="tx1"/>
                          </a:solidFill>
                          <a:effectLst/>
                          <a:latin typeface="Monotype Corsiva" panose="03010101010201010101" pitchFamily="66" charset="0"/>
                        </a:rPr>
                        <a:t>ЗМІСТ  РОБОТИ</a:t>
                      </a:r>
                      <a:endParaRPr lang="uk-UA" sz="2800" b="1" dirty="0">
                        <a:latin typeface="Monotype Corsiva" panose="03010101010201010101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219382744"/>
                  </a:ext>
                </a:extLst>
              </a:tr>
              <a:tr h="526378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dirty="0" smtClean="0">
                          <a:solidFill>
                            <a:schemeClr val="tx1"/>
                          </a:solidFill>
                          <a:effectLst/>
                          <a:latin typeface="Monotype Corsiva" panose="03010101010201010101" pitchFamily="66" charset="0"/>
                        </a:rPr>
                        <a:t>5.</a:t>
                      </a:r>
                      <a:endParaRPr lang="ru-RU" dirty="0" smtClean="0">
                        <a:solidFill>
                          <a:schemeClr val="tx1"/>
                        </a:solidFill>
                        <a:effectLst/>
                        <a:latin typeface="Monotype Corsiva" panose="03010101010201010101" pitchFamily="66" charset="0"/>
                      </a:endParaRPr>
                    </a:p>
                    <a:p>
                      <a:endParaRPr lang="uk-UA" dirty="0">
                        <a:latin typeface="Monotype Corsiva" panose="03010101010201010101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uk-UA" dirty="0" smtClean="0">
                          <a:latin typeface="Monotype Corsiva" panose="03010101010201010101" pitchFamily="66" charset="0"/>
                        </a:rPr>
                        <a:t>П’ЯТНИЦЯ</a:t>
                      </a:r>
                      <a:endParaRPr lang="uk-UA" dirty="0">
                        <a:latin typeface="Monotype Corsiva" panose="03010101010201010101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FontTx/>
                        <a:buChar char="-"/>
                      </a:pPr>
                      <a:r>
                        <a:rPr lang="ru-RU" dirty="0" err="1" smtClean="0">
                          <a:latin typeface="Monotype Corsiva" panose="03010101010201010101" pitchFamily="66" charset="0"/>
                        </a:rPr>
                        <a:t>Заключна</a:t>
                      </a:r>
                      <a:r>
                        <a:rPr lang="ru-RU" dirty="0" smtClean="0">
                          <a:latin typeface="Monotype Corsiva" panose="03010101010201010101" pitchFamily="66" charset="0"/>
                        </a:rPr>
                        <a:t> </a:t>
                      </a:r>
                      <a:r>
                        <a:rPr lang="ru-RU" dirty="0" err="1" smtClean="0">
                          <a:latin typeface="Monotype Corsiva" panose="03010101010201010101" pitchFamily="66" charset="0"/>
                        </a:rPr>
                        <a:t>бесіда</a:t>
                      </a:r>
                      <a:r>
                        <a:rPr lang="ru-RU" dirty="0" smtClean="0">
                          <a:latin typeface="Monotype Corsiva" panose="03010101010201010101" pitchFamily="66" charset="0"/>
                        </a:rPr>
                        <a:t> “Наш </a:t>
                      </a:r>
                      <a:r>
                        <a:rPr lang="ru-RU" dirty="0" err="1" smtClean="0">
                          <a:latin typeface="Monotype Corsiva" panose="03010101010201010101" pitchFamily="66" charset="0"/>
                        </a:rPr>
                        <a:t>літературний</a:t>
                      </a:r>
                      <a:r>
                        <a:rPr lang="ru-RU" dirty="0" smtClean="0">
                          <a:latin typeface="Monotype Corsiva" panose="03010101010201010101" pitchFamily="66" charset="0"/>
                        </a:rPr>
                        <a:t> проект”</a:t>
                      </a:r>
                    </a:p>
                    <a:p>
                      <a:pPr>
                        <a:buFontTx/>
                        <a:buChar char="-"/>
                      </a:pPr>
                      <a:r>
                        <a:rPr lang="ru-RU" dirty="0" err="1" smtClean="0">
                          <a:latin typeface="Monotype Corsiva" panose="03010101010201010101" pitchFamily="66" charset="0"/>
                        </a:rPr>
                        <a:t>Бесіда</a:t>
                      </a:r>
                      <a:r>
                        <a:rPr lang="ru-RU" dirty="0" smtClean="0">
                          <a:latin typeface="Monotype Corsiva" panose="03010101010201010101" pitchFamily="66" charset="0"/>
                        </a:rPr>
                        <a:t> “</a:t>
                      </a:r>
                      <a:r>
                        <a:rPr lang="ru-RU" dirty="0" err="1" smtClean="0">
                          <a:latin typeface="Monotype Corsiva" panose="03010101010201010101" pitchFamily="66" charset="0"/>
                        </a:rPr>
                        <a:t>Чому</a:t>
                      </a:r>
                      <a:r>
                        <a:rPr lang="ru-RU" dirty="0" smtClean="0">
                          <a:latin typeface="Monotype Corsiva" panose="03010101010201010101" pitchFamily="66" charset="0"/>
                        </a:rPr>
                        <a:t> </a:t>
                      </a:r>
                      <a:r>
                        <a:rPr lang="ru-RU" dirty="0" err="1" smtClean="0">
                          <a:latin typeface="Monotype Corsiva" panose="03010101010201010101" pitchFamily="66" charset="0"/>
                        </a:rPr>
                        <a:t>мені</a:t>
                      </a:r>
                      <a:r>
                        <a:rPr lang="ru-RU" dirty="0" smtClean="0">
                          <a:latin typeface="Monotype Corsiva" panose="03010101010201010101" pitchFamily="66" charset="0"/>
                        </a:rPr>
                        <a:t> </a:t>
                      </a:r>
                      <a:r>
                        <a:rPr lang="ru-RU" dirty="0" err="1" smtClean="0">
                          <a:latin typeface="Monotype Corsiva" panose="03010101010201010101" pitchFamily="66" charset="0"/>
                        </a:rPr>
                        <a:t>подобаються</a:t>
                      </a:r>
                      <a:r>
                        <a:rPr lang="ru-RU" dirty="0" smtClean="0">
                          <a:latin typeface="Monotype Corsiva" panose="03010101010201010101" pitchFamily="66" charset="0"/>
                        </a:rPr>
                        <a:t> </a:t>
                      </a:r>
                      <a:r>
                        <a:rPr lang="ru-RU" dirty="0" err="1" smtClean="0">
                          <a:latin typeface="Monotype Corsiva" panose="03010101010201010101" pitchFamily="66" charset="0"/>
                        </a:rPr>
                        <a:t>казки</a:t>
                      </a:r>
                      <a:r>
                        <a:rPr lang="ru-RU" dirty="0" smtClean="0">
                          <a:latin typeface="Monotype Corsiva" panose="03010101010201010101" pitchFamily="66" charset="0"/>
                        </a:rPr>
                        <a:t>?”</a:t>
                      </a:r>
                    </a:p>
                    <a:p>
                      <a:pPr>
                        <a:buFontTx/>
                        <a:buChar char="-"/>
                      </a:pPr>
                      <a:r>
                        <a:rPr lang="ru-RU" dirty="0" err="1" smtClean="0">
                          <a:latin typeface="Monotype Corsiva" panose="03010101010201010101" pitchFamily="66" charset="0"/>
                        </a:rPr>
                        <a:t>Дидактичні</a:t>
                      </a:r>
                      <a:r>
                        <a:rPr lang="ru-RU" dirty="0" smtClean="0">
                          <a:latin typeface="Monotype Corsiva" panose="03010101010201010101" pitchFamily="66" charset="0"/>
                        </a:rPr>
                        <a:t> </a:t>
                      </a:r>
                      <a:r>
                        <a:rPr lang="ru-RU" dirty="0" err="1" smtClean="0">
                          <a:latin typeface="Monotype Corsiva" panose="03010101010201010101" pitchFamily="66" charset="0"/>
                        </a:rPr>
                        <a:t>ігри</a:t>
                      </a:r>
                      <a:r>
                        <a:rPr lang="ru-RU" dirty="0" smtClean="0">
                          <a:latin typeface="Monotype Corsiva" panose="03010101010201010101" pitchFamily="66" charset="0"/>
                        </a:rPr>
                        <a:t>:</a:t>
                      </a:r>
                    </a:p>
                    <a:p>
                      <a:pPr>
                        <a:buFontTx/>
                        <a:buChar char="-"/>
                      </a:pPr>
                      <a:r>
                        <a:rPr lang="ru-RU" dirty="0" smtClean="0">
                          <a:latin typeface="Monotype Corsiva" panose="03010101010201010101" pitchFamily="66" charset="0"/>
                        </a:rPr>
                        <a:t>   “</a:t>
                      </a:r>
                      <a:r>
                        <a:rPr lang="ru-RU" dirty="0" err="1" smtClean="0">
                          <a:latin typeface="Monotype Corsiva" panose="03010101010201010101" pitchFamily="66" charset="0"/>
                        </a:rPr>
                        <a:t>Загублені</a:t>
                      </a:r>
                      <a:r>
                        <a:rPr lang="ru-RU" dirty="0" smtClean="0">
                          <a:latin typeface="Monotype Corsiva" panose="03010101010201010101" pitchFamily="66" charset="0"/>
                        </a:rPr>
                        <a:t> рукавички”,</a:t>
                      </a:r>
                    </a:p>
                    <a:p>
                      <a:pPr>
                        <a:buFontTx/>
                        <a:buChar char="-"/>
                      </a:pPr>
                      <a:r>
                        <a:rPr lang="ru-RU" dirty="0" smtClean="0">
                          <a:latin typeface="Monotype Corsiva" panose="03010101010201010101" pitchFamily="66" charset="0"/>
                        </a:rPr>
                        <a:t>   “</a:t>
                      </a:r>
                      <a:r>
                        <a:rPr lang="ru-RU" dirty="0" err="1" smtClean="0">
                          <a:latin typeface="Monotype Corsiva" panose="03010101010201010101" pitchFamily="66" charset="0"/>
                        </a:rPr>
                        <a:t>Хто</a:t>
                      </a:r>
                      <a:r>
                        <a:rPr lang="ru-RU" dirty="0" smtClean="0">
                          <a:latin typeface="Monotype Corsiva" panose="03010101010201010101" pitchFamily="66" charset="0"/>
                        </a:rPr>
                        <a:t> де </a:t>
                      </a:r>
                      <a:r>
                        <a:rPr lang="ru-RU" dirty="0" err="1" smtClean="0">
                          <a:latin typeface="Monotype Corsiva" panose="03010101010201010101" pitchFamily="66" charset="0"/>
                        </a:rPr>
                        <a:t>живе</a:t>
                      </a:r>
                      <a:r>
                        <a:rPr lang="ru-RU" dirty="0" smtClean="0">
                          <a:latin typeface="Monotype Corsiva" panose="03010101010201010101" pitchFamily="66" charset="0"/>
                        </a:rPr>
                        <a:t>?” (</a:t>
                      </a:r>
                      <a:r>
                        <a:rPr lang="ru-RU" dirty="0" err="1" smtClean="0">
                          <a:latin typeface="Monotype Corsiva" panose="03010101010201010101" pitchFamily="66" charset="0"/>
                        </a:rPr>
                        <a:t>казкові</a:t>
                      </a:r>
                      <a:r>
                        <a:rPr lang="ru-RU" dirty="0" smtClean="0">
                          <a:latin typeface="Monotype Corsiva" panose="03010101010201010101" pitchFamily="66" charset="0"/>
                        </a:rPr>
                        <a:t> </a:t>
                      </a:r>
                      <a:r>
                        <a:rPr lang="ru-RU" dirty="0" err="1" smtClean="0">
                          <a:latin typeface="Monotype Corsiva" panose="03010101010201010101" pitchFamily="66" charset="0"/>
                        </a:rPr>
                        <a:t>герої</a:t>
                      </a:r>
                      <a:r>
                        <a:rPr lang="ru-RU" dirty="0" smtClean="0">
                          <a:latin typeface="Monotype Corsiva" panose="03010101010201010101" pitchFamily="66" charset="0"/>
                        </a:rPr>
                        <a:t>)</a:t>
                      </a:r>
                    </a:p>
                    <a:p>
                      <a:pPr>
                        <a:buFontTx/>
                        <a:buChar char="-"/>
                      </a:pPr>
                      <a:r>
                        <a:rPr lang="ru-RU" dirty="0" err="1" smtClean="0">
                          <a:latin typeface="Monotype Corsiva" panose="03010101010201010101" pitchFamily="66" charset="0"/>
                        </a:rPr>
                        <a:t>Рухливі</a:t>
                      </a:r>
                      <a:r>
                        <a:rPr lang="ru-RU" dirty="0" smtClean="0">
                          <a:latin typeface="Monotype Corsiva" panose="03010101010201010101" pitchFamily="66" charset="0"/>
                        </a:rPr>
                        <a:t> </a:t>
                      </a:r>
                      <a:r>
                        <a:rPr lang="ru-RU" dirty="0" err="1" smtClean="0">
                          <a:latin typeface="Monotype Corsiva" panose="03010101010201010101" pitchFamily="66" charset="0"/>
                        </a:rPr>
                        <a:t>ігри</a:t>
                      </a:r>
                      <a:r>
                        <a:rPr lang="ru-RU" dirty="0" smtClean="0">
                          <a:latin typeface="Monotype Corsiva" panose="03010101010201010101" pitchFamily="66" charset="0"/>
                        </a:rPr>
                        <a:t>:</a:t>
                      </a:r>
                    </a:p>
                    <a:p>
                      <a:pPr>
                        <a:buFontTx/>
                        <a:buChar char="-"/>
                      </a:pPr>
                      <a:r>
                        <a:rPr lang="ru-RU" dirty="0" smtClean="0">
                          <a:latin typeface="Monotype Corsiva" panose="03010101010201010101" pitchFamily="66" charset="0"/>
                        </a:rPr>
                        <a:t>  “</a:t>
                      </a:r>
                      <a:r>
                        <a:rPr lang="ru-RU" dirty="0" err="1" smtClean="0">
                          <a:latin typeface="Monotype Corsiva" panose="03010101010201010101" pitchFamily="66" charset="0"/>
                        </a:rPr>
                        <a:t>Перетворення</a:t>
                      </a:r>
                      <a:r>
                        <a:rPr lang="ru-RU" dirty="0" smtClean="0">
                          <a:latin typeface="Monotype Corsiva" panose="03010101010201010101" pitchFamily="66" charset="0"/>
                        </a:rPr>
                        <a:t>” (в </a:t>
                      </a:r>
                      <a:r>
                        <a:rPr lang="ru-RU" dirty="0" err="1" smtClean="0">
                          <a:latin typeface="Monotype Corsiva" panose="03010101010201010101" pitchFamily="66" charset="0"/>
                        </a:rPr>
                        <a:t>казкових</a:t>
                      </a:r>
                      <a:r>
                        <a:rPr lang="ru-RU" dirty="0" smtClean="0">
                          <a:latin typeface="Monotype Corsiva" panose="03010101010201010101" pitchFamily="66" charset="0"/>
                        </a:rPr>
                        <a:t> </a:t>
                      </a:r>
                      <a:r>
                        <a:rPr lang="ru-RU" dirty="0" err="1" smtClean="0">
                          <a:latin typeface="Monotype Corsiva" panose="03010101010201010101" pitchFamily="66" charset="0"/>
                        </a:rPr>
                        <a:t>героїв</a:t>
                      </a:r>
                      <a:r>
                        <a:rPr lang="ru-RU" dirty="0" smtClean="0">
                          <a:latin typeface="Monotype Corsiva" panose="03010101010201010101" pitchFamily="66" charset="0"/>
                        </a:rPr>
                        <a:t>).</a:t>
                      </a:r>
                    </a:p>
                    <a:p>
                      <a:pPr>
                        <a:buFontTx/>
                        <a:buChar char="-"/>
                      </a:pPr>
                      <a:r>
                        <a:rPr lang="ru-RU" dirty="0" smtClean="0">
                          <a:latin typeface="Monotype Corsiva" panose="03010101010201010101" pitchFamily="66" charset="0"/>
                        </a:rPr>
                        <a:t>  “Веселий паровоз” (по </a:t>
                      </a:r>
                      <a:r>
                        <a:rPr lang="ru-RU" dirty="0" err="1" smtClean="0">
                          <a:latin typeface="Monotype Corsiva" panose="03010101010201010101" pitchFamily="66" charset="0"/>
                        </a:rPr>
                        <a:t>казковим</a:t>
                      </a:r>
                      <a:r>
                        <a:rPr lang="ru-RU" dirty="0" smtClean="0">
                          <a:latin typeface="Monotype Corsiva" panose="03010101010201010101" pitchFamily="66" charset="0"/>
                        </a:rPr>
                        <a:t> </a:t>
                      </a:r>
                      <a:r>
                        <a:rPr lang="ru-RU" dirty="0" err="1" smtClean="0">
                          <a:latin typeface="Monotype Corsiva" panose="03010101010201010101" pitchFamily="66" charset="0"/>
                        </a:rPr>
                        <a:t>станціям</a:t>
                      </a:r>
                      <a:r>
                        <a:rPr lang="ru-RU" dirty="0" smtClean="0">
                          <a:latin typeface="Monotype Corsiva" panose="03010101010201010101" pitchFamily="66" charset="0"/>
                        </a:rPr>
                        <a:t>),</a:t>
                      </a:r>
                    </a:p>
                    <a:p>
                      <a:pPr>
                        <a:buFontTx/>
                        <a:buChar char="-"/>
                      </a:pPr>
                      <a:r>
                        <a:rPr lang="ru-RU" dirty="0" smtClean="0">
                          <a:latin typeface="Monotype Corsiva" panose="03010101010201010101" pitchFamily="66" charset="0"/>
                        </a:rPr>
                        <a:t>  “Ходить </a:t>
                      </a:r>
                      <a:r>
                        <a:rPr lang="ru-RU" dirty="0" err="1" smtClean="0">
                          <a:latin typeface="Monotype Corsiva" panose="03010101010201010101" pitchFamily="66" charset="0"/>
                        </a:rPr>
                        <a:t>Півник</a:t>
                      </a:r>
                      <a:r>
                        <a:rPr lang="ru-RU" dirty="0" smtClean="0">
                          <a:latin typeface="Monotype Corsiva" panose="03010101010201010101" pitchFamily="66" charset="0"/>
                        </a:rPr>
                        <a:t>”,</a:t>
                      </a:r>
                    </a:p>
                    <a:p>
                      <a:pPr>
                        <a:buFontTx/>
                        <a:buChar char="-"/>
                      </a:pPr>
                      <a:r>
                        <a:rPr lang="ru-RU" dirty="0" smtClean="0">
                          <a:latin typeface="Monotype Corsiva" panose="03010101010201010101" pitchFamily="66" charset="0"/>
                        </a:rPr>
                        <a:t>  “</a:t>
                      </a:r>
                      <a:r>
                        <a:rPr lang="ru-RU" dirty="0" err="1" smtClean="0">
                          <a:latin typeface="Monotype Corsiva" panose="03010101010201010101" pitchFamily="66" charset="0"/>
                        </a:rPr>
                        <a:t>Миші</a:t>
                      </a:r>
                      <a:r>
                        <a:rPr lang="ru-RU" dirty="0" smtClean="0">
                          <a:latin typeface="Monotype Corsiva" panose="03010101010201010101" pitchFamily="66" charset="0"/>
                        </a:rPr>
                        <a:t> в </a:t>
                      </a:r>
                      <a:r>
                        <a:rPr lang="ru-RU" dirty="0" err="1" smtClean="0">
                          <a:latin typeface="Monotype Corsiva" panose="03010101010201010101" pitchFamily="66" charset="0"/>
                        </a:rPr>
                        <a:t>коморі</a:t>
                      </a:r>
                      <a:r>
                        <a:rPr lang="ru-RU" dirty="0" smtClean="0">
                          <a:latin typeface="Monotype Corsiva" panose="03010101010201010101" pitchFamily="66" charset="0"/>
                        </a:rPr>
                        <a:t>”,</a:t>
                      </a:r>
                    </a:p>
                    <a:p>
                      <a:pPr>
                        <a:buFontTx/>
                        <a:buChar char="-"/>
                      </a:pPr>
                      <a:r>
                        <a:rPr lang="ru-RU" dirty="0" smtClean="0">
                          <a:latin typeface="Monotype Corsiva" panose="03010101010201010101" pitchFamily="66" charset="0"/>
                        </a:rPr>
                        <a:t>  “Ми </a:t>
                      </a:r>
                      <a:r>
                        <a:rPr lang="ru-RU" dirty="0" err="1" smtClean="0">
                          <a:latin typeface="Monotype Corsiva" panose="03010101010201010101" pitchFamily="66" charset="0"/>
                        </a:rPr>
                        <a:t>веселі</a:t>
                      </a:r>
                      <a:r>
                        <a:rPr lang="ru-RU" dirty="0" smtClean="0">
                          <a:latin typeface="Monotype Corsiva" panose="03010101010201010101" pitchFamily="66" charset="0"/>
                        </a:rPr>
                        <a:t> </a:t>
                      </a:r>
                      <a:r>
                        <a:rPr lang="ru-RU" dirty="0" err="1" smtClean="0">
                          <a:latin typeface="Monotype Corsiva" panose="03010101010201010101" pitchFamily="66" charset="0"/>
                        </a:rPr>
                        <a:t>діти</a:t>
                      </a:r>
                      <a:r>
                        <a:rPr lang="ru-RU" dirty="0" smtClean="0">
                          <a:latin typeface="Monotype Corsiva" panose="03010101010201010101" pitchFamily="66" charset="0"/>
                        </a:rPr>
                        <a:t>”.</a:t>
                      </a:r>
                    </a:p>
                    <a:p>
                      <a:pPr>
                        <a:buFontTx/>
                        <a:buChar char="-"/>
                      </a:pPr>
                      <a:r>
                        <a:rPr lang="ru-RU" dirty="0" smtClean="0">
                          <a:latin typeface="Monotype Corsiva" panose="03010101010201010101" pitchFamily="66" charset="0"/>
                        </a:rPr>
                        <a:t>ОСВІТНЯ РОБОТА:</a:t>
                      </a:r>
                    </a:p>
                    <a:p>
                      <a:pPr>
                        <a:buFontTx/>
                        <a:buChar char="-"/>
                      </a:pPr>
                      <a:r>
                        <a:rPr lang="ru-RU" dirty="0" smtClean="0">
                          <a:latin typeface="Monotype Corsiva" panose="03010101010201010101" pitchFamily="66" charset="0"/>
                        </a:rPr>
                        <a:t> - ДРАМАТИЗАЦІЯ КАЗКИ “КОЛОСОК”.</a:t>
                      </a:r>
                    </a:p>
                    <a:p>
                      <a:pPr>
                        <a:buFontTx/>
                        <a:buChar char="-"/>
                      </a:pPr>
                      <a:r>
                        <a:rPr lang="ru-RU" dirty="0" smtClean="0">
                          <a:latin typeface="Monotype Corsiva" panose="03010101010201010101" pitchFamily="66" charset="0"/>
                        </a:rPr>
                        <a:t>- </a:t>
                      </a:r>
                      <a:r>
                        <a:rPr lang="ru-RU" dirty="0" err="1" smtClean="0">
                          <a:latin typeface="Monotype Corsiva" panose="03010101010201010101" pitchFamily="66" charset="0"/>
                        </a:rPr>
                        <a:t>Літературна</a:t>
                      </a:r>
                      <a:r>
                        <a:rPr lang="ru-RU" dirty="0" smtClean="0">
                          <a:latin typeface="Monotype Corsiva" panose="03010101010201010101" pitchFamily="66" charset="0"/>
                        </a:rPr>
                        <a:t> </a:t>
                      </a:r>
                      <a:r>
                        <a:rPr lang="ru-RU" dirty="0" err="1" smtClean="0">
                          <a:latin typeface="Monotype Corsiva" panose="03010101010201010101" pitchFamily="66" charset="0"/>
                        </a:rPr>
                        <a:t>вікторнина</a:t>
                      </a:r>
                      <a:r>
                        <a:rPr lang="ru-RU" dirty="0" smtClean="0">
                          <a:latin typeface="Monotype Corsiva" panose="03010101010201010101" pitchFamily="66" charset="0"/>
                        </a:rPr>
                        <a:t> “</a:t>
                      </a:r>
                      <a:r>
                        <a:rPr lang="ru-RU" dirty="0" err="1" smtClean="0">
                          <a:latin typeface="Monotype Corsiva" panose="03010101010201010101" pitchFamily="66" charset="0"/>
                        </a:rPr>
                        <a:t>Подорож</a:t>
                      </a:r>
                      <a:r>
                        <a:rPr lang="ru-RU" dirty="0" smtClean="0">
                          <a:latin typeface="Monotype Corsiva" panose="03010101010201010101" pitchFamily="66" charset="0"/>
                        </a:rPr>
                        <a:t> </a:t>
                      </a:r>
                      <a:r>
                        <a:rPr lang="ru-RU" dirty="0" err="1" smtClean="0">
                          <a:latin typeface="Monotype Corsiva" panose="03010101010201010101" pitchFamily="66" charset="0"/>
                        </a:rPr>
                        <a:t>казками</a:t>
                      </a:r>
                      <a:r>
                        <a:rPr lang="ru-RU" dirty="0" smtClean="0">
                          <a:latin typeface="Monotype Corsiva" panose="03010101010201010101" pitchFamily="66" charset="0"/>
                        </a:rPr>
                        <a:t>”.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55762154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214901648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 advTm="7000">
        <p14:ferris dir="l"/>
      </p:transition>
    </mc:Choice>
    <mc:Fallback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339752" y="44624"/>
            <a:ext cx="59766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 dirty="0" smtClean="0">
                <a:latin typeface="Monotype Corsiva" panose="03010101010201010101" pitchFamily="66" charset="0"/>
              </a:rPr>
              <a:t>Театралізація казки «Колосок»</a:t>
            </a:r>
            <a:endParaRPr lang="uk-UA" sz="2800" b="1" dirty="0">
              <a:latin typeface="Monotype Corsiva" panose="03010101010201010101" pitchFamily="66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575" t="31500" r="6688" b="17450"/>
          <a:stretch/>
        </p:blipFill>
        <p:spPr>
          <a:xfrm rot="21315516">
            <a:off x="191754" y="769959"/>
            <a:ext cx="3816424" cy="1592830"/>
          </a:xfrm>
          <a:prstGeom prst="snip2DiagRect">
            <a:avLst>
              <a:gd name="adj1" fmla="val 20178"/>
              <a:gd name="adj2" fmla="val 16667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3251" b="12201"/>
          <a:stretch/>
        </p:blipFill>
        <p:spPr>
          <a:xfrm rot="21287200">
            <a:off x="223004" y="2681171"/>
            <a:ext cx="2680415" cy="2664296"/>
          </a:xfrm>
          <a:prstGeom prst="snip2DiagRect">
            <a:avLst>
              <a:gd name="adj1" fmla="val 16327"/>
              <a:gd name="adj2" fmla="val 16667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5350" b="35300"/>
          <a:stretch/>
        </p:blipFill>
        <p:spPr>
          <a:xfrm>
            <a:off x="3440734" y="2872453"/>
            <a:ext cx="2304256" cy="1516180"/>
          </a:xfrm>
          <a:prstGeom prst="snip2DiagRect">
            <a:avLst>
              <a:gd name="adj1" fmla="val 24805"/>
              <a:gd name="adj2" fmla="val 16667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3776" t="16401" r="40550" b="23750"/>
          <a:stretch/>
        </p:blipFill>
        <p:spPr>
          <a:xfrm rot="21336594">
            <a:off x="3127748" y="4555697"/>
            <a:ext cx="2232248" cy="2193761"/>
          </a:xfrm>
          <a:prstGeom prst="snip2DiagRect">
            <a:avLst>
              <a:gd name="adj1" fmla="val 16592"/>
              <a:gd name="adj2" fmla="val 16667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801" t="2750" r="1000" b="23751"/>
          <a:stretch/>
        </p:blipFill>
        <p:spPr>
          <a:xfrm rot="169141">
            <a:off x="6573521" y="528107"/>
            <a:ext cx="2319197" cy="2387409"/>
          </a:xfrm>
          <a:prstGeom prst="snip2DiagRect">
            <a:avLst>
              <a:gd name="adj1" fmla="val 13738"/>
              <a:gd name="adj2" fmla="val 16667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9924" t="29399" r="23615" b="16003"/>
          <a:stretch/>
        </p:blipFill>
        <p:spPr>
          <a:xfrm rot="210702">
            <a:off x="5869560" y="3873018"/>
            <a:ext cx="2818177" cy="2483817"/>
          </a:xfrm>
          <a:prstGeom prst="snip2DiagRect">
            <a:avLst>
              <a:gd name="adj1" fmla="val 15914"/>
              <a:gd name="adj2" fmla="val 16667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9799" t="7350" r="14601" b="32800"/>
          <a:stretch/>
        </p:blipFill>
        <p:spPr>
          <a:xfrm>
            <a:off x="4499759" y="614954"/>
            <a:ext cx="1584176" cy="2119293"/>
          </a:xfrm>
          <a:prstGeom prst="snip2DiagRect">
            <a:avLst>
              <a:gd name="adj1" fmla="val 16812"/>
              <a:gd name="adj2" fmla="val 16667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342897193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 advTm="7000">
        <p14:ferris dir="l"/>
      </p:transition>
    </mc:Choice>
    <mc:Fallback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43608" y="188640"/>
            <a:ext cx="77048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 dirty="0" smtClean="0">
                <a:latin typeface="Monotype Corsiva" panose="03010101010201010101" pitchFamily="66" charset="0"/>
              </a:rPr>
              <a:t>В дидактичні ігри граємо – казки краще вивчаємо</a:t>
            </a:r>
            <a:endParaRPr lang="uk-UA" sz="2800" b="1" dirty="0">
              <a:latin typeface="Monotype Corsiva" panose="03010101010201010101" pitchFamily="66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4563" t="-400"/>
          <a:stretch/>
        </p:blipFill>
        <p:spPr>
          <a:xfrm rot="21359670">
            <a:off x="368047" y="839536"/>
            <a:ext cx="2341466" cy="2063639"/>
          </a:xfrm>
          <a:prstGeom prst="snip2DiagRect">
            <a:avLst>
              <a:gd name="adj1" fmla="val 16405"/>
              <a:gd name="adj2" fmla="val 16667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21260">
            <a:off x="3011352" y="756368"/>
            <a:ext cx="2399144" cy="1799358"/>
          </a:xfrm>
          <a:prstGeom prst="snip2DiagRect">
            <a:avLst>
              <a:gd name="adj1" fmla="val 20470"/>
              <a:gd name="adj2" fmla="val 16667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9356"/>
          <a:stretch/>
        </p:blipFill>
        <p:spPr>
          <a:xfrm rot="21152801">
            <a:off x="215799" y="3327229"/>
            <a:ext cx="2645962" cy="1600354"/>
          </a:xfrm>
          <a:prstGeom prst="snip2DiagRect">
            <a:avLst>
              <a:gd name="adj1" fmla="val 18022"/>
              <a:gd name="adj2" fmla="val 16667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0075" t="12201" r="20863" b="6951"/>
          <a:stretch/>
        </p:blipFill>
        <p:spPr>
          <a:xfrm rot="217045">
            <a:off x="4028143" y="2522113"/>
            <a:ext cx="2131773" cy="2188620"/>
          </a:xfrm>
          <a:prstGeom prst="snip2DiagRect">
            <a:avLst>
              <a:gd name="adj1" fmla="val 15214"/>
              <a:gd name="adj2" fmla="val 16667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0999" t="13250" r="5428" b="13250"/>
          <a:stretch/>
        </p:blipFill>
        <p:spPr>
          <a:xfrm rot="438499">
            <a:off x="6096552" y="4303266"/>
            <a:ext cx="2909426" cy="2262887"/>
          </a:xfrm>
          <a:prstGeom prst="snip2DiagRect">
            <a:avLst>
              <a:gd name="adj1" fmla="val 18265"/>
              <a:gd name="adj2" fmla="val 16667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5399" t="14700" r="38401" b="17050"/>
          <a:stretch/>
        </p:blipFill>
        <p:spPr>
          <a:xfrm rot="20979813">
            <a:off x="2740942" y="4514928"/>
            <a:ext cx="1648881" cy="2213102"/>
          </a:xfrm>
          <a:prstGeom prst="snip2DiagRect">
            <a:avLst>
              <a:gd name="adj1" fmla="val 24544"/>
              <a:gd name="adj2" fmla="val 16667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2201" t="32151" r="24800" b="22700"/>
          <a:stretch/>
        </p:blipFill>
        <p:spPr>
          <a:xfrm rot="348724">
            <a:off x="6371345" y="958873"/>
            <a:ext cx="2535658" cy="2422962"/>
          </a:xfrm>
          <a:prstGeom prst="snip2DiagRect">
            <a:avLst>
              <a:gd name="adj1" fmla="val 18322"/>
              <a:gd name="adj2" fmla="val 16667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293422895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 advTm="7000">
        <p14:ferris dir="l"/>
      </p:transition>
    </mc:Choice>
    <mc:Fallback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99592" y="188640"/>
            <a:ext cx="770485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 dirty="0" smtClean="0">
                <a:latin typeface="Monotype Corsiva" panose="03010101010201010101" pitchFamily="66" charset="0"/>
              </a:rPr>
              <a:t>Казко, в гості завітай – нас маленьких потішай</a:t>
            </a:r>
          </a:p>
          <a:p>
            <a:endParaRPr lang="uk-UA" sz="2800" b="1" dirty="0">
              <a:latin typeface="Monotype Corsiva" panose="03010101010201010101" pitchFamily="66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2201" t="8001" r="16926" b="-400"/>
          <a:stretch/>
        </p:blipFill>
        <p:spPr>
          <a:xfrm rot="21334995">
            <a:off x="3378704" y="789852"/>
            <a:ext cx="2918336" cy="285348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9201" t="25850" r="16401" b="3800"/>
          <a:stretch/>
        </p:blipFill>
        <p:spPr>
          <a:xfrm rot="245591">
            <a:off x="3731209" y="4056616"/>
            <a:ext cx="1879677" cy="2737791"/>
          </a:xfrm>
          <a:prstGeom prst="snip2DiagRect">
            <a:avLst>
              <a:gd name="adj1" fmla="val 17573"/>
              <a:gd name="adj2" fmla="val 16667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82182">
            <a:off x="251520" y="1052736"/>
            <a:ext cx="2843808" cy="2132856"/>
          </a:xfrm>
          <a:prstGeom prst="snip2DiagRect">
            <a:avLst>
              <a:gd name="adj1" fmla="val 18314"/>
              <a:gd name="adj2" fmla="val 16667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900" t="9050" r="7487" b="14049"/>
          <a:stretch/>
        </p:blipFill>
        <p:spPr>
          <a:xfrm rot="343418">
            <a:off x="6612392" y="1023882"/>
            <a:ext cx="2379006" cy="158417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5000" t="13250" r="19201" b="1701"/>
          <a:stretch/>
        </p:blipFill>
        <p:spPr>
          <a:xfrm rot="381295">
            <a:off x="6602619" y="3012831"/>
            <a:ext cx="1853210" cy="319383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0625" t="17451" r="20863" b="13250"/>
          <a:stretch/>
        </p:blipFill>
        <p:spPr>
          <a:xfrm rot="21032105">
            <a:off x="355974" y="3749490"/>
            <a:ext cx="2894212" cy="2195609"/>
          </a:xfrm>
          <a:prstGeom prst="snip2DiagRect">
            <a:avLst>
              <a:gd name="adj1" fmla="val 15154"/>
              <a:gd name="adj2" fmla="val 16667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11072444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 advTm="7000">
        <p14:ferris dir="l"/>
      </p:transition>
    </mc:Choice>
    <mc:Fallback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85728"/>
            <a:ext cx="8686800" cy="5840435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uk-UA" sz="2800" b="1" dirty="0" smtClean="0">
                <a:latin typeface="Monotype Corsiva" panose="03010101010201010101" pitchFamily="66" charset="0"/>
              </a:rPr>
              <a:t>                        МЕТА ПРОЕКТУ:</a:t>
            </a:r>
          </a:p>
          <a:p>
            <a:pPr>
              <a:buFontTx/>
              <a:buChar char="-"/>
            </a:pPr>
            <a:r>
              <a:rPr lang="uk-UA" sz="2000" b="1" dirty="0" smtClean="0">
                <a:latin typeface="Monotype Corsiva" panose="03010101010201010101" pitchFamily="66" charset="0"/>
              </a:rPr>
              <a:t>Розвивати у дітей інтерес до казок. Виявити знання дітьми казок, казкових героїв.</a:t>
            </a:r>
          </a:p>
          <a:p>
            <a:pPr>
              <a:buFontTx/>
              <a:buChar char="-"/>
            </a:pPr>
            <a:r>
              <a:rPr lang="uk-UA" sz="2000" b="1" dirty="0" smtClean="0">
                <a:latin typeface="Monotype Corsiva" panose="03010101010201010101" pitchFamily="66" charset="0"/>
              </a:rPr>
              <a:t>Розвивати вміння  оцінювати дії та вчинки казкових героїв.</a:t>
            </a:r>
          </a:p>
          <a:p>
            <a:pPr>
              <a:buFontTx/>
              <a:buChar char="-"/>
            </a:pPr>
            <a:r>
              <a:rPr lang="uk-UA" sz="2000" b="1" dirty="0" smtClean="0">
                <a:latin typeface="Monotype Corsiva" panose="03010101010201010101" pitchFamily="66" charset="0"/>
              </a:rPr>
              <a:t>Сприяти розвитку ініціативи і активності під час обговорення спільного задуму, вміти спілкуватися з однолітками та дорослими.</a:t>
            </a:r>
          </a:p>
          <a:p>
            <a:pPr>
              <a:buFontTx/>
              <a:buChar char="-"/>
            </a:pPr>
            <a:r>
              <a:rPr lang="uk-UA" sz="2000" b="1" dirty="0" smtClean="0">
                <a:latin typeface="Monotype Corsiva" panose="03010101010201010101" pitchFamily="66" charset="0"/>
              </a:rPr>
              <a:t>Створити оптимальні умови розвитку мовлення дітей дошкільного віку засобами театралізованої діяльності.</a:t>
            </a:r>
          </a:p>
          <a:p>
            <a:pPr>
              <a:buFontTx/>
              <a:buChar char="-"/>
            </a:pPr>
            <a:r>
              <a:rPr lang="uk-UA" sz="2000" b="1" dirty="0" smtClean="0">
                <a:latin typeface="Monotype Corsiva" panose="03010101010201010101" pitchFamily="66" charset="0"/>
              </a:rPr>
              <a:t>Вчити слухати та розуміти зміст казок, відповідати на запитання за змістом казки. </a:t>
            </a:r>
          </a:p>
          <a:p>
            <a:pPr>
              <a:buFontTx/>
              <a:buChar char="-"/>
            </a:pPr>
            <a:r>
              <a:rPr lang="uk-UA" sz="2000" b="1" dirty="0" smtClean="0">
                <a:latin typeface="Monotype Corsiva" panose="03010101010201010101" pitchFamily="66" charset="0"/>
              </a:rPr>
              <a:t>Вчити запам’ятовувати і чітко вимовляти слова казки, відповідно до обраної ролі.</a:t>
            </a:r>
          </a:p>
          <a:p>
            <a:pPr>
              <a:buFontTx/>
              <a:buChar char="-"/>
            </a:pPr>
            <a:r>
              <a:rPr lang="uk-UA" sz="2000" b="1" dirty="0" smtClean="0">
                <a:latin typeface="Monotype Corsiva" panose="03010101010201010101" pitchFamily="66" charset="0"/>
              </a:rPr>
              <a:t>Розвивати уміння дітей погоджувати свої дії з діями інших дітей.</a:t>
            </a:r>
          </a:p>
          <a:p>
            <a:pPr>
              <a:buFontTx/>
              <a:buChar char="-"/>
            </a:pPr>
            <a:r>
              <a:rPr lang="uk-UA" sz="2000" b="1" dirty="0" smtClean="0">
                <a:latin typeface="Monotype Corsiva" panose="03010101010201010101" pitchFamily="66" charset="0"/>
              </a:rPr>
              <a:t>Розвивати творчі здібності, логічне мислення.</a:t>
            </a:r>
          </a:p>
          <a:p>
            <a:pPr>
              <a:buFontTx/>
              <a:buChar char="-"/>
            </a:pPr>
            <a:r>
              <a:rPr lang="uk-UA" sz="2000" b="1" dirty="0" smtClean="0">
                <a:latin typeface="Monotype Corsiva" panose="03010101010201010101" pitchFamily="66" charset="0"/>
              </a:rPr>
              <a:t>Розвивати почуття відповідальності за певні вчинки та дії.</a:t>
            </a:r>
          </a:p>
          <a:p>
            <a:pPr>
              <a:buFontTx/>
              <a:buChar char="-"/>
            </a:pPr>
            <a:r>
              <a:rPr lang="uk-UA" sz="2000" b="1" dirty="0" smtClean="0">
                <a:latin typeface="Monotype Corsiva" panose="03010101010201010101" pitchFamily="66" charset="0"/>
              </a:rPr>
              <a:t>Виховувати дружні взаємовідносини, доброзичливість, бажання прийти на допомогу.</a:t>
            </a:r>
          </a:p>
          <a:p>
            <a:pPr>
              <a:buFontTx/>
              <a:buChar char="-"/>
            </a:pPr>
            <a:r>
              <a:rPr lang="uk-UA" sz="2000" b="1" dirty="0" smtClean="0">
                <a:latin typeface="Monotype Corsiva" panose="03010101010201010101" pitchFamily="66" charset="0"/>
              </a:rPr>
              <a:t>Сприяти створенню у дітей радісного емоційного настрою.</a:t>
            </a:r>
            <a:endParaRPr lang="ru-RU" sz="2000" b="1" dirty="0">
              <a:latin typeface="Monotype Corsiva" panose="03010101010201010101" pitchFamily="66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 advTm="7000">
        <p14:ferris dir="l"/>
      </p:transition>
    </mc:Choice>
    <mc:Fallback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99592" y="188640"/>
            <a:ext cx="77048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 dirty="0" smtClean="0">
                <a:latin typeface="Monotype Corsiva" panose="03010101010201010101" pitchFamily="66" charset="0"/>
              </a:rPr>
              <a:t>Малюємо та граємо– казки краще вивчаємо</a:t>
            </a:r>
            <a:endParaRPr lang="uk-UA" sz="2800" b="1" dirty="0">
              <a:latin typeface="Monotype Corsiva" panose="03010101010201010101" pitchFamily="66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50290">
            <a:off x="294271" y="905106"/>
            <a:ext cx="2880320" cy="216024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71716">
            <a:off x="539157" y="3454678"/>
            <a:ext cx="2390550" cy="3187401"/>
          </a:xfrm>
          <a:prstGeom prst="snip2DiagRect">
            <a:avLst>
              <a:gd name="adj1" fmla="val 19421"/>
              <a:gd name="adj2" fmla="val 16667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66265">
            <a:off x="6607274" y="1436634"/>
            <a:ext cx="2300782" cy="306770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22438" b="1701"/>
          <a:stretch/>
        </p:blipFill>
        <p:spPr>
          <a:xfrm>
            <a:off x="3653305" y="711860"/>
            <a:ext cx="2655958" cy="2524547"/>
          </a:xfrm>
          <a:prstGeom prst="snip2DiagRect">
            <a:avLst>
              <a:gd name="adj1" fmla="val 17737"/>
              <a:gd name="adj2" fmla="val 16667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21343"/>
          <a:stretch/>
        </p:blipFill>
        <p:spPr>
          <a:xfrm rot="333403">
            <a:off x="3443825" y="4482968"/>
            <a:ext cx="3599275" cy="1960515"/>
          </a:xfrm>
          <a:prstGeom prst="snip2DiagRect">
            <a:avLst>
              <a:gd name="adj1" fmla="val 17885"/>
              <a:gd name="adj2" fmla="val 16667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136131812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 advTm="7000">
        <p14:ferris dir="l"/>
      </p:transition>
    </mc:Choice>
    <mc:Fallback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500042"/>
            <a:ext cx="8229600" cy="5626121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uk-UA" dirty="0" smtClean="0">
                <a:latin typeface="Monotype Corsiva" panose="03010101010201010101" pitchFamily="66" charset="0"/>
              </a:rPr>
              <a:t>  </a:t>
            </a:r>
            <a:r>
              <a:rPr lang="uk-UA" sz="2800" dirty="0" smtClean="0">
                <a:latin typeface="Monotype Corsiva" panose="03010101010201010101" pitchFamily="66" charset="0"/>
              </a:rPr>
              <a:t>            РОБОТА  З БАТЬКАМИ:</a:t>
            </a:r>
          </a:p>
          <a:p>
            <a:pPr>
              <a:buNone/>
            </a:pPr>
            <a:endParaRPr lang="uk-UA" sz="2800" dirty="0" smtClean="0">
              <a:latin typeface="Monotype Corsiva" panose="03010101010201010101" pitchFamily="66" charset="0"/>
            </a:endParaRPr>
          </a:p>
          <a:p>
            <a:pPr marL="514350" indent="-514350">
              <a:buAutoNum type="arabicPeriod"/>
            </a:pPr>
            <a:r>
              <a:rPr lang="uk-UA" sz="3000" dirty="0" smtClean="0">
                <a:latin typeface="Monotype Corsiva" panose="03010101010201010101" pitchFamily="66" charset="0"/>
              </a:rPr>
              <a:t>Залучення батьків до проекту.   </a:t>
            </a:r>
          </a:p>
          <a:p>
            <a:pPr marL="514350" indent="-514350">
              <a:buAutoNum type="arabicPeriod"/>
            </a:pPr>
            <a:r>
              <a:rPr lang="uk-UA" sz="3000" dirty="0" smtClean="0">
                <a:latin typeface="Monotype Corsiva" panose="03010101010201010101" pitchFamily="66" charset="0"/>
              </a:rPr>
              <a:t>Бесіда </a:t>
            </a:r>
            <a:r>
              <a:rPr lang="uk-UA" sz="3000" dirty="0" err="1" smtClean="0">
                <a:latin typeface="Monotype Corsiva" panose="03010101010201010101" pitchFamily="66" charset="0"/>
              </a:rPr>
              <a:t>“Чи</a:t>
            </a:r>
            <a:r>
              <a:rPr lang="uk-UA" sz="3000" dirty="0" smtClean="0">
                <a:latin typeface="Monotype Corsiva" panose="03010101010201010101" pitchFamily="66" charset="0"/>
              </a:rPr>
              <a:t> читаєте Ви вдома дітям казки?”</a:t>
            </a:r>
          </a:p>
          <a:p>
            <a:pPr marL="514350" indent="-514350">
              <a:buNone/>
            </a:pPr>
            <a:r>
              <a:rPr lang="uk-UA" sz="3000" dirty="0" smtClean="0">
                <a:latin typeface="Monotype Corsiva" panose="03010101010201010101" pitchFamily="66" charset="0"/>
              </a:rPr>
              <a:t>3.    Анкетування батьків:</a:t>
            </a:r>
          </a:p>
          <a:p>
            <a:pPr marL="514350" indent="-514350">
              <a:buNone/>
            </a:pPr>
            <a:r>
              <a:rPr lang="uk-UA" sz="3000" dirty="0" smtClean="0">
                <a:latin typeface="Monotype Corsiva" panose="03010101010201010101" pitchFamily="66" charset="0"/>
              </a:rPr>
              <a:t>      - </a:t>
            </a:r>
            <a:r>
              <a:rPr lang="uk-UA" sz="3000" dirty="0" err="1" smtClean="0">
                <a:latin typeface="Monotype Corsiva" panose="03010101010201010101" pitchFamily="66" charset="0"/>
              </a:rPr>
              <a:t>“Чи</a:t>
            </a:r>
            <a:r>
              <a:rPr lang="uk-UA" sz="3000" dirty="0" smtClean="0">
                <a:latin typeface="Monotype Corsiva" panose="03010101010201010101" pitchFamily="66" charset="0"/>
              </a:rPr>
              <a:t> любить Ваша дитина казки?”</a:t>
            </a:r>
          </a:p>
          <a:p>
            <a:pPr marL="514350" indent="-514350">
              <a:buNone/>
            </a:pPr>
            <a:r>
              <a:rPr lang="uk-UA" sz="3000" dirty="0" smtClean="0">
                <a:latin typeface="Monotype Corsiva" panose="03010101010201010101" pitchFamily="66" charset="0"/>
              </a:rPr>
              <a:t>      - </a:t>
            </a:r>
            <a:r>
              <a:rPr lang="uk-UA" sz="3000" dirty="0" err="1" smtClean="0">
                <a:latin typeface="Monotype Corsiva" panose="03010101010201010101" pitchFamily="66" charset="0"/>
              </a:rPr>
              <a:t>“Улюблена</a:t>
            </a:r>
            <a:r>
              <a:rPr lang="uk-UA" sz="3000" dirty="0" smtClean="0">
                <a:latin typeface="Monotype Corsiva" panose="03010101010201010101" pitchFamily="66" charset="0"/>
              </a:rPr>
              <a:t> казка Вашої дитини?”</a:t>
            </a:r>
          </a:p>
          <a:p>
            <a:pPr marL="514350" indent="-514350">
              <a:buNone/>
            </a:pPr>
            <a:r>
              <a:rPr lang="uk-UA" sz="3000" dirty="0" smtClean="0">
                <a:latin typeface="Monotype Corsiva" panose="03010101010201010101" pitchFamily="66" charset="0"/>
              </a:rPr>
              <a:t>4.  Консультації для батьків:</a:t>
            </a:r>
          </a:p>
          <a:p>
            <a:pPr marL="514350" indent="-514350">
              <a:buNone/>
            </a:pPr>
            <a:r>
              <a:rPr lang="uk-UA" sz="3000" dirty="0" smtClean="0">
                <a:latin typeface="Monotype Corsiva" panose="03010101010201010101" pitchFamily="66" charset="0"/>
              </a:rPr>
              <a:t>     - </a:t>
            </a:r>
            <a:r>
              <a:rPr lang="uk-UA" sz="3000" dirty="0" err="1" smtClean="0">
                <a:latin typeface="Monotype Corsiva" panose="03010101010201010101" pitchFamily="66" charset="0"/>
              </a:rPr>
              <a:t>“Казка</a:t>
            </a:r>
            <a:r>
              <a:rPr lang="uk-UA" sz="3000" dirty="0" smtClean="0">
                <a:latin typeface="Monotype Corsiva" panose="03010101010201010101" pitchFamily="66" charset="0"/>
              </a:rPr>
              <a:t> в житті </a:t>
            </a:r>
            <a:r>
              <a:rPr lang="uk-UA" sz="3000" dirty="0" err="1" smtClean="0">
                <a:latin typeface="Monotype Corsiva" panose="03010101010201010101" pitchFamily="66" charset="0"/>
              </a:rPr>
              <a:t>дитини”</a:t>
            </a:r>
            <a:endParaRPr lang="uk-UA" sz="3000" dirty="0" smtClean="0">
              <a:latin typeface="Monotype Corsiva" panose="03010101010201010101" pitchFamily="66" charset="0"/>
            </a:endParaRPr>
          </a:p>
          <a:p>
            <a:pPr marL="514350" indent="-514350">
              <a:buNone/>
            </a:pPr>
            <a:r>
              <a:rPr lang="uk-UA" sz="3000" dirty="0" smtClean="0">
                <a:latin typeface="Monotype Corsiva" panose="03010101010201010101" pitchFamily="66" charset="0"/>
              </a:rPr>
              <a:t>     - </a:t>
            </a:r>
            <a:r>
              <a:rPr lang="uk-UA" sz="3000" dirty="0" err="1" smtClean="0">
                <a:latin typeface="Monotype Corsiva" panose="03010101010201010101" pitchFamily="66" charset="0"/>
              </a:rPr>
              <a:t>“Роль</a:t>
            </a:r>
            <a:r>
              <a:rPr lang="uk-UA" sz="3000" dirty="0" smtClean="0">
                <a:latin typeface="Monotype Corsiva" panose="03010101010201010101" pitchFamily="66" charset="0"/>
              </a:rPr>
              <a:t> казки в житті </a:t>
            </a:r>
            <a:r>
              <a:rPr lang="uk-UA" sz="3000" dirty="0" err="1" smtClean="0">
                <a:latin typeface="Monotype Corsiva" panose="03010101010201010101" pitchFamily="66" charset="0"/>
              </a:rPr>
              <a:t>дитини”</a:t>
            </a:r>
            <a:endParaRPr lang="uk-UA" sz="3000" dirty="0" smtClean="0">
              <a:latin typeface="Monotype Corsiva" panose="03010101010201010101" pitchFamily="66" charset="0"/>
            </a:endParaRPr>
          </a:p>
          <a:p>
            <a:pPr marL="514350" indent="-514350">
              <a:buNone/>
            </a:pPr>
            <a:r>
              <a:rPr lang="uk-UA" sz="3000" dirty="0" smtClean="0">
                <a:latin typeface="Monotype Corsiva" panose="03010101010201010101" pitchFamily="66" charset="0"/>
              </a:rPr>
              <a:t>     - </a:t>
            </a:r>
            <a:r>
              <a:rPr lang="uk-UA" sz="3000" dirty="0" err="1" smtClean="0">
                <a:latin typeface="Monotype Corsiva" panose="03010101010201010101" pitchFamily="66" charset="0"/>
              </a:rPr>
              <a:t>“Про</a:t>
            </a:r>
            <a:r>
              <a:rPr lang="uk-UA" sz="3000" dirty="0" smtClean="0">
                <a:latin typeface="Monotype Corsiva" panose="03010101010201010101" pitchFamily="66" charset="0"/>
              </a:rPr>
              <a:t> користь чарівної </a:t>
            </a:r>
            <a:r>
              <a:rPr lang="uk-UA" sz="3000" dirty="0" err="1" smtClean="0">
                <a:latin typeface="Monotype Corsiva" panose="03010101010201010101" pitchFamily="66" charset="0"/>
              </a:rPr>
              <a:t>казки”</a:t>
            </a:r>
            <a:endParaRPr lang="uk-UA" sz="3000" dirty="0" smtClean="0">
              <a:latin typeface="Monotype Corsiva" panose="03010101010201010101" pitchFamily="66" charset="0"/>
            </a:endParaRPr>
          </a:p>
          <a:p>
            <a:pPr marL="514350" indent="-514350">
              <a:buNone/>
            </a:pPr>
            <a:r>
              <a:rPr lang="uk-UA" sz="3000" dirty="0" smtClean="0">
                <a:latin typeface="Monotype Corsiva" panose="03010101010201010101" pitchFamily="66" charset="0"/>
              </a:rPr>
              <a:t>     - </a:t>
            </a:r>
            <a:r>
              <a:rPr lang="uk-UA" sz="3000" dirty="0" err="1" smtClean="0">
                <a:latin typeface="Monotype Corsiva" panose="03010101010201010101" pitchFamily="66" charset="0"/>
              </a:rPr>
              <a:t>“П’ять</a:t>
            </a:r>
            <a:r>
              <a:rPr lang="uk-UA" sz="3000" dirty="0" smtClean="0">
                <a:latin typeface="Monotype Corsiva" panose="03010101010201010101" pitchFamily="66" charset="0"/>
              </a:rPr>
              <a:t> причин читати дитині на </a:t>
            </a:r>
            <a:r>
              <a:rPr lang="uk-UA" sz="3000" dirty="0" err="1" smtClean="0">
                <a:latin typeface="Monotype Corsiva" panose="03010101010201010101" pitchFamily="66" charset="0"/>
              </a:rPr>
              <a:t>ніч”</a:t>
            </a:r>
            <a:r>
              <a:rPr lang="uk-UA" sz="3000" dirty="0" smtClean="0">
                <a:latin typeface="Monotype Corsiva" panose="03010101010201010101" pitchFamily="66" charset="0"/>
              </a:rPr>
              <a:t>.</a:t>
            </a:r>
          </a:p>
          <a:p>
            <a:pPr marL="514350" indent="-514350">
              <a:buNone/>
            </a:pPr>
            <a:r>
              <a:rPr lang="uk-UA" sz="2800" dirty="0" smtClean="0">
                <a:latin typeface="Monotype Corsiva" panose="03010101010201010101" pitchFamily="66" charset="0"/>
              </a:rPr>
              <a:t> </a:t>
            </a:r>
          </a:p>
          <a:p>
            <a:pPr marL="514350" indent="-514350">
              <a:buNone/>
            </a:pPr>
            <a:endParaRPr lang="ru-RU" dirty="0">
              <a:latin typeface="Monotype Corsiva" panose="03010101010201010101" pitchFamily="66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 advTm="7000">
        <p14:ferris dir="l"/>
      </p:transition>
    </mc:Choice>
    <mc:Fallback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848132" y="260647"/>
            <a:ext cx="32944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400" dirty="0" smtClean="0">
                <a:latin typeface="Monotype Corsiva" panose="03010101010201010101" pitchFamily="66" charset="0"/>
              </a:rPr>
              <a:t>Вдома теж є час для казки</a:t>
            </a:r>
            <a:endParaRPr lang="uk-UA" sz="2400" dirty="0">
              <a:latin typeface="Monotype Corsiva" panose="03010101010201010101" pitchFamily="66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800" t="13596" r="4805" b="11102"/>
          <a:stretch/>
        </p:blipFill>
        <p:spPr>
          <a:xfrm rot="635994">
            <a:off x="5868144" y="332656"/>
            <a:ext cx="2910322" cy="341361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1085">
            <a:off x="358261" y="440101"/>
            <a:ext cx="2700300" cy="3600400"/>
          </a:xfrm>
          <a:prstGeom prst="snip2DiagRect">
            <a:avLst>
              <a:gd name="adj1" fmla="val 22226"/>
              <a:gd name="adj2" fmla="val 0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401" t="22701" r="6601" b="26900"/>
          <a:stretch/>
        </p:blipFill>
        <p:spPr>
          <a:xfrm>
            <a:off x="2699792" y="3645024"/>
            <a:ext cx="4125458" cy="3046492"/>
          </a:xfrm>
          <a:prstGeom prst="snip2DiagRect">
            <a:avLst>
              <a:gd name="adj1" fmla="val 17808"/>
              <a:gd name="adj2" fmla="val 16667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268613307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 advTm="7000">
        <p14:ferris dir="l"/>
      </p:transition>
    </mc:Choice>
    <mc:Fallback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687" y="332656"/>
            <a:ext cx="3456384" cy="230425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21900">
            <a:off x="654631" y="3001703"/>
            <a:ext cx="2749744" cy="3651113"/>
          </a:xfrm>
          <a:prstGeom prst="snip2DiagRect">
            <a:avLst>
              <a:gd name="adj1" fmla="val 20440"/>
              <a:gd name="adj2" fmla="val 16667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334387">
            <a:off x="3928664" y="3446684"/>
            <a:ext cx="2394896" cy="3179946"/>
          </a:xfrm>
          <a:prstGeom prst="snip2DiagRect">
            <a:avLst>
              <a:gd name="adj1" fmla="val 15486"/>
              <a:gd name="adj2" fmla="val 16667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TextBox 7"/>
          <p:cNvSpPr txBox="1"/>
          <p:nvPr/>
        </p:nvSpPr>
        <p:spPr>
          <a:xfrm>
            <a:off x="3607071" y="249692"/>
            <a:ext cx="41315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dirty="0" smtClean="0">
                <a:latin typeface="Monotype Corsiva" panose="03010101010201010101" pitchFamily="66" charset="0"/>
              </a:rPr>
              <a:t>Вдома теж є час для казки</a:t>
            </a:r>
            <a:endParaRPr lang="uk-UA" sz="2800" dirty="0">
              <a:latin typeface="Monotype Corsiva" panose="03010101010201010101" pitchFamily="66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9569" t="4851" r="5387"/>
          <a:stretch/>
        </p:blipFill>
        <p:spPr>
          <a:xfrm rot="349631">
            <a:off x="6632946" y="847166"/>
            <a:ext cx="2205461" cy="327636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135686590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 advTm="7000">
        <p14:ferris dir="l"/>
      </p:transition>
    </mc:Choice>
    <mc:Fallback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500042"/>
            <a:ext cx="8229600" cy="5626121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uk-UA" dirty="0" smtClean="0">
                <a:latin typeface="Monotype Corsiva" panose="03010101010201010101" pitchFamily="66" charset="0"/>
              </a:rPr>
              <a:t>          СПИСОК  ВИКОРИСТАНОЇ  ЛІТЕРАТУРИ:</a:t>
            </a:r>
          </a:p>
          <a:p>
            <a:pPr marL="514350" indent="-514350">
              <a:buNone/>
            </a:pPr>
            <a:r>
              <a:rPr lang="uk-UA" dirty="0" smtClean="0">
                <a:latin typeface="Monotype Corsiva" panose="03010101010201010101" pitchFamily="66" charset="0"/>
              </a:rPr>
              <a:t>1. </a:t>
            </a:r>
            <a:r>
              <a:rPr lang="uk-UA" sz="2800" dirty="0" smtClean="0">
                <a:latin typeface="Monotype Corsiva" panose="03010101010201010101" pitchFamily="66" charset="0"/>
              </a:rPr>
              <a:t>Базовий компонент дошкільної освіти (нова редакція від 12.01.2021 р.).</a:t>
            </a:r>
          </a:p>
          <a:p>
            <a:pPr marL="514350" indent="-514350">
              <a:buNone/>
            </a:pPr>
            <a:r>
              <a:rPr lang="uk-UA" sz="2800" dirty="0" smtClean="0">
                <a:latin typeface="Monotype Corsiva" panose="03010101010201010101" pitchFamily="66" charset="0"/>
              </a:rPr>
              <a:t>2. Вольська О. </a:t>
            </a:r>
            <a:r>
              <a:rPr lang="uk-UA" sz="2800" dirty="0" err="1" smtClean="0">
                <a:latin typeface="Monotype Corsiva" panose="03010101010201010101" pitchFamily="66" charset="0"/>
              </a:rPr>
              <a:t>“Граємося</a:t>
            </a:r>
            <a:r>
              <a:rPr lang="uk-UA" sz="2800" dirty="0" smtClean="0">
                <a:latin typeface="Monotype Corsiva" panose="03010101010201010101" pitchFamily="66" charset="0"/>
              </a:rPr>
              <a:t> в </a:t>
            </a:r>
            <a:r>
              <a:rPr lang="uk-UA" sz="2800" dirty="0" err="1" smtClean="0">
                <a:latin typeface="Monotype Corsiva" panose="03010101010201010101" pitchFamily="66" charset="0"/>
              </a:rPr>
              <a:t>казку”</a:t>
            </a:r>
            <a:r>
              <a:rPr lang="uk-UA" sz="2800" dirty="0" smtClean="0">
                <a:latin typeface="Monotype Corsiva" panose="03010101010201010101" pitchFamily="66" charset="0"/>
              </a:rPr>
              <a:t>. </a:t>
            </a:r>
            <a:r>
              <a:rPr lang="uk-UA" sz="2800" smtClean="0">
                <a:latin typeface="Monotype Corsiva" panose="03010101010201010101" pitchFamily="66" charset="0"/>
              </a:rPr>
              <a:t>– </a:t>
            </a:r>
            <a:r>
              <a:rPr lang="uk-UA" sz="2800" smtClean="0">
                <a:latin typeface="Monotype Corsiva" panose="03010101010201010101" pitchFamily="66" charset="0"/>
              </a:rPr>
              <a:t>Харків</a:t>
            </a:r>
            <a:r>
              <a:rPr lang="uk-UA" sz="2800" dirty="0" smtClean="0">
                <a:latin typeface="Monotype Corsiva" panose="03010101010201010101" pitchFamily="66" charset="0"/>
              </a:rPr>
              <a:t>: Видавництво </a:t>
            </a:r>
            <a:r>
              <a:rPr lang="uk-UA" sz="2800" dirty="0" err="1" smtClean="0">
                <a:latin typeface="Monotype Corsiva" panose="03010101010201010101" pitchFamily="66" charset="0"/>
              </a:rPr>
              <a:t>“Ранок”</a:t>
            </a:r>
            <a:r>
              <a:rPr lang="uk-UA" sz="2800" dirty="0" smtClean="0">
                <a:latin typeface="Monotype Corsiva" panose="03010101010201010101" pitchFamily="66" charset="0"/>
              </a:rPr>
              <a:t>. 2018, - 112 с.</a:t>
            </a:r>
          </a:p>
          <a:p>
            <a:pPr marL="514350" indent="-514350">
              <a:buNone/>
            </a:pPr>
            <a:r>
              <a:rPr lang="uk-UA" sz="2800" dirty="0" smtClean="0">
                <a:latin typeface="Monotype Corsiva" panose="03010101010201010101" pitchFamily="66" charset="0"/>
              </a:rPr>
              <a:t>3. Ворожейкіна О.М. </a:t>
            </a:r>
            <a:r>
              <a:rPr lang="uk-UA" sz="2800" dirty="0" err="1" smtClean="0">
                <a:latin typeface="Monotype Corsiva" panose="03010101010201010101" pitchFamily="66" charset="0"/>
              </a:rPr>
              <a:t>“Театр</a:t>
            </a:r>
            <a:r>
              <a:rPr lang="uk-UA" sz="2800" dirty="0" smtClean="0">
                <a:latin typeface="Monotype Corsiva" panose="03010101010201010101" pitchFamily="66" charset="0"/>
              </a:rPr>
              <a:t> в ДНЗ”. – </a:t>
            </a:r>
            <a:r>
              <a:rPr lang="uk-UA" sz="2800" dirty="0" smtClean="0">
                <a:latin typeface="Monotype Corsiva" panose="03010101010201010101" pitchFamily="66" charset="0"/>
              </a:rPr>
              <a:t>Харків</a:t>
            </a:r>
            <a:r>
              <a:rPr lang="uk-UA" sz="2800" dirty="0" smtClean="0">
                <a:latin typeface="Monotype Corsiva" panose="03010101010201010101" pitchFamily="66" charset="0"/>
              </a:rPr>
              <a:t>: Вид. група </a:t>
            </a:r>
            <a:r>
              <a:rPr lang="uk-UA" sz="2800" dirty="0" err="1" smtClean="0">
                <a:latin typeface="Monotype Corsiva" panose="03010101010201010101" pitchFamily="66" charset="0"/>
              </a:rPr>
              <a:t>“Основа”</a:t>
            </a:r>
            <a:r>
              <a:rPr lang="uk-UA" sz="2800" dirty="0" smtClean="0">
                <a:latin typeface="Monotype Corsiva" panose="03010101010201010101" pitchFamily="66" charset="0"/>
              </a:rPr>
              <a:t>. 2013. – 191 с.</a:t>
            </a:r>
          </a:p>
          <a:p>
            <a:pPr marL="514350" indent="-514350">
              <a:buNone/>
            </a:pPr>
            <a:r>
              <a:rPr lang="uk-UA" sz="2800" dirty="0" smtClean="0">
                <a:latin typeface="Monotype Corsiva" panose="03010101010201010101" pitchFamily="66" charset="0"/>
              </a:rPr>
              <a:t>4. </a:t>
            </a:r>
            <a:r>
              <a:rPr lang="uk-UA" sz="2800" dirty="0" err="1" smtClean="0">
                <a:latin typeface="Monotype Corsiva" panose="03010101010201010101" pitchFamily="66" charset="0"/>
              </a:rPr>
              <a:t>“Впроваджуємо</a:t>
            </a:r>
            <a:r>
              <a:rPr lang="uk-UA" sz="2800" dirty="0" smtClean="0">
                <a:latin typeface="Monotype Corsiva" panose="03010101010201010101" pitchFamily="66" charset="0"/>
              </a:rPr>
              <a:t> проектну </a:t>
            </a:r>
            <a:r>
              <a:rPr lang="uk-UA" sz="2800" dirty="0" err="1" smtClean="0">
                <a:latin typeface="Monotype Corsiva" panose="03010101010201010101" pitchFamily="66" charset="0"/>
              </a:rPr>
              <a:t>технологію”</a:t>
            </a:r>
            <a:r>
              <a:rPr lang="uk-UA" sz="2800" dirty="0" smtClean="0">
                <a:latin typeface="Monotype Corsiva" panose="03010101010201010101" pitchFamily="66" charset="0"/>
              </a:rPr>
              <a:t>// </a:t>
            </a:r>
          </a:p>
          <a:p>
            <a:pPr marL="514350" indent="-514350">
              <a:buNone/>
            </a:pPr>
            <a:r>
              <a:rPr lang="uk-UA" sz="2800" dirty="0" smtClean="0">
                <a:latin typeface="Monotype Corsiva" panose="03010101010201010101" pitchFamily="66" charset="0"/>
              </a:rPr>
              <a:t>    Ж-л </a:t>
            </a:r>
            <a:r>
              <a:rPr lang="uk-UA" sz="2800" dirty="0" err="1" smtClean="0">
                <a:latin typeface="Monotype Corsiva" panose="03010101010201010101" pitchFamily="66" charset="0"/>
              </a:rPr>
              <a:t>“Дитячий</a:t>
            </a:r>
            <a:r>
              <a:rPr lang="uk-UA" sz="2800" dirty="0" smtClean="0">
                <a:latin typeface="Monotype Corsiva" panose="03010101010201010101" pitchFamily="66" charset="0"/>
              </a:rPr>
              <a:t> </a:t>
            </a:r>
            <a:r>
              <a:rPr lang="uk-UA" sz="2800" dirty="0" err="1" smtClean="0">
                <a:latin typeface="Monotype Corsiva" panose="03010101010201010101" pitchFamily="66" charset="0"/>
              </a:rPr>
              <a:t>садок”</a:t>
            </a:r>
            <a:r>
              <a:rPr lang="uk-UA" sz="2800" dirty="0" smtClean="0">
                <a:latin typeface="Monotype Corsiva" panose="03010101010201010101" pitchFamily="66" charset="0"/>
              </a:rPr>
              <a:t> – 2004. № 7.</a:t>
            </a:r>
          </a:p>
          <a:p>
            <a:pPr marL="514350" indent="-514350">
              <a:buNone/>
            </a:pPr>
            <a:r>
              <a:rPr lang="uk-UA" sz="2800" dirty="0" smtClean="0">
                <a:latin typeface="Monotype Corsiva" panose="03010101010201010101" pitchFamily="66" charset="0"/>
              </a:rPr>
              <a:t>5. Збірки казок.</a:t>
            </a:r>
          </a:p>
          <a:p>
            <a:pPr marL="514350" indent="-514350">
              <a:buNone/>
            </a:pPr>
            <a:r>
              <a:rPr lang="uk-UA" sz="2800" dirty="0" smtClean="0">
                <a:latin typeface="Monotype Corsiva" panose="03010101010201010101" pitchFamily="66" charset="0"/>
              </a:rPr>
              <a:t>6. </a:t>
            </a:r>
            <a:r>
              <a:rPr lang="uk-UA" sz="2800" dirty="0" err="1" smtClean="0">
                <a:latin typeface="Monotype Corsiva" panose="03010101010201010101" pitchFamily="66" charset="0"/>
              </a:rPr>
              <a:t>Інернет-ресурси</a:t>
            </a:r>
            <a:r>
              <a:rPr lang="uk-UA" sz="2800" dirty="0" smtClean="0">
                <a:latin typeface="Monotype Corsiva" panose="03010101010201010101" pitchFamily="66" charset="0"/>
              </a:rPr>
              <a:t>: портал </a:t>
            </a:r>
            <a:r>
              <a:rPr lang="uk-UA" sz="2800" dirty="0" err="1" smtClean="0">
                <a:latin typeface="Monotype Corsiva" panose="03010101010201010101" pitchFamily="66" charset="0"/>
              </a:rPr>
              <a:t>“Всеосвіта”</a:t>
            </a:r>
            <a:r>
              <a:rPr lang="uk-UA" sz="2800" dirty="0" smtClean="0">
                <a:latin typeface="Monotype Corsiva" panose="03010101010201010101" pitchFamily="66" charset="0"/>
              </a:rPr>
              <a:t>. </a:t>
            </a:r>
            <a:r>
              <a:rPr lang="uk-UA" sz="2800" dirty="0" err="1" smtClean="0">
                <a:latin typeface="Monotype Corsiva" panose="03010101010201010101" pitchFamily="66" charset="0"/>
              </a:rPr>
              <a:t>Фейсбук</a:t>
            </a:r>
            <a:r>
              <a:rPr lang="uk-UA" sz="2800" dirty="0" smtClean="0">
                <a:latin typeface="Monotype Corsiva" panose="03010101010201010101" pitchFamily="66" charset="0"/>
              </a:rPr>
              <a:t>.</a:t>
            </a:r>
            <a:endParaRPr lang="ru-RU" sz="2800" dirty="0">
              <a:latin typeface="Monotype Corsiva" panose="03010101010201010101" pitchFamily="66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 advTm="7000">
        <p14:ferris dir="l"/>
      </p:transition>
    </mc:Choice>
    <mc:Fallback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71600" y="1268760"/>
            <a:ext cx="7128792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8800" dirty="0" smtClean="0">
                <a:latin typeface="Monotype Corsiva" panose="03010101010201010101" pitchFamily="66" charset="0"/>
              </a:rPr>
              <a:t>Дякуємо за увагу!</a:t>
            </a:r>
            <a:endParaRPr lang="uk-UA" sz="8800" dirty="0">
              <a:latin typeface="Monotype Corsiva" panose="03010101010201010101" pitchFamily="66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2316">
            <a:off x="251520" y="3861048"/>
            <a:ext cx="2857500" cy="2809875"/>
          </a:xfrm>
          <a:prstGeom prst="snip2DiagRect">
            <a:avLst>
              <a:gd name="adj1" fmla="val 17693"/>
              <a:gd name="adj2" fmla="val 16667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299365032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 advTm="7000">
        <p14:ferris dir="l"/>
      </p:transition>
    </mc:Choice>
    <mc:Fallback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428604"/>
            <a:ext cx="8229600" cy="569755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uk-UA" sz="2000" b="1" dirty="0" smtClean="0">
                <a:latin typeface="Monotype Corsiva" panose="03010101010201010101" pitchFamily="66" charset="0"/>
              </a:rPr>
              <a:t>	ТИП ПРОЕКТУ:  </a:t>
            </a:r>
            <a:r>
              <a:rPr lang="uk-UA" sz="2000" dirty="0" smtClean="0">
                <a:latin typeface="Monotype Corsiva" panose="03010101010201010101" pitchFamily="66" charset="0"/>
              </a:rPr>
              <a:t>освітній, творчий</a:t>
            </a:r>
            <a:r>
              <a:rPr lang="uk-UA" sz="2000" b="1" dirty="0" smtClean="0">
                <a:latin typeface="Monotype Corsiva" panose="03010101010201010101" pitchFamily="66" charset="0"/>
              </a:rPr>
              <a:t>.</a:t>
            </a:r>
          </a:p>
          <a:p>
            <a:pPr marL="0" indent="0">
              <a:buNone/>
            </a:pPr>
            <a:r>
              <a:rPr lang="uk-UA" sz="2000" b="1" dirty="0" smtClean="0">
                <a:latin typeface="Monotype Corsiva" panose="03010101010201010101" pitchFamily="66" charset="0"/>
              </a:rPr>
              <a:t>ВИД ПРОЕКТУ:  </a:t>
            </a:r>
            <a:r>
              <a:rPr lang="uk-UA" sz="2000" dirty="0" smtClean="0">
                <a:latin typeface="Monotype Corsiva" panose="03010101010201010101" pitchFamily="66" charset="0"/>
              </a:rPr>
              <a:t>груповий, </a:t>
            </a:r>
            <a:r>
              <a:rPr lang="uk-UA" sz="2000" dirty="0" err="1" smtClean="0">
                <a:latin typeface="Monotype Corsiva" panose="03010101010201010101" pitchFamily="66" charset="0"/>
              </a:rPr>
              <a:t>пізнавально</a:t>
            </a:r>
            <a:r>
              <a:rPr lang="uk-UA" sz="2000" dirty="0" smtClean="0">
                <a:latin typeface="Monotype Corsiva" panose="03010101010201010101" pitchFamily="66" charset="0"/>
              </a:rPr>
              <a:t>-творчий.</a:t>
            </a:r>
          </a:p>
          <a:p>
            <a:pPr marL="0" indent="0">
              <a:buNone/>
            </a:pPr>
            <a:r>
              <a:rPr lang="uk-UA" sz="2000" b="1" dirty="0" smtClean="0">
                <a:latin typeface="Monotype Corsiva" panose="03010101010201010101" pitchFamily="66" charset="0"/>
              </a:rPr>
              <a:t>	ТРИВАЛІСТЬ ПРОЕКТУ:  </a:t>
            </a:r>
            <a:r>
              <a:rPr lang="uk-UA" sz="2000" dirty="0" smtClean="0">
                <a:latin typeface="Monotype Corsiva" panose="03010101010201010101" pitchFamily="66" charset="0"/>
              </a:rPr>
              <a:t>короткочасний - тиждень.</a:t>
            </a:r>
          </a:p>
          <a:p>
            <a:pPr marL="0" indent="0">
              <a:buNone/>
            </a:pPr>
            <a:r>
              <a:rPr lang="uk-UA" sz="2000" b="1" dirty="0" smtClean="0">
                <a:latin typeface="Monotype Corsiva" panose="03010101010201010101" pitchFamily="66" charset="0"/>
              </a:rPr>
              <a:t>УЧАСНИКИ ПРОЕКТУ: </a:t>
            </a:r>
            <a:r>
              <a:rPr lang="uk-UA" sz="2000" dirty="0" smtClean="0">
                <a:latin typeface="Monotype Corsiva" panose="03010101010201010101" pitchFamily="66" charset="0"/>
              </a:rPr>
              <a:t>діти молодшої групи, вихователі, батьки.</a:t>
            </a:r>
          </a:p>
          <a:p>
            <a:pPr marL="0" indent="0">
              <a:buNone/>
            </a:pPr>
            <a:r>
              <a:rPr lang="uk-UA" sz="2000" b="1" dirty="0" smtClean="0">
                <a:latin typeface="Monotype Corsiva" panose="03010101010201010101" pitchFamily="66" charset="0"/>
              </a:rPr>
              <a:t>	МЕТОДИ І ФОРМИ РЕАЛІЗАЦІЇ ПРОЕКТУ:</a:t>
            </a:r>
          </a:p>
          <a:p>
            <a:pPr marL="0" indent="0">
              <a:buNone/>
            </a:pPr>
            <a:r>
              <a:rPr lang="uk-UA" sz="2000" dirty="0" smtClean="0">
                <a:latin typeface="Monotype Corsiva" panose="03010101010201010101" pitchFamily="66" charset="0"/>
              </a:rPr>
              <a:t>- Заняття</a:t>
            </a:r>
          </a:p>
          <a:p>
            <a:pPr marL="0" indent="0">
              <a:buNone/>
            </a:pPr>
            <a:r>
              <a:rPr lang="uk-UA" sz="2000" dirty="0" smtClean="0">
                <a:latin typeface="Monotype Corsiva" panose="03010101010201010101" pitchFamily="66" charset="0"/>
              </a:rPr>
              <a:t>- Бесіди</a:t>
            </a:r>
          </a:p>
          <a:p>
            <a:pPr marL="0" indent="0">
              <a:buNone/>
            </a:pPr>
            <a:r>
              <a:rPr lang="uk-UA" sz="2000" dirty="0" smtClean="0">
                <a:latin typeface="Monotype Corsiva" panose="03010101010201010101" pitchFamily="66" charset="0"/>
              </a:rPr>
              <a:t>- Творчі Завдання</a:t>
            </a:r>
          </a:p>
          <a:p>
            <a:pPr marL="0" indent="0">
              <a:buNone/>
            </a:pPr>
            <a:r>
              <a:rPr lang="uk-UA" sz="2000" dirty="0" smtClean="0">
                <a:latin typeface="Monotype Corsiva" panose="03010101010201010101" pitchFamily="66" charset="0"/>
              </a:rPr>
              <a:t>- Інсценування Казок</a:t>
            </a:r>
          </a:p>
          <a:p>
            <a:pPr marL="0" indent="0">
              <a:buNone/>
            </a:pPr>
            <a:r>
              <a:rPr lang="uk-UA" sz="2000" dirty="0" smtClean="0">
                <a:latin typeface="Monotype Corsiva" panose="03010101010201010101" pitchFamily="66" charset="0"/>
              </a:rPr>
              <a:t>- Ігри-драматизації</a:t>
            </a:r>
          </a:p>
          <a:p>
            <a:pPr marL="0" indent="0">
              <a:buNone/>
            </a:pPr>
            <a:r>
              <a:rPr lang="uk-UA" sz="2000" dirty="0" smtClean="0">
                <a:latin typeface="Monotype Corsiva" panose="03010101010201010101" pitchFamily="66" charset="0"/>
              </a:rPr>
              <a:t>- Робота З Батьками:</a:t>
            </a:r>
          </a:p>
          <a:p>
            <a:pPr marL="0" indent="0">
              <a:buNone/>
            </a:pPr>
            <a:r>
              <a:rPr lang="uk-UA" sz="2000" dirty="0" smtClean="0">
                <a:latin typeface="Monotype Corsiva" panose="03010101010201010101" pitchFamily="66" charset="0"/>
              </a:rPr>
              <a:t>- Анкетування</a:t>
            </a:r>
          </a:p>
          <a:p>
            <a:pPr marL="0" indent="0">
              <a:buNone/>
            </a:pPr>
            <a:r>
              <a:rPr lang="uk-UA" sz="2000" dirty="0" smtClean="0">
                <a:latin typeface="Monotype Corsiva" panose="03010101010201010101" pitchFamily="66" charset="0"/>
              </a:rPr>
              <a:t> - Консультації</a:t>
            </a:r>
            <a:endParaRPr lang="ru-RU" sz="2000" dirty="0">
              <a:latin typeface="Monotype Corsiva" panose="03010101010201010101" pitchFamily="66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 advTm="7000">
        <p14:ferris dir="l"/>
      </p:transition>
    </mc:Choice>
    <mc:Fallback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357166"/>
            <a:ext cx="8229600" cy="5768997"/>
          </a:xfrm>
        </p:spPr>
        <p:txBody>
          <a:bodyPr/>
          <a:lstStyle/>
          <a:p>
            <a:pPr>
              <a:buNone/>
            </a:pPr>
            <a:r>
              <a:rPr lang="uk-UA" dirty="0" smtClean="0">
                <a:latin typeface="Monotype Corsiva" panose="03010101010201010101" pitchFamily="66" charset="0"/>
              </a:rPr>
              <a:t>                 ОЧІКУВАНІ  РЕЗУЛЬТАТИ:</a:t>
            </a:r>
          </a:p>
          <a:p>
            <a:pPr marL="514350" indent="-514350">
              <a:buAutoNum type="arabicPeriod"/>
            </a:pPr>
            <a:r>
              <a:rPr lang="uk-UA" dirty="0" smtClean="0">
                <a:latin typeface="Monotype Corsiva" panose="03010101010201010101" pitchFamily="66" charset="0"/>
              </a:rPr>
              <a:t>Збагачення словника дітей, удосконалення діалогічного мовлення.</a:t>
            </a:r>
          </a:p>
          <a:p>
            <a:pPr marL="514350" indent="-514350">
              <a:buAutoNum type="arabicPeriod" startAt="2"/>
            </a:pPr>
            <a:r>
              <a:rPr lang="uk-UA" dirty="0" smtClean="0">
                <a:latin typeface="Monotype Corsiva" panose="03010101010201010101" pitchFamily="66" charset="0"/>
              </a:rPr>
              <a:t>Формування комунікативних здібностей дошкільнят.</a:t>
            </a:r>
            <a:endParaRPr lang="ru-RU" dirty="0" smtClean="0">
              <a:latin typeface="Monotype Corsiva" panose="03010101010201010101" pitchFamily="66" charset="0"/>
            </a:endParaRPr>
          </a:p>
          <a:p>
            <a:pPr marL="514350" indent="-514350">
              <a:buAutoNum type="arabicPeriod" startAt="3"/>
            </a:pPr>
            <a:r>
              <a:rPr lang="uk-UA" dirty="0" smtClean="0">
                <a:latin typeface="Monotype Corsiva" panose="03010101010201010101" pitchFamily="66" charset="0"/>
              </a:rPr>
              <a:t>Розвиток творчої активності дітей.</a:t>
            </a:r>
          </a:p>
          <a:p>
            <a:pPr marL="514350" indent="-514350">
              <a:buNone/>
            </a:pPr>
            <a:r>
              <a:rPr lang="uk-UA" dirty="0" smtClean="0">
                <a:latin typeface="Monotype Corsiva" panose="03010101010201010101" pitchFamily="66" charset="0"/>
              </a:rPr>
              <a:t>4.  Ознайомлення дітей групи з різними видами творчості.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 advTm="7000">
        <p14:ferris dir="l"/>
      </p:transition>
    </mc:Choice>
    <mc:Fallback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827433460"/>
              </p:ext>
            </p:extLst>
          </p:nvPr>
        </p:nvGraphicFramePr>
        <p:xfrm>
          <a:off x="539551" y="332656"/>
          <a:ext cx="8280921" cy="617818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1231">
                  <a:extLst>
                    <a:ext uri="{9D8B030D-6E8A-4147-A177-3AD203B41FA5}">
                      <a16:colId xmlns="" xmlns:a16="http://schemas.microsoft.com/office/drawing/2014/main" val="3230490049"/>
                    </a:ext>
                  </a:extLst>
                </a:gridCol>
                <a:gridCol w="2249792">
                  <a:extLst>
                    <a:ext uri="{9D8B030D-6E8A-4147-A177-3AD203B41FA5}">
                      <a16:colId xmlns="" xmlns:a16="http://schemas.microsoft.com/office/drawing/2014/main" val="2448805219"/>
                    </a:ext>
                  </a:extLst>
                </a:gridCol>
                <a:gridCol w="5509898">
                  <a:extLst>
                    <a:ext uri="{9D8B030D-6E8A-4147-A177-3AD203B41FA5}">
                      <a16:colId xmlns="" xmlns:a16="http://schemas.microsoft.com/office/drawing/2014/main" val="1418658509"/>
                    </a:ext>
                  </a:extLst>
                </a:gridCol>
              </a:tblGrid>
              <a:tr h="57606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uk-UA" sz="1800" b="1" dirty="0" smtClean="0">
                        <a:solidFill>
                          <a:schemeClr val="tx1"/>
                        </a:solidFill>
                        <a:effectLst/>
                        <a:latin typeface="Monotype Corsiva" panose="03010101010201010101" pitchFamily="66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800" b="1" dirty="0" smtClean="0">
                          <a:solidFill>
                            <a:schemeClr val="tx1"/>
                          </a:solidFill>
                          <a:effectLst/>
                          <a:latin typeface="Monotype Corsiva" panose="03010101010201010101" pitchFamily="66" charset="0"/>
                        </a:rPr>
                        <a:t>№ п/п</a:t>
                      </a:r>
                      <a:endParaRPr lang="uk-UA" sz="2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uk-UA" sz="2400" b="1" dirty="0" smtClean="0">
                        <a:solidFill>
                          <a:schemeClr val="tx1"/>
                        </a:solidFill>
                        <a:effectLst/>
                        <a:latin typeface="Monotype Corsiva" panose="03010101010201010101" pitchFamily="66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2400" b="1" dirty="0" smtClean="0">
                          <a:solidFill>
                            <a:schemeClr val="tx1"/>
                          </a:solidFill>
                          <a:effectLst/>
                          <a:latin typeface="Monotype Corsiva" panose="03010101010201010101" pitchFamily="66" charset="0"/>
                        </a:rPr>
                        <a:t>ДЕНЬ  ТИЖНЯ</a:t>
                      </a:r>
                      <a:endParaRPr lang="uk-UA" sz="2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uk-UA" sz="2400" b="1" dirty="0" smtClean="0">
                        <a:solidFill>
                          <a:schemeClr val="tx1"/>
                        </a:solidFill>
                        <a:effectLst/>
                        <a:latin typeface="Monotype Corsiva" panose="03010101010201010101" pitchFamily="66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2800" b="1" dirty="0" smtClean="0">
                          <a:solidFill>
                            <a:schemeClr val="tx1"/>
                          </a:solidFill>
                          <a:effectLst/>
                          <a:latin typeface="Monotype Corsiva" panose="03010101010201010101" pitchFamily="66" charset="0"/>
                        </a:rPr>
                        <a:t>ЗМІСТ  РОБОТИ</a:t>
                      </a:r>
                      <a:endParaRPr lang="uk-UA" sz="28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219382744"/>
                  </a:ext>
                </a:extLst>
              </a:tr>
              <a:tr h="526378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dirty="0" smtClean="0">
                          <a:solidFill>
                            <a:schemeClr val="tx1"/>
                          </a:solidFill>
                          <a:effectLst/>
                          <a:latin typeface="Monotype Corsiva" panose="03010101010201010101" pitchFamily="66" charset="0"/>
                        </a:rPr>
                        <a:t>1.</a:t>
                      </a:r>
                      <a:endParaRPr lang="ru-RU" dirty="0" smtClean="0">
                        <a:solidFill>
                          <a:schemeClr val="tx1"/>
                        </a:solidFill>
                        <a:effectLst/>
                        <a:latin typeface="Monotype Corsiva" panose="03010101010201010101" pitchFamily="66" charset="0"/>
                      </a:endParaRPr>
                    </a:p>
                    <a:p>
                      <a:endParaRPr lang="uk-U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baseline="0" dirty="0" smtClean="0">
                          <a:solidFill>
                            <a:schemeClr val="tx1"/>
                          </a:solidFill>
                          <a:effectLst/>
                          <a:latin typeface="Monotype Corsiva" panose="03010101010201010101" pitchFamily="66" charset="0"/>
                        </a:rPr>
                        <a:t>ПОНЕДІЛОК</a:t>
                      </a:r>
                      <a:endParaRPr lang="ru-RU" dirty="0" smtClean="0">
                        <a:solidFill>
                          <a:schemeClr val="tx1"/>
                        </a:solidFill>
                        <a:effectLst/>
                        <a:latin typeface="Monotype Corsiva" panose="03010101010201010101" pitchFamily="66" charset="0"/>
                      </a:endParaRPr>
                    </a:p>
                    <a:p>
                      <a:endParaRPr lang="uk-U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uk-UA" b="0" dirty="0" smtClean="0">
                          <a:solidFill>
                            <a:schemeClr val="tx1"/>
                          </a:solidFill>
                          <a:effectLst/>
                          <a:latin typeface="Monotype Corsiva" panose="03010101010201010101" pitchFamily="66" charset="0"/>
                        </a:rPr>
                        <a:t>-Бесіда про улюблені казки</a:t>
                      </a:r>
                    </a:p>
                    <a:p>
                      <a:r>
                        <a:rPr lang="uk-UA" b="0" dirty="0" smtClean="0">
                          <a:solidFill>
                            <a:schemeClr val="tx1"/>
                          </a:solidFill>
                          <a:effectLst/>
                          <a:latin typeface="Monotype Corsiva" panose="03010101010201010101" pitchFamily="66" charset="0"/>
                        </a:rPr>
                        <a:t>-Перегляд книг з казками.</a:t>
                      </a:r>
                    </a:p>
                    <a:p>
                      <a:r>
                        <a:rPr lang="uk-UA" b="0" dirty="0" smtClean="0">
                          <a:solidFill>
                            <a:schemeClr val="tx1"/>
                          </a:solidFill>
                          <a:effectLst/>
                          <a:latin typeface="Monotype Corsiva" panose="03010101010201010101" pitchFamily="66" charset="0"/>
                        </a:rPr>
                        <a:t>-Дидактичні ігри:</a:t>
                      </a:r>
                    </a:p>
                    <a:p>
                      <a:r>
                        <a:rPr lang="uk-UA" b="0" dirty="0" smtClean="0">
                          <a:solidFill>
                            <a:schemeClr val="tx1"/>
                          </a:solidFill>
                          <a:effectLst/>
                          <a:latin typeface="Monotype Corsiva" panose="03010101010201010101" pitchFamily="66" charset="0"/>
                        </a:rPr>
                        <a:t>“З якої казки?”,</a:t>
                      </a:r>
                    </a:p>
                    <a:p>
                      <a:r>
                        <a:rPr lang="uk-UA" b="0" dirty="0" smtClean="0">
                          <a:solidFill>
                            <a:schemeClr val="tx1"/>
                          </a:solidFill>
                          <a:effectLst/>
                          <a:latin typeface="Monotype Corsiva" panose="03010101010201010101" pitchFamily="66" charset="0"/>
                        </a:rPr>
                        <a:t>“З чого зроблено?”.</a:t>
                      </a:r>
                    </a:p>
                    <a:p>
                      <a:r>
                        <a:rPr lang="uk-UA" b="0" dirty="0" smtClean="0">
                          <a:solidFill>
                            <a:schemeClr val="tx1"/>
                          </a:solidFill>
                          <a:effectLst/>
                          <a:latin typeface="Monotype Corsiva" panose="03010101010201010101" pitchFamily="66" charset="0"/>
                        </a:rPr>
                        <a:t>-Рухливі ігри:</a:t>
                      </a:r>
                    </a:p>
                    <a:p>
                      <a:r>
                        <a:rPr lang="uk-UA" b="0" dirty="0" smtClean="0">
                          <a:solidFill>
                            <a:schemeClr val="tx1"/>
                          </a:solidFill>
                          <a:effectLst/>
                          <a:latin typeface="Monotype Corsiva" panose="03010101010201010101" pitchFamily="66" charset="0"/>
                        </a:rPr>
                        <a:t>“Відгадай героя за рухами”,</a:t>
                      </a:r>
                    </a:p>
                    <a:p>
                      <a:r>
                        <a:rPr lang="uk-UA" b="0" dirty="0" smtClean="0">
                          <a:solidFill>
                            <a:schemeClr val="tx1"/>
                          </a:solidFill>
                          <a:effectLst/>
                          <a:latin typeface="Monotype Corsiva" panose="03010101010201010101" pitchFamily="66" charset="0"/>
                        </a:rPr>
                        <a:t>“Хто більше </a:t>
                      </a:r>
                      <a:r>
                        <a:rPr lang="uk-UA" b="0" dirty="0" err="1" smtClean="0">
                          <a:solidFill>
                            <a:schemeClr val="tx1"/>
                          </a:solidFill>
                          <a:effectLst/>
                          <a:latin typeface="Monotype Corsiva" panose="03010101010201010101" pitchFamily="66" charset="0"/>
                        </a:rPr>
                        <a:t>збере</a:t>
                      </a:r>
                      <a:r>
                        <a:rPr lang="uk-UA" b="0" dirty="0" smtClean="0">
                          <a:solidFill>
                            <a:schemeClr val="tx1"/>
                          </a:solidFill>
                          <a:effectLst/>
                          <a:latin typeface="Monotype Corsiva" panose="03010101010201010101" pitchFamily="66" charset="0"/>
                        </a:rPr>
                        <a:t> зерняток”,</a:t>
                      </a:r>
                    </a:p>
                    <a:p>
                      <a:r>
                        <a:rPr lang="uk-UA" b="0" dirty="0" smtClean="0">
                          <a:solidFill>
                            <a:schemeClr val="tx1"/>
                          </a:solidFill>
                          <a:effectLst/>
                          <a:latin typeface="Monotype Corsiva" panose="03010101010201010101" pitchFamily="66" charset="0"/>
                        </a:rPr>
                        <a:t>“Ходить Півник,</a:t>
                      </a:r>
                    </a:p>
                    <a:p>
                      <a:r>
                        <a:rPr lang="uk-UA" b="0" dirty="0" smtClean="0">
                          <a:solidFill>
                            <a:schemeClr val="tx1"/>
                          </a:solidFill>
                          <a:effectLst/>
                          <a:latin typeface="Monotype Corsiva" panose="03010101010201010101" pitchFamily="66" charset="0"/>
                        </a:rPr>
                        <a:t>“Миші в коморі”.</a:t>
                      </a:r>
                    </a:p>
                    <a:p>
                      <a:r>
                        <a:rPr lang="uk-UA" b="0" dirty="0" smtClean="0">
                          <a:solidFill>
                            <a:schemeClr val="tx1"/>
                          </a:solidFill>
                          <a:effectLst/>
                          <a:latin typeface="Monotype Corsiva" panose="03010101010201010101" pitchFamily="66" charset="0"/>
                        </a:rPr>
                        <a:t>-</a:t>
                      </a:r>
                      <a:r>
                        <a:rPr lang="uk-UA" b="0" baseline="0" dirty="0" smtClean="0">
                          <a:solidFill>
                            <a:schemeClr val="tx1"/>
                          </a:solidFill>
                          <a:effectLst/>
                          <a:latin typeface="Monotype Corsiva" panose="03010101010201010101" pitchFamily="66" charset="0"/>
                        </a:rPr>
                        <a:t> ОСВІТНЯ РОБОТА:</a:t>
                      </a:r>
                      <a:endParaRPr lang="uk-UA" b="0" dirty="0" smtClean="0">
                        <a:solidFill>
                          <a:schemeClr val="tx1"/>
                        </a:solidFill>
                        <a:effectLst/>
                        <a:latin typeface="Monotype Corsiva" panose="03010101010201010101" pitchFamily="66" charset="0"/>
                      </a:endParaRPr>
                    </a:p>
                    <a:p>
                      <a:r>
                        <a:rPr lang="uk-UA" b="0" dirty="0" smtClean="0">
                          <a:solidFill>
                            <a:schemeClr val="tx1"/>
                          </a:solidFill>
                          <a:effectLst/>
                          <a:latin typeface="Monotype Corsiva" panose="03010101010201010101" pitchFamily="66" charset="0"/>
                        </a:rPr>
                        <a:t>-КОМПЛЕКСНЕ ЗАНЯТТЯ</a:t>
                      </a:r>
                      <a:r>
                        <a:rPr lang="uk-UA" b="0" baseline="0" dirty="0" smtClean="0">
                          <a:solidFill>
                            <a:schemeClr val="tx1"/>
                          </a:solidFill>
                          <a:effectLst/>
                          <a:latin typeface="Monotype Corsiva" panose="03010101010201010101" pitchFamily="66" charset="0"/>
                        </a:rPr>
                        <a:t> (</a:t>
                      </a:r>
                      <a:r>
                        <a:rPr lang="uk-UA" b="0" dirty="0" smtClean="0">
                          <a:solidFill>
                            <a:schemeClr val="tx1"/>
                          </a:solidFill>
                          <a:effectLst/>
                          <a:latin typeface="Monotype Corsiva" panose="03010101010201010101" pitchFamily="66" charset="0"/>
                        </a:rPr>
                        <a:t> </a:t>
                      </a:r>
                      <a:r>
                        <a:rPr lang="uk-UA" b="0" dirty="0" err="1" smtClean="0">
                          <a:solidFill>
                            <a:schemeClr val="tx1"/>
                          </a:solidFill>
                          <a:effectLst/>
                          <a:latin typeface="Monotype Corsiva" panose="03010101010201010101" pitchFamily="66" charset="0"/>
                        </a:rPr>
                        <a:t>озн</a:t>
                      </a:r>
                      <a:r>
                        <a:rPr lang="uk-UA" b="0" dirty="0" smtClean="0">
                          <a:solidFill>
                            <a:schemeClr val="tx1"/>
                          </a:solidFill>
                          <a:effectLst/>
                          <a:latin typeface="Monotype Corsiva" panose="03010101010201010101" pitchFamily="66" charset="0"/>
                        </a:rPr>
                        <a:t>. з соціумом та малювання):</a:t>
                      </a:r>
                    </a:p>
                    <a:p>
                      <a:r>
                        <a:rPr lang="uk-UA" b="0" dirty="0" smtClean="0">
                          <a:solidFill>
                            <a:schemeClr val="tx1"/>
                          </a:solidFill>
                          <a:effectLst/>
                          <a:latin typeface="Monotype Corsiva" panose="03010101010201010101" pitchFamily="66" charset="0"/>
                        </a:rPr>
                        <a:t>Ознайомлення з казкою “Колосок”. Малювання “Півник”.</a:t>
                      </a:r>
                    </a:p>
                    <a:p>
                      <a:r>
                        <a:rPr lang="uk-UA" b="0" dirty="0" smtClean="0">
                          <a:solidFill>
                            <a:schemeClr val="tx1"/>
                          </a:solidFill>
                          <a:effectLst/>
                          <a:latin typeface="Monotype Corsiva" panose="03010101010201010101" pitchFamily="66" charset="0"/>
                        </a:rPr>
                        <a:t>-Ознайомлення з різними видами театру.</a:t>
                      </a:r>
                    </a:p>
                    <a:p>
                      <a:r>
                        <a:rPr lang="uk-UA" b="0" dirty="0" smtClean="0">
                          <a:solidFill>
                            <a:schemeClr val="tx1"/>
                          </a:solidFill>
                          <a:effectLst/>
                          <a:latin typeface="Monotype Corsiva" panose="03010101010201010101" pitchFamily="66" charset="0"/>
                        </a:rPr>
                        <a:t>-Розповідь казки “Колосок” за допомогою </a:t>
                      </a:r>
                      <a:r>
                        <a:rPr lang="uk-UA" b="0" dirty="0" err="1" smtClean="0">
                          <a:solidFill>
                            <a:schemeClr val="tx1"/>
                          </a:solidFill>
                          <a:effectLst/>
                          <a:latin typeface="Monotype Corsiva" panose="03010101010201010101" pitchFamily="66" charset="0"/>
                        </a:rPr>
                        <a:t>мнемотаблиці</a:t>
                      </a:r>
                      <a:r>
                        <a:rPr lang="uk-UA" b="0" dirty="0" smtClean="0">
                          <a:solidFill>
                            <a:schemeClr val="tx1"/>
                          </a:solidFill>
                          <a:effectLst/>
                          <a:latin typeface="Monotype Corsiva" panose="03010101010201010101" pitchFamily="66" charset="0"/>
                        </a:rPr>
                        <a:t>.</a:t>
                      </a:r>
                    </a:p>
                    <a:p>
                      <a:endParaRPr lang="uk-U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55762154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74275000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 advTm="7000">
        <p14:ferris dir="l"/>
      </p:transition>
    </mc:Choice>
    <mc:Fallback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11760" y="116632"/>
            <a:ext cx="54726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 dirty="0" smtClean="0">
                <a:latin typeface="Monotype Corsiva" panose="03010101010201010101" pitchFamily="66" charset="0"/>
              </a:rPr>
              <a:t>Знайомство з казкою «Колосок»</a:t>
            </a:r>
            <a:endParaRPr lang="uk-UA" sz="2800" b="1" dirty="0">
              <a:latin typeface="Monotype Corsiva" panose="03010101010201010101" pitchFamily="66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98014">
            <a:off x="369593" y="750091"/>
            <a:ext cx="2636478" cy="2807564"/>
          </a:xfrm>
          <a:prstGeom prst="snip2DiagRect">
            <a:avLst>
              <a:gd name="adj1" fmla="val 17366"/>
              <a:gd name="adj2" fmla="val 15325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1054" y="651447"/>
            <a:ext cx="2045049" cy="2726732"/>
          </a:xfrm>
          <a:prstGeom prst="snip2DiagRect">
            <a:avLst>
              <a:gd name="adj1" fmla="val 18244"/>
              <a:gd name="adj2" fmla="val 16667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03852">
            <a:off x="514136" y="3663359"/>
            <a:ext cx="3899925" cy="2924944"/>
          </a:xfrm>
          <a:prstGeom prst="snip2DiagRect">
            <a:avLst>
              <a:gd name="adj1" fmla="val 18818"/>
              <a:gd name="adj2" fmla="val 16667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315304">
            <a:off x="4811886" y="3990519"/>
            <a:ext cx="4070653" cy="2579140"/>
          </a:xfrm>
          <a:prstGeom prst="snip2DiagRect">
            <a:avLst>
              <a:gd name="adj1" fmla="val 19292"/>
              <a:gd name="adj2" fmla="val 16667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444609">
            <a:off x="6457473" y="787204"/>
            <a:ext cx="2272698" cy="2586178"/>
          </a:xfrm>
          <a:prstGeom prst="snip2DiagRect">
            <a:avLst>
              <a:gd name="adj1" fmla="val 21093"/>
              <a:gd name="adj2" fmla="val 16667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52831483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 advTm="7000">
        <p14:ferris dir="l"/>
      </p:transition>
    </mc:Choice>
    <mc:Fallback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026885" y="104340"/>
            <a:ext cx="54726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 smtClean="0">
                <a:latin typeface="Monotype Corsiva" panose="03010101010201010101" pitchFamily="66" charset="0"/>
              </a:rPr>
              <a:t>Знайомство з різними видами театру</a:t>
            </a:r>
            <a:endParaRPr lang="uk-UA" sz="2400" b="1" dirty="0">
              <a:latin typeface="Monotype Corsiva" panose="03010101010201010101" pitchFamily="66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33248">
            <a:off x="205079" y="596158"/>
            <a:ext cx="1998222" cy="2664296"/>
          </a:xfrm>
          <a:prstGeom prst="snip2DiagRect">
            <a:avLst>
              <a:gd name="adj1" fmla="val 18660"/>
              <a:gd name="adj2" fmla="val 16667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29120"/>
          <a:stretch/>
        </p:blipFill>
        <p:spPr>
          <a:xfrm>
            <a:off x="2600158" y="627086"/>
            <a:ext cx="2979954" cy="2779276"/>
          </a:xfrm>
          <a:prstGeom prst="snip2DiagRect">
            <a:avLst>
              <a:gd name="adj1" fmla="val 17071"/>
              <a:gd name="adj2" fmla="val 16667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54781">
            <a:off x="191441" y="3676814"/>
            <a:ext cx="2742263" cy="2056697"/>
          </a:xfrm>
          <a:prstGeom prst="snip2DiagRect">
            <a:avLst>
              <a:gd name="adj1" fmla="val 18874"/>
              <a:gd name="adj2" fmla="val 16667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215501">
            <a:off x="6126101" y="3758004"/>
            <a:ext cx="2796116" cy="2097087"/>
          </a:xfrm>
          <a:prstGeom prst="snip2DiagRect">
            <a:avLst>
              <a:gd name="adj1" fmla="val 18514"/>
              <a:gd name="adj2" fmla="val 16667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9213" t="7733" r="11618" b="270"/>
          <a:stretch/>
        </p:blipFill>
        <p:spPr>
          <a:xfrm rot="250877">
            <a:off x="5940152" y="820472"/>
            <a:ext cx="2736304" cy="2585890"/>
          </a:xfrm>
          <a:prstGeom prst="snip2DiagRect">
            <a:avLst>
              <a:gd name="adj1" fmla="val 13732"/>
              <a:gd name="adj2" fmla="val 16667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9112" t="19152" r="10187" b="2750"/>
          <a:stretch/>
        </p:blipFill>
        <p:spPr>
          <a:xfrm>
            <a:off x="3113217" y="4705162"/>
            <a:ext cx="2736304" cy="1986027"/>
          </a:xfrm>
          <a:prstGeom prst="snip2DiagRect">
            <a:avLst>
              <a:gd name="adj1" fmla="val 20115"/>
              <a:gd name="adj2" fmla="val 16667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182145063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 advTm="7000">
        <p14:ferris dir="l"/>
      </p:transition>
    </mc:Choice>
    <mc:Fallback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Мнемотаблиці до казки &quot;Колосок&quot;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196752"/>
            <a:ext cx="8572560" cy="5446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0" name="Rectangle 2"/>
          <p:cNvSpPr>
            <a:spLocks noChangeArrowheads="1"/>
          </p:cNvSpPr>
          <p:nvPr/>
        </p:nvSpPr>
        <p:spPr bwMode="auto">
          <a:xfrm>
            <a:off x="591247" y="301879"/>
            <a:ext cx="8501122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Monotype Corsiva" panose="03010101010201010101" pitchFamily="66" charset="0"/>
                <a:ea typeface="Calibri" pitchFamily="34" charset="0"/>
                <a:cs typeface="Times New Roman" pitchFamily="18" charset="0"/>
              </a:rPr>
              <a:t>Прийоми мнемотехніки полегшують запам’ятовування дітьми нової інформації та збільшують обсяг</a:t>
            </a:r>
            <a:r>
              <a:rPr lang="uk-UA" sz="2000" b="1" dirty="0" smtClean="0">
                <a:latin typeface="Monotype Corsiva" panose="03010101010201010101" pitchFamily="66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Monotype Corsiva" panose="03010101010201010101" pitchFamily="66" charset="0"/>
                <a:ea typeface="Calibri" pitchFamily="34" charset="0"/>
                <a:cs typeface="Times New Roman" pitchFamily="18" charset="0"/>
              </a:rPr>
              <a:t>пам’яті шляхом утворення додаткових асоціацій.</a:t>
            </a:r>
            <a:endParaRPr kumimoji="0" lang="uk-UA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Monotype Corsiva" panose="03010101010201010101" pitchFamily="66" charset="0"/>
              <a:cs typeface="Arial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 advTm="7000">
        <p14:ferris dir="l"/>
      </p:transition>
    </mc:Choice>
    <mc:Fallback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540160855"/>
              </p:ext>
            </p:extLst>
          </p:nvPr>
        </p:nvGraphicFramePr>
        <p:xfrm>
          <a:off x="539551" y="332656"/>
          <a:ext cx="8280921" cy="6217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1231">
                  <a:extLst>
                    <a:ext uri="{9D8B030D-6E8A-4147-A177-3AD203B41FA5}">
                      <a16:colId xmlns="" xmlns:a16="http://schemas.microsoft.com/office/drawing/2014/main" val="3230490049"/>
                    </a:ext>
                  </a:extLst>
                </a:gridCol>
                <a:gridCol w="2249792">
                  <a:extLst>
                    <a:ext uri="{9D8B030D-6E8A-4147-A177-3AD203B41FA5}">
                      <a16:colId xmlns="" xmlns:a16="http://schemas.microsoft.com/office/drawing/2014/main" val="2448805219"/>
                    </a:ext>
                  </a:extLst>
                </a:gridCol>
                <a:gridCol w="5509898">
                  <a:extLst>
                    <a:ext uri="{9D8B030D-6E8A-4147-A177-3AD203B41FA5}">
                      <a16:colId xmlns="" xmlns:a16="http://schemas.microsoft.com/office/drawing/2014/main" val="1418658509"/>
                    </a:ext>
                  </a:extLst>
                </a:gridCol>
              </a:tblGrid>
              <a:tr h="57606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uk-UA" sz="1800" b="1" dirty="0" smtClean="0">
                        <a:solidFill>
                          <a:schemeClr val="tx1"/>
                        </a:solidFill>
                        <a:effectLst/>
                        <a:latin typeface="Monotype Corsiva" panose="03010101010201010101" pitchFamily="66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800" b="1" dirty="0" smtClean="0">
                          <a:solidFill>
                            <a:schemeClr val="tx1"/>
                          </a:solidFill>
                          <a:effectLst/>
                          <a:latin typeface="Monotype Corsiva" panose="03010101010201010101" pitchFamily="66" charset="0"/>
                        </a:rPr>
                        <a:t>№ п/п</a:t>
                      </a:r>
                      <a:endParaRPr lang="uk-UA" sz="2400" b="1" dirty="0">
                        <a:latin typeface="Monotype Corsiva" panose="03010101010201010101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uk-UA" sz="2400" b="1" dirty="0" smtClean="0">
                        <a:solidFill>
                          <a:schemeClr val="tx1"/>
                        </a:solidFill>
                        <a:effectLst/>
                        <a:latin typeface="Monotype Corsiva" panose="03010101010201010101" pitchFamily="66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2400" b="1" dirty="0" smtClean="0">
                          <a:solidFill>
                            <a:schemeClr val="tx1"/>
                          </a:solidFill>
                          <a:effectLst/>
                          <a:latin typeface="Monotype Corsiva" panose="03010101010201010101" pitchFamily="66" charset="0"/>
                        </a:rPr>
                        <a:t>ДЕНЬ  ТИЖНЯ</a:t>
                      </a:r>
                      <a:endParaRPr lang="uk-UA" sz="2400" b="1" dirty="0">
                        <a:latin typeface="Monotype Corsiva" panose="03010101010201010101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uk-UA" sz="2400" b="1" dirty="0" smtClean="0">
                        <a:solidFill>
                          <a:schemeClr val="tx1"/>
                        </a:solidFill>
                        <a:effectLst/>
                        <a:latin typeface="Monotype Corsiva" panose="03010101010201010101" pitchFamily="66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2800" b="1" dirty="0" smtClean="0">
                          <a:solidFill>
                            <a:schemeClr val="tx1"/>
                          </a:solidFill>
                          <a:effectLst/>
                          <a:latin typeface="Monotype Corsiva" panose="03010101010201010101" pitchFamily="66" charset="0"/>
                        </a:rPr>
                        <a:t>ЗМІСТ  РОБОТИ</a:t>
                      </a:r>
                      <a:endParaRPr lang="uk-UA" sz="2800" b="1" dirty="0">
                        <a:latin typeface="Monotype Corsiva" panose="03010101010201010101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219382744"/>
                  </a:ext>
                </a:extLst>
              </a:tr>
              <a:tr h="526378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dirty="0" smtClean="0">
                          <a:solidFill>
                            <a:schemeClr val="tx1"/>
                          </a:solidFill>
                          <a:effectLst/>
                          <a:latin typeface="Monotype Corsiva" panose="03010101010201010101" pitchFamily="66" charset="0"/>
                        </a:rPr>
                        <a:t>2.</a:t>
                      </a:r>
                      <a:endParaRPr lang="ru-RU" dirty="0" smtClean="0">
                        <a:solidFill>
                          <a:schemeClr val="tx1"/>
                        </a:solidFill>
                        <a:effectLst/>
                        <a:latin typeface="Monotype Corsiva" panose="03010101010201010101" pitchFamily="66" charset="0"/>
                      </a:endParaRPr>
                    </a:p>
                    <a:p>
                      <a:endParaRPr lang="uk-UA" dirty="0">
                        <a:latin typeface="Monotype Corsiva" panose="03010101010201010101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baseline="0" dirty="0" smtClean="0">
                          <a:solidFill>
                            <a:schemeClr val="tx1"/>
                          </a:solidFill>
                          <a:effectLst/>
                          <a:latin typeface="Monotype Corsiva" panose="03010101010201010101" pitchFamily="66" charset="0"/>
                        </a:rPr>
                        <a:t>ВІВТОРОК</a:t>
                      </a:r>
                      <a:endParaRPr lang="ru-RU" dirty="0" smtClean="0">
                        <a:solidFill>
                          <a:schemeClr val="tx1"/>
                        </a:solidFill>
                        <a:effectLst/>
                        <a:latin typeface="Monotype Corsiva" panose="03010101010201010101" pitchFamily="66" charset="0"/>
                      </a:endParaRPr>
                    </a:p>
                    <a:p>
                      <a:endParaRPr lang="uk-UA" dirty="0">
                        <a:latin typeface="Monotype Corsiva" panose="03010101010201010101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FontTx/>
                        <a:buChar char="-"/>
                      </a:pPr>
                      <a:r>
                        <a:rPr lang="uk-UA" dirty="0" smtClean="0">
                          <a:latin typeface="Monotype Corsiva" panose="03010101010201010101" pitchFamily="66" charset="0"/>
                        </a:rPr>
                        <a:t>Бесіда “Мої улюблені казки”</a:t>
                      </a:r>
                    </a:p>
                    <a:p>
                      <a:pPr>
                        <a:buFontTx/>
                        <a:buChar char="-"/>
                      </a:pPr>
                      <a:r>
                        <a:rPr lang="uk-UA" baseline="0" dirty="0" smtClean="0">
                          <a:latin typeface="Monotype Corsiva" panose="03010101010201010101" pitchFamily="66" charset="0"/>
                        </a:rPr>
                        <a:t> Дидактичні ігри:</a:t>
                      </a:r>
                    </a:p>
                    <a:p>
                      <a:pPr>
                        <a:buFontTx/>
                        <a:buNone/>
                      </a:pPr>
                      <a:r>
                        <a:rPr lang="uk-UA" baseline="0" dirty="0" smtClean="0">
                          <a:latin typeface="Monotype Corsiva" panose="03010101010201010101" pitchFamily="66" charset="0"/>
                        </a:rPr>
                        <a:t>  “Упізнай казкового героя”,</a:t>
                      </a:r>
                    </a:p>
                    <a:p>
                      <a:pPr>
                        <a:buFontTx/>
                        <a:buNone/>
                      </a:pPr>
                      <a:r>
                        <a:rPr lang="uk-UA" baseline="0" dirty="0" smtClean="0">
                          <a:latin typeface="Monotype Corsiva" panose="03010101010201010101" pitchFamily="66" charset="0"/>
                        </a:rPr>
                        <a:t>  “Лото “Казки”</a:t>
                      </a:r>
                    </a:p>
                    <a:p>
                      <a:pPr>
                        <a:buFontTx/>
                        <a:buChar char="-"/>
                      </a:pPr>
                      <a:r>
                        <a:rPr lang="uk-UA" baseline="0" dirty="0" smtClean="0">
                          <a:latin typeface="Monotype Corsiva" panose="03010101010201010101" pitchFamily="66" charset="0"/>
                        </a:rPr>
                        <a:t>Рухливі ігри:</a:t>
                      </a:r>
                    </a:p>
                    <a:p>
                      <a:pPr>
                        <a:buFontTx/>
                        <a:buNone/>
                      </a:pPr>
                      <a:r>
                        <a:rPr lang="uk-UA" baseline="0" dirty="0" smtClean="0">
                          <a:latin typeface="Monotype Corsiva" panose="03010101010201010101" pitchFamily="66" charset="0"/>
                        </a:rPr>
                        <a:t>  “Знайди колосок”,</a:t>
                      </a:r>
                    </a:p>
                    <a:p>
                      <a:pPr>
                        <a:buFontTx/>
                        <a:buNone/>
                      </a:pPr>
                      <a:r>
                        <a:rPr lang="uk-UA" baseline="0" dirty="0" smtClean="0">
                          <a:latin typeface="Monotype Corsiva" panose="03010101010201010101" pitchFamily="66" charset="0"/>
                        </a:rPr>
                        <a:t>  “Хто покликав”,</a:t>
                      </a:r>
                    </a:p>
                    <a:p>
                      <a:pPr>
                        <a:buFontTx/>
                        <a:buNone/>
                      </a:pPr>
                      <a:r>
                        <a:rPr lang="uk-UA" baseline="0" dirty="0" smtClean="0">
                          <a:latin typeface="Monotype Corsiva" panose="03010101010201010101" pitchFamily="66" charset="0"/>
                        </a:rPr>
                        <a:t>  “Кіт та миші”,</a:t>
                      </a:r>
                    </a:p>
                    <a:p>
                      <a:pPr>
                        <a:buFontTx/>
                        <a:buNone/>
                      </a:pPr>
                      <a:r>
                        <a:rPr lang="uk-UA" baseline="0" dirty="0" smtClean="0">
                          <a:latin typeface="Monotype Corsiva" panose="03010101010201010101" pitchFamily="66" charset="0"/>
                        </a:rPr>
                        <a:t>  “Дожени Півника”.</a:t>
                      </a:r>
                    </a:p>
                    <a:p>
                      <a:pPr>
                        <a:buFontTx/>
                        <a:buChar char="-"/>
                      </a:pPr>
                      <a:r>
                        <a:rPr lang="uk-UA" baseline="0" dirty="0" smtClean="0">
                          <a:latin typeface="Monotype Corsiva" panose="03010101010201010101" pitchFamily="66" charset="0"/>
                        </a:rPr>
                        <a:t>ОСВІТНЯ РОБОТА:</a:t>
                      </a:r>
                    </a:p>
                    <a:p>
                      <a:pPr>
                        <a:buFontTx/>
                        <a:buNone/>
                      </a:pPr>
                      <a:r>
                        <a:rPr lang="uk-UA" baseline="0" dirty="0" smtClean="0">
                          <a:latin typeface="Monotype Corsiva" panose="03010101010201010101" pitchFamily="66" charset="0"/>
                        </a:rPr>
                        <a:t>  Заняття “Ознайомлення з природнім довкіллям”:</a:t>
                      </a:r>
                    </a:p>
                    <a:p>
                      <a:pPr>
                        <a:buFontTx/>
                        <a:buNone/>
                      </a:pPr>
                      <a:r>
                        <a:rPr lang="uk-UA" baseline="0" dirty="0" smtClean="0">
                          <a:latin typeface="Monotype Corsiva" panose="03010101010201010101" pitchFamily="66" charset="0"/>
                        </a:rPr>
                        <a:t>  “Свійські та дикі тварини і птахи”.</a:t>
                      </a:r>
                    </a:p>
                    <a:p>
                      <a:pPr>
                        <a:buFontTx/>
                        <a:buNone/>
                      </a:pPr>
                      <a:r>
                        <a:rPr lang="uk-UA" baseline="0" dirty="0" smtClean="0">
                          <a:latin typeface="Monotype Corsiva" panose="03010101010201010101" pitchFamily="66" charset="0"/>
                        </a:rPr>
                        <a:t>-Ліплення: «Колосок»</a:t>
                      </a:r>
                    </a:p>
                    <a:p>
                      <a:pPr>
                        <a:buFontTx/>
                        <a:buNone/>
                      </a:pPr>
                      <a:r>
                        <a:rPr lang="uk-UA" baseline="0" dirty="0" smtClean="0">
                          <a:latin typeface="Monotype Corsiva" panose="03010101010201010101" pitchFamily="66" charset="0"/>
                        </a:rPr>
                        <a:t>-Дослідницька діяльність:</a:t>
                      </a:r>
                    </a:p>
                    <a:p>
                      <a:pPr>
                        <a:buFontTx/>
                        <a:buNone/>
                      </a:pPr>
                      <a:r>
                        <a:rPr lang="uk-UA" baseline="0" dirty="0" smtClean="0">
                          <a:latin typeface="Monotype Corsiva" panose="03010101010201010101" pitchFamily="66" charset="0"/>
                        </a:rPr>
                        <a:t>  -висівання пшениці.</a:t>
                      </a:r>
                    </a:p>
                    <a:p>
                      <a:pPr>
                        <a:buFontTx/>
                        <a:buChar char="-"/>
                      </a:pPr>
                      <a:r>
                        <a:rPr lang="uk-UA" baseline="0" dirty="0" smtClean="0">
                          <a:latin typeface="Monotype Corsiva" panose="03010101010201010101" pitchFamily="66" charset="0"/>
                        </a:rPr>
                        <a:t>Розучування прислів’я:</a:t>
                      </a:r>
                    </a:p>
                    <a:p>
                      <a:pPr>
                        <a:buFontTx/>
                        <a:buNone/>
                      </a:pPr>
                      <a:r>
                        <a:rPr lang="uk-UA" baseline="0" dirty="0" smtClean="0">
                          <a:latin typeface="Monotype Corsiva" panose="03010101010201010101" pitchFamily="66" charset="0"/>
                        </a:rPr>
                        <a:t>  “Хочеш їсти калачі – не сиди</a:t>
                      </a:r>
                    </a:p>
                    <a:p>
                      <a:pPr>
                        <a:buFontTx/>
                        <a:buNone/>
                      </a:pPr>
                      <a:r>
                        <a:rPr lang="uk-UA" baseline="0" dirty="0" smtClean="0">
                          <a:latin typeface="Monotype Corsiva" panose="03010101010201010101" pitchFamily="66" charset="0"/>
                        </a:rPr>
                        <a:t>  на печі”</a:t>
                      </a:r>
                    </a:p>
                    <a:p>
                      <a:endParaRPr lang="uk-UA" dirty="0">
                        <a:latin typeface="Monotype Corsiva" panose="03010101010201010101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55762154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392330987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 advTm="7000">
        <p14:ferris dir="l"/>
      </p:transition>
    </mc:Choice>
    <mc:Fallback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521</TotalTime>
  <Words>885</Words>
  <Application>Microsoft Office PowerPoint</Application>
  <PresentationFormat>Экран (4:3)</PresentationFormat>
  <Paragraphs>192</Paragraphs>
  <Slides>25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6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Тамара</dc:creator>
  <cp:lastModifiedBy>USER</cp:lastModifiedBy>
  <cp:revision>92</cp:revision>
  <dcterms:created xsi:type="dcterms:W3CDTF">2023-03-12T14:17:01Z</dcterms:created>
  <dcterms:modified xsi:type="dcterms:W3CDTF">2023-03-13T11:16:14Z</dcterms:modified>
</cp:coreProperties>
</file>