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56" r:id="rId3"/>
    <p:sldId id="259" r:id="rId4"/>
    <p:sldId id="260" r:id="rId5"/>
    <p:sldId id="257" r:id="rId6"/>
    <p:sldId id="261" r:id="rId7"/>
    <p:sldId id="258" r:id="rId8"/>
    <p:sldId id="267" r:id="rId9"/>
    <p:sldId id="272" r:id="rId10"/>
    <p:sldId id="274" r:id="rId11"/>
    <p:sldId id="264" r:id="rId12"/>
    <p:sldId id="266" r:id="rId13"/>
    <p:sldId id="265" r:id="rId14"/>
    <p:sldId id="263" r:id="rId15"/>
    <p:sldId id="262" r:id="rId16"/>
    <p:sldId id="269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53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5806C35-BA87-43BD-9574-DB4CFE635742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91E8CA3-B83C-47D8-877D-C23D9EF656E8}">
      <dgm:prSet/>
      <dgm:spPr>
        <a:solidFill>
          <a:srgbClr val="92D050"/>
        </a:solidFill>
      </dgm:spPr>
      <dgm:t>
        <a:bodyPr/>
        <a:lstStyle/>
        <a:p>
          <a:r>
            <a:rPr lang="ru-RU" b="0" i="0" dirty="0" err="1" smtClean="0">
              <a:solidFill>
                <a:srgbClr val="002060"/>
              </a:solidFill>
            </a:rPr>
            <a:t>соціального</a:t>
          </a:r>
          <a:r>
            <a:rPr lang="ru-RU" b="0" i="0" dirty="0" smtClean="0">
              <a:solidFill>
                <a:srgbClr val="002060"/>
              </a:solidFill>
            </a:rPr>
            <a:t> </a:t>
          </a:r>
          <a:r>
            <a:rPr lang="ru-RU" b="0" i="0" dirty="0" err="1" smtClean="0">
              <a:solidFill>
                <a:srgbClr val="002060"/>
              </a:solidFill>
            </a:rPr>
            <a:t>представленого</a:t>
          </a:r>
          <a:r>
            <a:rPr lang="ru-RU" b="0" i="0" dirty="0" smtClean="0">
              <a:solidFill>
                <a:srgbClr val="002060"/>
              </a:solidFill>
            </a:rPr>
            <a:t> темою</a:t>
          </a:r>
          <a:r>
            <a:rPr lang="ru-RU" b="0" i="0" dirty="0" smtClean="0"/>
            <a:t> </a:t>
          </a:r>
          <a:r>
            <a:rPr lang="ru-RU" b="1" i="0" dirty="0" smtClean="0">
              <a:solidFill>
                <a:srgbClr val="FFFF00"/>
              </a:solidFill>
            </a:rPr>
            <a:t>" </a:t>
          </a:r>
          <a:r>
            <a:rPr lang="ru-RU" b="1" i="0" dirty="0" err="1" smtClean="0">
              <a:solidFill>
                <a:srgbClr val="FFFF00"/>
              </a:solidFill>
            </a:rPr>
            <a:t>Спілкування</a:t>
          </a:r>
          <a:r>
            <a:rPr lang="ru-RU" b="1" i="0" dirty="0" smtClean="0">
              <a:solidFill>
                <a:srgbClr val="FFFF00"/>
              </a:solidFill>
            </a:rPr>
            <a:t>"</a:t>
          </a:r>
          <a:endParaRPr lang="ru-RU" b="1" dirty="0">
            <a:solidFill>
              <a:srgbClr val="FFFF00"/>
            </a:solidFill>
          </a:endParaRPr>
        </a:p>
      </dgm:t>
    </dgm:pt>
    <dgm:pt modelId="{9660B7A2-E6C1-4603-ACE3-D938E7E334DD}" type="parTrans" cxnId="{DBA4DC54-DDD8-4CE9-BBDC-F640BE3487A0}">
      <dgm:prSet/>
      <dgm:spPr/>
      <dgm:t>
        <a:bodyPr/>
        <a:lstStyle/>
        <a:p>
          <a:endParaRPr lang="ru-RU"/>
        </a:p>
      </dgm:t>
    </dgm:pt>
    <dgm:pt modelId="{8D844C31-51F4-430C-90E4-997A046EC171}" type="sibTrans" cxnId="{DBA4DC54-DDD8-4CE9-BBDC-F640BE3487A0}">
      <dgm:prSet/>
      <dgm:spPr/>
      <dgm:t>
        <a:bodyPr/>
        <a:lstStyle/>
        <a:p>
          <a:endParaRPr lang="ru-RU"/>
        </a:p>
      </dgm:t>
    </dgm:pt>
    <dgm:pt modelId="{D02FB9BA-E702-4035-94CE-D2B04D56A044}">
      <dgm:prSet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ru-RU" b="0" i="0" dirty="0" smtClean="0">
              <a:solidFill>
                <a:srgbClr val="002060"/>
              </a:solidFill>
            </a:rPr>
            <a:t>    </a:t>
          </a:r>
          <a:r>
            <a:rPr lang="ru-RU" b="0" i="0" dirty="0" err="1" smtClean="0">
              <a:solidFill>
                <a:srgbClr val="002060"/>
              </a:solidFill>
            </a:rPr>
            <a:t>економічного</a:t>
          </a:r>
          <a:r>
            <a:rPr lang="ru-RU" b="0" i="0" dirty="0" smtClean="0">
              <a:solidFill>
                <a:srgbClr val="002060"/>
              </a:solidFill>
            </a:rPr>
            <a:t>- темою</a:t>
          </a:r>
        </a:p>
        <a:p>
          <a:r>
            <a:rPr lang="ru-RU" b="0" i="0" dirty="0" smtClean="0">
              <a:solidFill>
                <a:srgbClr val="FFFF00"/>
              </a:solidFill>
            </a:rPr>
            <a:t>             </a:t>
          </a:r>
          <a:r>
            <a:rPr lang="ru-RU" b="1" i="0" dirty="0" smtClean="0">
              <a:solidFill>
                <a:srgbClr val="FFFF00"/>
              </a:solidFill>
            </a:rPr>
            <a:t>" </a:t>
          </a:r>
          <a:r>
            <a:rPr lang="ru-RU" b="1" i="0" dirty="0" err="1" smtClean="0">
              <a:solidFill>
                <a:srgbClr val="FFFF00"/>
              </a:solidFill>
            </a:rPr>
            <a:t>Ресурси</a:t>
          </a:r>
          <a:r>
            <a:rPr lang="ru-RU" b="1" i="0" dirty="0" smtClean="0">
              <a:solidFill>
                <a:srgbClr val="FFFF00"/>
              </a:solidFill>
            </a:rPr>
            <a:t>"</a:t>
          </a:r>
          <a:endParaRPr lang="ru-RU" b="1" dirty="0">
            <a:solidFill>
              <a:srgbClr val="FFFF00"/>
            </a:solidFill>
          </a:endParaRPr>
        </a:p>
      </dgm:t>
    </dgm:pt>
    <dgm:pt modelId="{32D2806A-997B-417B-B6D7-C34AF229A2CC}" type="parTrans" cxnId="{10125A24-3922-44EA-8708-0D5A5551DB6A}">
      <dgm:prSet/>
      <dgm:spPr/>
      <dgm:t>
        <a:bodyPr/>
        <a:lstStyle/>
        <a:p>
          <a:endParaRPr lang="ru-RU"/>
        </a:p>
      </dgm:t>
    </dgm:pt>
    <dgm:pt modelId="{5074CB32-3A28-421E-9989-621CFD13D5E9}" type="sibTrans" cxnId="{10125A24-3922-44EA-8708-0D5A5551DB6A}">
      <dgm:prSet/>
      <dgm:spPr/>
      <dgm:t>
        <a:bodyPr/>
        <a:lstStyle/>
        <a:p>
          <a:endParaRPr lang="ru-RU"/>
        </a:p>
      </dgm:t>
    </dgm:pt>
    <dgm:pt modelId="{37087E0E-BEC2-4E69-8E90-D3A892C98DC5}">
      <dgm:prSet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ru-RU" b="0" i="0" dirty="0" smtClean="0">
              <a:solidFill>
                <a:srgbClr val="002060"/>
              </a:solidFill>
            </a:rPr>
            <a:t>   </a:t>
          </a:r>
          <a:r>
            <a:rPr lang="ru-RU" b="0" i="0" dirty="0" err="1" smtClean="0">
              <a:solidFill>
                <a:srgbClr val="002060"/>
              </a:solidFill>
            </a:rPr>
            <a:t>екологічного</a:t>
          </a:r>
          <a:r>
            <a:rPr lang="ru-RU" b="0" i="0" dirty="0" smtClean="0">
              <a:solidFill>
                <a:srgbClr val="002060"/>
              </a:solidFill>
            </a:rPr>
            <a:t>- темою</a:t>
          </a:r>
        </a:p>
        <a:p>
          <a:r>
            <a:rPr lang="ru-RU" b="0" i="0" dirty="0" smtClean="0"/>
            <a:t> </a:t>
          </a:r>
          <a:r>
            <a:rPr lang="ru-RU" b="1" i="0" dirty="0" smtClean="0">
              <a:solidFill>
                <a:srgbClr val="FFFF00"/>
              </a:solidFill>
            </a:rPr>
            <a:t>" </a:t>
          </a:r>
          <a:r>
            <a:rPr lang="ru-RU" b="1" i="0" dirty="0" err="1" smtClean="0">
              <a:solidFill>
                <a:srgbClr val="FFFF00"/>
              </a:solidFill>
            </a:rPr>
            <a:t>Природа-наш</a:t>
          </a:r>
          <a:r>
            <a:rPr lang="ru-RU" b="1" i="0" dirty="0" smtClean="0">
              <a:solidFill>
                <a:srgbClr val="FFFF00"/>
              </a:solidFill>
            </a:rPr>
            <a:t> друг"</a:t>
          </a:r>
          <a:endParaRPr lang="ru-RU" b="1" dirty="0">
            <a:solidFill>
              <a:srgbClr val="FFFF00"/>
            </a:solidFill>
          </a:endParaRPr>
        </a:p>
      </dgm:t>
    </dgm:pt>
    <dgm:pt modelId="{4AB6C491-7505-405E-B183-8046B195E073}" type="parTrans" cxnId="{A43CD27B-CE9C-4A3D-AE5E-ADAB3429F788}">
      <dgm:prSet/>
      <dgm:spPr/>
      <dgm:t>
        <a:bodyPr/>
        <a:lstStyle/>
        <a:p>
          <a:endParaRPr lang="ru-RU"/>
        </a:p>
      </dgm:t>
    </dgm:pt>
    <dgm:pt modelId="{962FCE90-E8D8-451B-9623-1F9E0698B1BD}" type="sibTrans" cxnId="{A43CD27B-CE9C-4A3D-AE5E-ADAB3429F788}">
      <dgm:prSet/>
      <dgm:spPr/>
      <dgm:t>
        <a:bodyPr/>
        <a:lstStyle/>
        <a:p>
          <a:endParaRPr lang="ru-RU"/>
        </a:p>
      </dgm:t>
    </dgm:pt>
    <dgm:pt modelId="{510B1D3A-A53D-412C-8D7F-C7274857AAA0}" type="pres">
      <dgm:prSet presAssocID="{35806C35-BA87-43BD-9574-DB4CFE635742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44A46AC-7AC4-4D6E-BA23-ECF203615A11}" type="pres">
      <dgm:prSet presAssocID="{D02FB9BA-E702-4035-94CE-D2B04D56A044}" presName="comp" presStyleCnt="0"/>
      <dgm:spPr/>
    </dgm:pt>
    <dgm:pt modelId="{E53E0FFE-3BC6-40CD-9218-30CD38BDD719}" type="pres">
      <dgm:prSet presAssocID="{D02FB9BA-E702-4035-94CE-D2B04D56A044}" presName="box" presStyleLbl="node1" presStyleIdx="0" presStyleCnt="3" custLinFactNeighborX="-391" custLinFactNeighborY="-20001"/>
      <dgm:spPr/>
      <dgm:t>
        <a:bodyPr/>
        <a:lstStyle/>
        <a:p>
          <a:endParaRPr lang="ru-RU"/>
        </a:p>
      </dgm:t>
    </dgm:pt>
    <dgm:pt modelId="{4A53E234-6776-4A0C-BA5A-96A6AC81087F}" type="pres">
      <dgm:prSet presAssocID="{D02FB9BA-E702-4035-94CE-D2B04D56A044}" presName="img" presStyleLbl="fgImgPlace1" presStyleIdx="0" presStyleCnt="3"/>
      <dgm:spPr/>
    </dgm:pt>
    <dgm:pt modelId="{18AFF763-59A3-4115-A728-174DB51BB509}" type="pres">
      <dgm:prSet presAssocID="{D02FB9BA-E702-4035-94CE-D2B04D56A044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04F713-F651-4539-BA4E-A5EE499E1E38}" type="pres">
      <dgm:prSet presAssocID="{5074CB32-3A28-421E-9989-621CFD13D5E9}" presName="spacer" presStyleCnt="0"/>
      <dgm:spPr/>
    </dgm:pt>
    <dgm:pt modelId="{4CE31B75-BD52-4964-B6D5-3EA0910E5CDF}" type="pres">
      <dgm:prSet presAssocID="{991E8CA3-B83C-47D8-877D-C23D9EF656E8}" presName="comp" presStyleCnt="0"/>
      <dgm:spPr/>
    </dgm:pt>
    <dgm:pt modelId="{55DC64F9-3093-4070-8B3A-484EAE27DF8D}" type="pres">
      <dgm:prSet presAssocID="{991E8CA3-B83C-47D8-877D-C23D9EF656E8}" presName="box" presStyleLbl="node1" presStyleIdx="1" presStyleCnt="3"/>
      <dgm:spPr/>
      <dgm:t>
        <a:bodyPr/>
        <a:lstStyle/>
        <a:p>
          <a:endParaRPr lang="ru-RU"/>
        </a:p>
      </dgm:t>
    </dgm:pt>
    <dgm:pt modelId="{34D99ED1-C7C6-49FE-8BC7-03A06BF07151}" type="pres">
      <dgm:prSet presAssocID="{991E8CA3-B83C-47D8-877D-C23D9EF656E8}" presName="img" presStyleLbl="fgImgPlace1" presStyleIdx="1" presStyleCnt="3"/>
      <dgm:spPr/>
    </dgm:pt>
    <dgm:pt modelId="{05A9BA0F-0550-4F46-BAA0-25D66BA1AE22}" type="pres">
      <dgm:prSet presAssocID="{991E8CA3-B83C-47D8-877D-C23D9EF656E8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C0E18B0-09DA-4B74-8E7D-A4BB58CEE2BB}" type="pres">
      <dgm:prSet presAssocID="{8D844C31-51F4-430C-90E4-997A046EC171}" presName="spacer" presStyleCnt="0"/>
      <dgm:spPr/>
    </dgm:pt>
    <dgm:pt modelId="{66829342-E07F-45E9-87AA-7D915415C470}" type="pres">
      <dgm:prSet presAssocID="{37087E0E-BEC2-4E69-8E90-D3A892C98DC5}" presName="comp" presStyleCnt="0"/>
      <dgm:spPr/>
    </dgm:pt>
    <dgm:pt modelId="{EBA3C9AF-F20C-46AF-8BD4-57E7E2C7BAD7}" type="pres">
      <dgm:prSet presAssocID="{37087E0E-BEC2-4E69-8E90-D3A892C98DC5}" presName="box" presStyleLbl="node1" presStyleIdx="2" presStyleCnt="3" custLinFactNeighborX="-391" custLinFactNeighborY="35626"/>
      <dgm:spPr/>
      <dgm:t>
        <a:bodyPr/>
        <a:lstStyle/>
        <a:p>
          <a:endParaRPr lang="ru-RU"/>
        </a:p>
      </dgm:t>
    </dgm:pt>
    <dgm:pt modelId="{9C800AE2-3CDF-443D-AA02-3D25F020649D}" type="pres">
      <dgm:prSet presAssocID="{37087E0E-BEC2-4E69-8E90-D3A892C98DC5}" presName="img" presStyleLbl="fgImgPlace1" presStyleIdx="2" presStyleCnt="3"/>
      <dgm:spPr/>
    </dgm:pt>
    <dgm:pt modelId="{4C99C632-F45F-48DB-B497-DE65F4254149}" type="pres">
      <dgm:prSet presAssocID="{37087E0E-BEC2-4E69-8E90-D3A892C98DC5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0125A24-3922-44EA-8708-0D5A5551DB6A}" srcId="{35806C35-BA87-43BD-9574-DB4CFE635742}" destId="{D02FB9BA-E702-4035-94CE-D2B04D56A044}" srcOrd="0" destOrd="0" parTransId="{32D2806A-997B-417B-B6D7-C34AF229A2CC}" sibTransId="{5074CB32-3A28-421E-9989-621CFD13D5E9}"/>
    <dgm:cxn modelId="{31C7026B-6E77-4EEA-8A08-3F6110AF35E7}" type="presOf" srcId="{D02FB9BA-E702-4035-94CE-D2B04D56A044}" destId="{E53E0FFE-3BC6-40CD-9218-30CD38BDD719}" srcOrd="0" destOrd="0" presId="urn:microsoft.com/office/officeart/2005/8/layout/vList4"/>
    <dgm:cxn modelId="{B73C7362-8D81-4D31-8453-A1F5C75A9A01}" type="presOf" srcId="{37087E0E-BEC2-4E69-8E90-D3A892C98DC5}" destId="{EBA3C9AF-F20C-46AF-8BD4-57E7E2C7BAD7}" srcOrd="0" destOrd="0" presId="urn:microsoft.com/office/officeart/2005/8/layout/vList4"/>
    <dgm:cxn modelId="{DBA4DC54-DDD8-4CE9-BBDC-F640BE3487A0}" srcId="{35806C35-BA87-43BD-9574-DB4CFE635742}" destId="{991E8CA3-B83C-47D8-877D-C23D9EF656E8}" srcOrd="1" destOrd="0" parTransId="{9660B7A2-E6C1-4603-ACE3-D938E7E334DD}" sibTransId="{8D844C31-51F4-430C-90E4-997A046EC171}"/>
    <dgm:cxn modelId="{39DEF5CF-C860-40D4-AC48-17572CBF6A98}" type="presOf" srcId="{37087E0E-BEC2-4E69-8E90-D3A892C98DC5}" destId="{4C99C632-F45F-48DB-B497-DE65F4254149}" srcOrd="1" destOrd="0" presId="urn:microsoft.com/office/officeart/2005/8/layout/vList4"/>
    <dgm:cxn modelId="{A43CD27B-CE9C-4A3D-AE5E-ADAB3429F788}" srcId="{35806C35-BA87-43BD-9574-DB4CFE635742}" destId="{37087E0E-BEC2-4E69-8E90-D3A892C98DC5}" srcOrd="2" destOrd="0" parTransId="{4AB6C491-7505-405E-B183-8046B195E073}" sibTransId="{962FCE90-E8D8-451B-9623-1F9E0698B1BD}"/>
    <dgm:cxn modelId="{35F159DE-A186-4C27-B28C-66C5DEC0EE42}" type="presOf" srcId="{35806C35-BA87-43BD-9574-DB4CFE635742}" destId="{510B1D3A-A53D-412C-8D7F-C7274857AAA0}" srcOrd="0" destOrd="0" presId="urn:microsoft.com/office/officeart/2005/8/layout/vList4"/>
    <dgm:cxn modelId="{930510D4-0ED1-46C8-9C1B-13863A86488C}" type="presOf" srcId="{991E8CA3-B83C-47D8-877D-C23D9EF656E8}" destId="{05A9BA0F-0550-4F46-BAA0-25D66BA1AE22}" srcOrd="1" destOrd="0" presId="urn:microsoft.com/office/officeart/2005/8/layout/vList4"/>
    <dgm:cxn modelId="{DC4A05CE-2112-4508-8B4E-E3158CBE6494}" type="presOf" srcId="{991E8CA3-B83C-47D8-877D-C23D9EF656E8}" destId="{55DC64F9-3093-4070-8B3A-484EAE27DF8D}" srcOrd="0" destOrd="0" presId="urn:microsoft.com/office/officeart/2005/8/layout/vList4"/>
    <dgm:cxn modelId="{19E12F7C-96B0-44B2-BF8C-F077B0F02BE0}" type="presOf" srcId="{D02FB9BA-E702-4035-94CE-D2B04D56A044}" destId="{18AFF763-59A3-4115-A728-174DB51BB509}" srcOrd="1" destOrd="0" presId="urn:microsoft.com/office/officeart/2005/8/layout/vList4"/>
    <dgm:cxn modelId="{92D1881A-2D8C-4F8F-B5E4-F35D832E7A92}" type="presParOf" srcId="{510B1D3A-A53D-412C-8D7F-C7274857AAA0}" destId="{544A46AC-7AC4-4D6E-BA23-ECF203615A11}" srcOrd="0" destOrd="0" presId="urn:microsoft.com/office/officeart/2005/8/layout/vList4"/>
    <dgm:cxn modelId="{68532A5B-9A00-411C-B238-B36DD9AE2254}" type="presParOf" srcId="{544A46AC-7AC4-4D6E-BA23-ECF203615A11}" destId="{E53E0FFE-3BC6-40CD-9218-30CD38BDD719}" srcOrd="0" destOrd="0" presId="urn:microsoft.com/office/officeart/2005/8/layout/vList4"/>
    <dgm:cxn modelId="{5E1A8D78-D5CE-4733-9667-4144C0465625}" type="presParOf" srcId="{544A46AC-7AC4-4D6E-BA23-ECF203615A11}" destId="{4A53E234-6776-4A0C-BA5A-96A6AC81087F}" srcOrd="1" destOrd="0" presId="urn:microsoft.com/office/officeart/2005/8/layout/vList4"/>
    <dgm:cxn modelId="{17997DFC-E83F-4417-B3E8-B6804CAE011A}" type="presParOf" srcId="{544A46AC-7AC4-4D6E-BA23-ECF203615A11}" destId="{18AFF763-59A3-4115-A728-174DB51BB509}" srcOrd="2" destOrd="0" presId="urn:microsoft.com/office/officeart/2005/8/layout/vList4"/>
    <dgm:cxn modelId="{7EAA5479-249D-4A27-9441-AF2824A11E1B}" type="presParOf" srcId="{510B1D3A-A53D-412C-8D7F-C7274857AAA0}" destId="{1304F713-F651-4539-BA4E-A5EE499E1E38}" srcOrd="1" destOrd="0" presId="urn:microsoft.com/office/officeart/2005/8/layout/vList4"/>
    <dgm:cxn modelId="{5E2BF9B8-5076-4659-A9AF-5A923B68C2BE}" type="presParOf" srcId="{510B1D3A-A53D-412C-8D7F-C7274857AAA0}" destId="{4CE31B75-BD52-4964-B6D5-3EA0910E5CDF}" srcOrd="2" destOrd="0" presId="urn:microsoft.com/office/officeart/2005/8/layout/vList4"/>
    <dgm:cxn modelId="{65ED4E42-5615-49DA-B2C0-2E087FD391D4}" type="presParOf" srcId="{4CE31B75-BD52-4964-B6D5-3EA0910E5CDF}" destId="{55DC64F9-3093-4070-8B3A-484EAE27DF8D}" srcOrd="0" destOrd="0" presId="urn:microsoft.com/office/officeart/2005/8/layout/vList4"/>
    <dgm:cxn modelId="{386D4DBA-22F9-4C4A-A8FD-D18F173654D7}" type="presParOf" srcId="{4CE31B75-BD52-4964-B6D5-3EA0910E5CDF}" destId="{34D99ED1-C7C6-49FE-8BC7-03A06BF07151}" srcOrd="1" destOrd="0" presId="urn:microsoft.com/office/officeart/2005/8/layout/vList4"/>
    <dgm:cxn modelId="{33AAC97D-BF56-4950-863F-E1214B3C7D58}" type="presParOf" srcId="{4CE31B75-BD52-4964-B6D5-3EA0910E5CDF}" destId="{05A9BA0F-0550-4F46-BAA0-25D66BA1AE22}" srcOrd="2" destOrd="0" presId="urn:microsoft.com/office/officeart/2005/8/layout/vList4"/>
    <dgm:cxn modelId="{5265BC49-287E-498F-AE51-C165AAEB21F3}" type="presParOf" srcId="{510B1D3A-A53D-412C-8D7F-C7274857AAA0}" destId="{3C0E18B0-09DA-4B74-8E7D-A4BB58CEE2BB}" srcOrd="3" destOrd="0" presId="urn:microsoft.com/office/officeart/2005/8/layout/vList4"/>
    <dgm:cxn modelId="{629F8B83-9EBD-44C6-AA5C-8F7850638700}" type="presParOf" srcId="{510B1D3A-A53D-412C-8D7F-C7274857AAA0}" destId="{66829342-E07F-45E9-87AA-7D915415C470}" srcOrd="4" destOrd="0" presId="urn:microsoft.com/office/officeart/2005/8/layout/vList4"/>
    <dgm:cxn modelId="{E886F172-A7AA-43B8-918F-63C960F74E00}" type="presParOf" srcId="{66829342-E07F-45E9-87AA-7D915415C470}" destId="{EBA3C9AF-F20C-46AF-8BD4-57E7E2C7BAD7}" srcOrd="0" destOrd="0" presId="urn:microsoft.com/office/officeart/2005/8/layout/vList4"/>
    <dgm:cxn modelId="{8F8E6F78-9DDD-4DA2-9711-D599F5E2FA0C}" type="presParOf" srcId="{66829342-E07F-45E9-87AA-7D915415C470}" destId="{9C800AE2-3CDF-443D-AA02-3D25F020649D}" srcOrd="1" destOrd="0" presId="urn:microsoft.com/office/officeart/2005/8/layout/vList4"/>
    <dgm:cxn modelId="{3B08BA9C-3930-4802-AE1A-D8DB38E50D26}" type="presParOf" srcId="{66829342-E07F-45E9-87AA-7D915415C470}" destId="{4C99C632-F45F-48DB-B497-DE65F4254149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F00CBEC-B1C1-4EBE-B487-A3EA0C729435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5944FD3-943B-433A-A619-F7566C0FF1BE}">
      <dgm:prSet phldrT="[Текст]" custT="1"/>
      <dgm:spPr>
        <a:solidFill>
          <a:srgbClr val="FFFF00"/>
        </a:solidFill>
      </dgm:spPr>
      <dgm:t>
        <a:bodyPr/>
        <a:lstStyle/>
        <a:p>
          <a:r>
            <a:rPr lang="ru-RU" sz="1600" b="1" i="0" dirty="0" smtClean="0">
              <a:solidFill>
                <a:srgbClr val="00B050"/>
              </a:solidFill>
            </a:rPr>
            <a:t>мета— </a:t>
          </a:r>
          <a:r>
            <a:rPr lang="ru-RU" sz="1600" b="0" i="0" dirty="0" err="1" smtClean="0">
              <a:solidFill>
                <a:srgbClr val="00B050"/>
              </a:solidFill>
            </a:rPr>
            <a:t>сприяти</a:t>
          </a:r>
          <a:r>
            <a:rPr lang="ru-RU" sz="1600" b="0" i="0" dirty="0" smtClean="0">
              <a:solidFill>
                <a:srgbClr val="00B050"/>
              </a:solidFill>
            </a:rPr>
            <a:t> </a:t>
          </a:r>
          <a:r>
            <a:rPr lang="ru-RU" sz="1600" b="0" i="0" dirty="0" err="1" smtClean="0">
              <a:solidFill>
                <a:srgbClr val="00B050"/>
              </a:solidFill>
            </a:rPr>
            <a:t>формуванню</a:t>
          </a:r>
          <a:r>
            <a:rPr lang="ru-RU" sz="1600" b="0" i="0" dirty="0" smtClean="0">
              <a:solidFill>
                <a:srgbClr val="00B050"/>
              </a:solidFill>
            </a:rPr>
            <a:t> у </a:t>
          </a:r>
          <a:r>
            <a:rPr lang="ru-RU" sz="1600" b="0" i="0" dirty="0" err="1" smtClean="0">
              <a:solidFill>
                <a:srgbClr val="00B050"/>
              </a:solidFill>
            </a:rPr>
            <a:t>дошкільників</a:t>
          </a:r>
          <a:r>
            <a:rPr lang="ru-RU" sz="1600" b="0" i="0" dirty="0" smtClean="0">
              <a:solidFill>
                <a:srgbClr val="00B050"/>
              </a:solidFill>
            </a:rPr>
            <a:t> </a:t>
          </a:r>
          <a:r>
            <a:rPr lang="ru-RU" sz="1600" b="0" i="0" dirty="0" err="1" smtClean="0">
              <a:solidFill>
                <a:srgbClr val="00B050"/>
              </a:solidFill>
            </a:rPr>
            <a:t>мотивації</a:t>
          </a:r>
          <a:r>
            <a:rPr lang="ru-RU" sz="1600" b="0" i="0" dirty="0" smtClean="0">
              <a:solidFill>
                <a:srgbClr val="00B050"/>
              </a:solidFill>
            </a:rPr>
            <a:t> до </a:t>
          </a:r>
          <a:r>
            <a:rPr lang="ru-RU" sz="1600" b="0" i="0" dirty="0" err="1" smtClean="0">
              <a:solidFill>
                <a:srgbClr val="00B050"/>
              </a:solidFill>
            </a:rPr>
            <a:t>дій</a:t>
          </a:r>
          <a:r>
            <a:rPr lang="ru-RU" sz="1600" b="0" i="0" dirty="0" smtClean="0">
              <a:solidFill>
                <a:srgbClr val="00B050"/>
              </a:solidFill>
            </a:rPr>
            <a:t> </a:t>
          </a:r>
          <a:r>
            <a:rPr lang="ru-RU" sz="1600" b="0" i="0" dirty="0" err="1" smtClean="0">
              <a:solidFill>
                <a:srgbClr val="00B050"/>
              </a:solidFill>
            </a:rPr>
            <a:t>і</a:t>
          </a:r>
          <a:r>
            <a:rPr lang="ru-RU" sz="1600" b="0" i="0" dirty="0" smtClean="0">
              <a:solidFill>
                <a:srgbClr val="00B050"/>
              </a:solidFill>
            </a:rPr>
            <a:t> моделей </a:t>
          </a:r>
          <a:r>
            <a:rPr lang="ru-RU" sz="1600" b="0" i="0" dirty="0" err="1" smtClean="0">
              <a:solidFill>
                <a:srgbClr val="00B050"/>
              </a:solidFill>
            </a:rPr>
            <a:t>поведінки</a:t>
          </a:r>
          <a:r>
            <a:rPr lang="ru-RU" sz="1600" b="0" i="0" dirty="0" smtClean="0">
              <a:solidFill>
                <a:srgbClr val="00B050"/>
              </a:solidFill>
            </a:rPr>
            <a:t>, </a:t>
          </a:r>
          <a:r>
            <a:rPr lang="ru-RU" sz="1600" b="0" i="0" dirty="0" err="1" smtClean="0">
              <a:solidFill>
                <a:srgbClr val="00B050"/>
              </a:solidFill>
            </a:rPr>
            <a:t>орієнтованих</a:t>
          </a:r>
          <a:r>
            <a:rPr lang="ru-RU" sz="1600" b="0" i="0" dirty="0" smtClean="0">
              <a:solidFill>
                <a:srgbClr val="00B050"/>
              </a:solidFill>
            </a:rPr>
            <a:t> на </a:t>
          </a:r>
          <a:r>
            <a:rPr lang="ru-RU" sz="1600" b="0" i="0" dirty="0" err="1" smtClean="0">
              <a:solidFill>
                <a:srgbClr val="00B050"/>
              </a:solidFill>
            </a:rPr>
            <a:t>сталий</a:t>
          </a:r>
          <a:r>
            <a:rPr lang="ru-RU" sz="1600" b="0" i="0" dirty="0" smtClean="0">
              <a:solidFill>
                <a:srgbClr val="00B050"/>
              </a:solidFill>
            </a:rPr>
            <a:t> стиль </a:t>
          </a:r>
          <a:r>
            <a:rPr lang="ru-RU" sz="1600" b="0" i="0" dirty="0" err="1" smtClean="0">
              <a:solidFill>
                <a:srgbClr val="00B050"/>
              </a:solidFill>
            </a:rPr>
            <a:t>життя</a:t>
          </a:r>
          <a:r>
            <a:rPr lang="ru-RU" sz="1600" b="0" i="0" dirty="0" smtClean="0">
              <a:solidFill>
                <a:srgbClr val="00B050"/>
              </a:solidFill>
            </a:rPr>
            <a:t>. </a:t>
          </a:r>
          <a:r>
            <a:rPr lang="ru-RU" sz="1600" b="0" i="0" dirty="0" err="1" smtClean="0">
              <a:solidFill>
                <a:srgbClr val="00B050"/>
              </a:solidFill>
            </a:rPr>
            <a:t>Зокрема</a:t>
          </a:r>
          <a:r>
            <a:rPr lang="ru-RU" sz="1600" b="0" i="0" dirty="0" smtClean="0">
              <a:solidFill>
                <a:srgbClr val="00B050"/>
              </a:solidFill>
            </a:rPr>
            <a:t>, </a:t>
          </a:r>
          <a:r>
            <a:rPr lang="ru-RU" sz="1600" b="0" i="0" dirty="0" err="1" smtClean="0">
              <a:solidFill>
                <a:srgbClr val="00B050"/>
              </a:solidFill>
            </a:rPr>
            <a:t>розвиток</a:t>
          </a:r>
          <a:r>
            <a:rPr lang="ru-RU" sz="1600" b="0" i="0" dirty="0" smtClean="0">
              <a:solidFill>
                <a:srgbClr val="00B050"/>
              </a:solidFill>
            </a:rPr>
            <a:t> </a:t>
          </a:r>
          <a:r>
            <a:rPr lang="ru-RU" sz="1600" b="0" i="0" dirty="0" err="1" smtClean="0">
              <a:solidFill>
                <a:srgbClr val="00B050"/>
              </a:solidFill>
            </a:rPr>
            <a:t>і</a:t>
          </a:r>
          <a:r>
            <a:rPr lang="ru-RU" sz="1600" b="0" i="0" dirty="0" smtClean="0">
              <a:solidFill>
                <a:srgbClr val="00B050"/>
              </a:solidFill>
            </a:rPr>
            <a:t> </a:t>
          </a:r>
          <a:r>
            <a:rPr lang="ru-RU" sz="1600" b="0" i="0" dirty="0" err="1" smtClean="0">
              <a:solidFill>
                <a:srgbClr val="00B050"/>
              </a:solidFill>
            </a:rPr>
            <a:t>формування</a:t>
          </a:r>
          <a:r>
            <a:rPr lang="ru-RU" sz="1600" b="0" i="0" dirty="0" smtClean="0">
              <a:solidFill>
                <a:srgbClr val="00B050"/>
              </a:solidFill>
            </a:rPr>
            <a:t> у </a:t>
          </a:r>
          <a:r>
            <a:rPr lang="ru-RU" sz="1600" b="0" i="0" dirty="0" err="1" smtClean="0">
              <a:solidFill>
                <a:srgbClr val="00B050"/>
              </a:solidFill>
            </a:rPr>
            <a:t>дітей</a:t>
          </a:r>
          <a:r>
            <a:rPr lang="ru-RU" sz="1600" b="0" i="0" dirty="0" smtClean="0">
              <a:solidFill>
                <a:srgbClr val="00B050"/>
              </a:solidFill>
            </a:rPr>
            <a:t> </a:t>
          </a:r>
          <a:r>
            <a:rPr lang="ru-RU" sz="1600" b="0" i="0" dirty="0" err="1" smtClean="0">
              <a:solidFill>
                <a:srgbClr val="00B050"/>
              </a:solidFill>
            </a:rPr>
            <a:t>навичок</a:t>
          </a:r>
          <a:r>
            <a:rPr lang="ru-RU" sz="1600" b="0" i="0" dirty="0" smtClean="0">
              <a:solidFill>
                <a:srgbClr val="00B050"/>
              </a:solidFill>
            </a:rPr>
            <a:t> </a:t>
          </a:r>
          <a:r>
            <a:rPr lang="ru-RU" sz="1600" b="0" i="0" dirty="0" err="1" smtClean="0">
              <a:solidFill>
                <a:srgbClr val="00B050"/>
              </a:solidFill>
            </a:rPr>
            <a:t>ресурсозбереження</a:t>
          </a:r>
          <a:r>
            <a:rPr lang="ru-RU" sz="1600" b="0" i="0" dirty="0" smtClean="0">
              <a:solidFill>
                <a:srgbClr val="00B050"/>
              </a:solidFill>
            </a:rPr>
            <a:t>, </a:t>
          </a:r>
          <a:r>
            <a:rPr lang="ru-RU" sz="1600" b="0" i="0" dirty="0" err="1" smtClean="0">
              <a:solidFill>
                <a:srgbClr val="00B050"/>
              </a:solidFill>
            </a:rPr>
            <a:t>ефективного</a:t>
          </a:r>
          <a:r>
            <a:rPr lang="ru-RU" sz="1600" b="0" i="0" dirty="0" smtClean="0">
              <a:solidFill>
                <a:srgbClr val="00B050"/>
              </a:solidFill>
            </a:rPr>
            <a:t> </a:t>
          </a:r>
          <a:r>
            <a:rPr lang="ru-RU" sz="1600" b="0" i="0" dirty="0" err="1" smtClean="0">
              <a:solidFill>
                <a:srgbClr val="00B050"/>
              </a:solidFill>
            </a:rPr>
            <a:t>спілкування</a:t>
          </a:r>
          <a:r>
            <a:rPr lang="ru-RU" sz="1600" b="0" i="0" dirty="0" smtClean="0">
              <a:solidFill>
                <a:srgbClr val="00B050"/>
              </a:solidFill>
            </a:rPr>
            <a:t> та </a:t>
          </a:r>
          <a:r>
            <a:rPr lang="ru-RU" sz="1600" b="0" i="0" dirty="0" err="1" smtClean="0">
              <a:solidFill>
                <a:srgbClr val="00B050"/>
              </a:solidFill>
            </a:rPr>
            <a:t>гармонійних</a:t>
          </a:r>
          <a:r>
            <a:rPr lang="ru-RU" sz="1600" b="0" i="0" dirty="0" smtClean="0">
              <a:solidFill>
                <a:srgbClr val="00B050"/>
              </a:solidFill>
            </a:rPr>
            <a:t> </a:t>
          </a:r>
          <a:r>
            <a:rPr lang="ru-RU" sz="1600" b="0" i="0" dirty="0" err="1" smtClean="0">
              <a:solidFill>
                <a:srgbClr val="00B050"/>
              </a:solidFill>
            </a:rPr>
            <a:t>стосунків</a:t>
          </a:r>
          <a:r>
            <a:rPr lang="ru-RU" sz="1600" b="0" i="0" dirty="0" smtClean="0">
              <a:solidFill>
                <a:srgbClr val="00B050"/>
              </a:solidFill>
            </a:rPr>
            <a:t> </a:t>
          </a:r>
          <a:r>
            <a:rPr lang="ru-RU" sz="1600" b="0" i="0" dirty="0" err="1" smtClean="0">
              <a:solidFill>
                <a:srgbClr val="00B050"/>
              </a:solidFill>
            </a:rPr>
            <a:t>з</a:t>
          </a:r>
          <a:r>
            <a:rPr lang="ru-RU" sz="1600" b="0" i="0" dirty="0" smtClean="0">
              <a:solidFill>
                <a:srgbClr val="00B050"/>
              </a:solidFill>
            </a:rPr>
            <a:t> </a:t>
          </a:r>
          <a:r>
            <a:rPr lang="ru-RU" sz="1600" b="0" i="0" dirty="0" err="1" smtClean="0">
              <a:solidFill>
                <a:srgbClr val="00B050"/>
              </a:solidFill>
            </a:rPr>
            <a:t>оточуючими</a:t>
          </a:r>
          <a:r>
            <a:rPr lang="ru-RU" sz="1600" b="0" i="0" dirty="0" smtClean="0">
              <a:solidFill>
                <a:srgbClr val="00B050"/>
              </a:solidFill>
            </a:rPr>
            <a:t>.</a:t>
          </a:r>
          <a:endParaRPr lang="ru-RU" sz="1600" dirty="0">
            <a:solidFill>
              <a:srgbClr val="00B050"/>
            </a:solidFill>
          </a:endParaRPr>
        </a:p>
      </dgm:t>
    </dgm:pt>
    <dgm:pt modelId="{14394134-1ACC-42B0-8724-96EFEA8ECF2A}" type="parTrans" cxnId="{9102C631-3544-43EA-B9B1-C018C0257DE1}">
      <dgm:prSet/>
      <dgm:spPr/>
      <dgm:t>
        <a:bodyPr/>
        <a:lstStyle/>
        <a:p>
          <a:endParaRPr lang="ru-RU"/>
        </a:p>
      </dgm:t>
    </dgm:pt>
    <dgm:pt modelId="{5C8803A8-B909-47E7-B6FC-A58770057589}" type="sibTrans" cxnId="{9102C631-3544-43EA-B9B1-C018C0257DE1}">
      <dgm:prSet/>
      <dgm:spPr/>
      <dgm:t>
        <a:bodyPr/>
        <a:lstStyle/>
        <a:p>
          <a:endParaRPr lang="ru-RU"/>
        </a:p>
      </dgm:t>
    </dgm:pt>
    <dgm:pt modelId="{CE5694E7-A866-4116-A40F-30BE87F0C3EF}">
      <dgm:prSet phldrT="[Текст]" custT="1"/>
      <dgm:spPr>
        <a:solidFill>
          <a:schemeClr val="accent3"/>
        </a:solidFill>
      </dgm:spPr>
      <dgm:t>
        <a:bodyPr/>
        <a:lstStyle/>
        <a:p>
          <a:r>
            <a:rPr lang="ru-RU" sz="1600" b="0" i="0" dirty="0" smtClean="0">
              <a:solidFill>
                <a:srgbClr val="FFFF00"/>
              </a:solidFill>
            </a:rPr>
            <a:t>“ </a:t>
          </a:r>
          <a:r>
            <a:rPr lang="ru-RU" sz="1800" b="0" i="0" dirty="0" err="1" smtClean="0">
              <a:solidFill>
                <a:srgbClr val="FFFF00"/>
              </a:solidFill>
            </a:rPr>
            <a:t>Сталий</a:t>
          </a:r>
          <a:r>
            <a:rPr lang="ru-RU" sz="1800" b="0" i="0" dirty="0" smtClean="0">
              <a:solidFill>
                <a:srgbClr val="FFFF00"/>
              </a:solidFill>
            </a:rPr>
            <a:t> </a:t>
          </a:r>
          <a:r>
            <a:rPr lang="ru-RU" sz="1800" b="0" i="0" dirty="0" err="1" smtClean="0">
              <a:solidFill>
                <a:srgbClr val="FFFF00"/>
              </a:solidFill>
            </a:rPr>
            <a:t>розвиток</a:t>
          </a:r>
          <a:r>
            <a:rPr lang="ru-RU" sz="1800" b="0" i="0" dirty="0" smtClean="0">
              <a:solidFill>
                <a:srgbClr val="FFFF00"/>
              </a:solidFill>
            </a:rPr>
            <a:t> – </a:t>
          </a:r>
          <a:r>
            <a:rPr lang="ru-RU" sz="1800" b="0" i="0" dirty="0" err="1" smtClean="0">
              <a:solidFill>
                <a:srgbClr val="FFFF00"/>
              </a:solidFill>
            </a:rPr>
            <a:t>це</a:t>
          </a:r>
          <a:r>
            <a:rPr lang="ru-RU" sz="1800" b="0" i="0" dirty="0" smtClean="0">
              <a:solidFill>
                <a:srgbClr val="FFFF00"/>
              </a:solidFill>
            </a:rPr>
            <a:t> </a:t>
          </a:r>
          <a:r>
            <a:rPr lang="ru-RU" sz="1800" b="0" i="0" dirty="0" err="1" smtClean="0">
              <a:solidFill>
                <a:srgbClr val="FFFF00"/>
              </a:solidFill>
            </a:rPr>
            <a:t>такий</a:t>
          </a:r>
          <a:r>
            <a:rPr lang="ru-RU" sz="1800" b="0" i="0" dirty="0" smtClean="0">
              <a:solidFill>
                <a:srgbClr val="FFFF00"/>
              </a:solidFill>
            </a:rPr>
            <a:t> </a:t>
          </a:r>
          <a:r>
            <a:rPr lang="ru-RU" sz="1800" b="0" i="0" dirty="0" err="1" smtClean="0">
              <a:solidFill>
                <a:srgbClr val="FFFF00"/>
              </a:solidFill>
            </a:rPr>
            <a:t>розвиток</a:t>
          </a:r>
          <a:r>
            <a:rPr lang="ru-RU" sz="1800" b="0" i="0" dirty="0" smtClean="0">
              <a:solidFill>
                <a:srgbClr val="FFFF00"/>
              </a:solidFill>
            </a:rPr>
            <a:t>, </a:t>
          </a:r>
          <a:r>
            <a:rPr lang="ru-RU" sz="1800" b="0" i="0" dirty="0" err="1" smtClean="0">
              <a:solidFill>
                <a:srgbClr val="FFFF00"/>
              </a:solidFill>
            </a:rPr>
            <a:t>який</a:t>
          </a:r>
          <a:r>
            <a:rPr lang="ru-RU" sz="1800" b="0" i="0" dirty="0" smtClean="0">
              <a:solidFill>
                <a:srgbClr val="FFFF00"/>
              </a:solidFill>
            </a:rPr>
            <a:t> </a:t>
          </a:r>
          <a:r>
            <a:rPr lang="ru-RU" sz="1800" b="0" i="0" dirty="0" err="1" smtClean="0">
              <a:solidFill>
                <a:srgbClr val="FFFF00"/>
              </a:solidFill>
            </a:rPr>
            <a:t>задовольняє</a:t>
          </a:r>
          <a:r>
            <a:rPr lang="ru-RU" sz="1800" b="0" i="0" dirty="0" smtClean="0">
              <a:solidFill>
                <a:srgbClr val="FFFF00"/>
              </a:solidFill>
            </a:rPr>
            <a:t> потреби </a:t>
          </a:r>
          <a:r>
            <a:rPr lang="ru-RU" sz="1800" b="0" i="0" dirty="0" err="1" smtClean="0">
              <a:solidFill>
                <a:srgbClr val="FFFF00"/>
              </a:solidFill>
            </a:rPr>
            <a:t>сучасності</a:t>
          </a:r>
          <a:r>
            <a:rPr lang="ru-RU" sz="1800" b="0" i="0" dirty="0" smtClean="0">
              <a:solidFill>
                <a:srgbClr val="FFFF00"/>
              </a:solidFill>
            </a:rPr>
            <a:t>, </a:t>
          </a:r>
          <a:r>
            <a:rPr lang="ru-RU" sz="1800" b="0" i="0" dirty="0" err="1" smtClean="0">
              <a:solidFill>
                <a:srgbClr val="FFFF00"/>
              </a:solidFill>
            </a:rPr>
            <a:t>але</a:t>
          </a:r>
          <a:r>
            <a:rPr lang="ru-RU" sz="1800" b="0" i="0" dirty="0" smtClean="0">
              <a:solidFill>
                <a:srgbClr val="FFFF00"/>
              </a:solidFill>
            </a:rPr>
            <a:t> не ставить </a:t>
          </a:r>
          <a:r>
            <a:rPr lang="ru-RU" sz="1800" b="0" i="0" dirty="0" err="1" smtClean="0">
              <a:solidFill>
                <a:srgbClr val="FFFF00"/>
              </a:solidFill>
            </a:rPr>
            <a:t>під</a:t>
          </a:r>
          <a:r>
            <a:rPr lang="ru-RU" sz="1800" b="0" i="0" dirty="0" smtClean="0">
              <a:solidFill>
                <a:srgbClr val="FFFF00"/>
              </a:solidFill>
            </a:rPr>
            <a:t> </a:t>
          </a:r>
          <a:r>
            <a:rPr lang="ru-RU" sz="1800" b="0" i="0" dirty="0" err="1" smtClean="0">
              <a:solidFill>
                <a:srgbClr val="FFFF00"/>
              </a:solidFill>
            </a:rPr>
            <a:t>загрозу</a:t>
          </a:r>
          <a:r>
            <a:rPr lang="ru-RU" sz="1800" b="0" i="0" dirty="0" smtClean="0">
              <a:solidFill>
                <a:srgbClr val="FFFF00"/>
              </a:solidFill>
            </a:rPr>
            <a:t> </a:t>
          </a:r>
          <a:r>
            <a:rPr lang="ru-RU" sz="1800" b="0" i="0" dirty="0" err="1" smtClean="0">
              <a:solidFill>
                <a:srgbClr val="FFFF00"/>
              </a:solidFill>
            </a:rPr>
            <a:t>здатність</a:t>
          </a:r>
          <a:r>
            <a:rPr lang="ru-RU" sz="1800" b="0" i="0" dirty="0" smtClean="0">
              <a:solidFill>
                <a:srgbClr val="FFFF00"/>
              </a:solidFill>
            </a:rPr>
            <a:t> </a:t>
          </a:r>
          <a:r>
            <a:rPr lang="ru-RU" sz="1800" b="0" i="0" dirty="0" err="1" smtClean="0">
              <a:solidFill>
                <a:srgbClr val="FFFF00"/>
              </a:solidFill>
            </a:rPr>
            <a:t>майбутніх</a:t>
          </a:r>
          <a:r>
            <a:rPr lang="ru-RU" sz="1800" b="0" i="0" dirty="0" smtClean="0">
              <a:solidFill>
                <a:srgbClr val="FFFF00"/>
              </a:solidFill>
            </a:rPr>
            <a:t> </a:t>
          </a:r>
          <a:r>
            <a:rPr lang="ru-RU" sz="1800" b="0" i="0" dirty="0" err="1" smtClean="0">
              <a:solidFill>
                <a:srgbClr val="FFFF00"/>
              </a:solidFill>
            </a:rPr>
            <a:t>поколінь</a:t>
          </a:r>
          <a:r>
            <a:rPr lang="ru-RU" sz="1800" b="0" i="0" dirty="0" smtClean="0">
              <a:solidFill>
                <a:srgbClr val="FFFF00"/>
              </a:solidFill>
            </a:rPr>
            <a:t> </a:t>
          </a:r>
          <a:r>
            <a:rPr lang="ru-RU" sz="1800" b="0" i="0" dirty="0" err="1" smtClean="0">
              <a:solidFill>
                <a:srgbClr val="FFFF00"/>
              </a:solidFill>
            </a:rPr>
            <a:t>задовольняти</a:t>
          </a:r>
          <a:r>
            <a:rPr lang="ru-RU" sz="1800" b="0" i="0" dirty="0" smtClean="0">
              <a:solidFill>
                <a:srgbClr val="FFFF00"/>
              </a:solidFill>
            </a:rPr>
            <a:t> </a:t>
          </a:r>
          <a:r>
            <a:rPr lang="ru-RU" sz="1600" b="0" i="0" dirty="0" err="1" smtClean="0">
              <a:solidFill>
                <a:srgbClr val="FFFF00"/>
              </a:solidFill>
            </a:rPr>
            <a:t>свої</a:t>
          </a:r>
          <a:r>
            <a:rPr lang="ru-RU" sz="1600" b="0" i="0" dirty="0" smtClean="0">
              <a:solidFill>
                <a:srgbClr val="FFFF00"/>
              </a:solidFill>
            </a:rPr>
            <a:t> потреби ”. </a:t>
          </a:r>
          <a:r>
            <a:rPr lang="ru-RU" sz="1600" b="0" i="0" dirty="0" err="1" smtClean="0">
              <a:solidFill>
                <a:srgbClr val="FFFF00"/>
              </a:solidFill>
            </a:rPr>
            <a:t>Гру</a:t>
          </a:r>
          <a:r>
            <a:rPr lang="ru-RU" sz="1600" b="0" i="0" dirty="0" smtClean="0">
              <a:solidFill>
                <a:srgbClr val="FFFF00"/>
              </a:solidFill>
            </a:rPr>
            <a:t> Харлем </a:t>
          </a:r>
          <a:r>
            <a:rPr lang="ru-RU" sz="1600" b="0" i="0" dirty="0" err="1" smtClean="0">
              <a:solidFill>
                <a:srgbClr val="FFFF00"/>
              </a:solidFill>
            </a:rPr>
            <a:t>Брутланд</a:t>
          </a:r>
          <a:r>
            <a:rPr lang="ru-RU" sz="1600" b="0" i="0" dirty="0" smtClean="0">
              <a:solidFill>
                <a:srgbClr val="FFFF00"/>
              </a:solidFill>
            </a:rPr>
            <a:t> 1987 р.</a:t>
          </a:r>
          <a:endParaRPr lang="ru-RU" sz="1600" dirty="0">
            <a:solidFill>
              <a:srgbClr val="FFFF00"/>
            </a:solidFill>
          </a:endParaRPr>
        </a:p>
      </dgm:t>
    </dgm:pt>
    <dgm:pt modelId="{0A018A21-57E7-4435-A5A3-6BD282A9BD44}" type="parTrans" cxnId="{1F0BFD87-8B5D-4CE3-84BC-91A2EDC57CFE}">
      <dgm:prSet/>
      <dgm:spPr/>
      <dgm:t>
        <a:bodyPr/>
        <a:lstStyle/>
        <a:p>
          <a:endParaRPr lang="ru-RU"/>
        </a:p>
      </dgm:t>
    </dgm:pt>
    <dgm:pt modelId="{B530474E-D073-4DF4-A010-5A1070FF378A}" type="sibTrans" cxnId="{1F0BFD87-8B5D-4CE3-84BC-91A2EDC57CFE}">
      <dgm:prSet/>
      <dgm:spPr/>
      <dgm:t>
        <a:bodyPr/>
        <a:lstStyle/>
        <a:p>
          <a:endParaRPr lang="ru-RU"/>
        </a:p>
      </dgm:t>
    </dgm:pt>
    <dgm:pt modelId="{76C48012-247F-4F43-803C-7A8FBB5B4F44}">
      <dgm:prSet phldrT="[Текст]"/>
      <dgm:spPr>
        <a:solidFill>
          <a:srgbClr val="00B0F0"/>
        </a:solidFill>
      </dgm:spPr>
      <dgm:t>
        <a:bodyPr/>
        <a:lstStyle/>
        <a:p>
          <a:r>
            <a:rPr lang="ru-RU" b="0" i="0" dirty="0" err="1" smtClean="0">
              <a:solidFill>
                <a:srgbClr val="FF0000"/>
              </a:solidFill>
            </a:rPr>
            <a:t>Основна</a:t>
          </a:r>
          <a:r>
            <a:rPr lang="ru-RU" b="0" i="0" dirty="0" smtClean="0">
              <a:solidFill>
                <a:srgbClr val="FF0000"/>
              </a:solidFill>
            </a:rPr>
            <a:t> </a:t>
          </a:r>
          <a:r>
            <a:rPr lang="ru-RU" b="0" i="0" dirty="0" err="1" smtClean="0">
              <a:solidFill>
                <a:srgbClr val="FF0000"/>
              </a:solidFill>
            </a:rPr>
            <a:t>ідея</a:t>
          </a:r>
          <a:r>
            <a:rPr lang="ru-RU" b="0" i="0" dirty="0" smtClean="0">
              <a:solidFill>
                <a:srgbClr val="FF0000"/>
              </a:solidFill>
            </a:rPr>
            <a:t> </a:t>
          </a:r>
          <a:r>
            <a:rPr lang="ru-RU" b="0" i="0" dirty="0" err="1" smtClean="0">
              <a:solidFill>
                <a:srgbClr val="FF0000"/>
              </a:solidFill>
            </a:rPr>
            <a:t>сталого</a:t>
          </a:r>
          <a:r>
            <a:rPr lang="ru-RU" b="0" i="0" dirty="0" smtClean="0">
              <a:solidFill>
                <a:srgbClr val="FF0000"/>
              </a:solidFill>
            </a:rPr>
            <a:t> </a:t>
          </a:r>
          <a:r>
            <a:rPr lang="ru-RU" b="0" i="0" dirty="0" err="1" smtClean="0">
              <a:solidFill>
                <a:srgbClr val="FF0000"/>
              </a:solidFill>
            </a:rPr>
            <a:t>розвитку</a:t>
          </a:r>
          <a:r>
            <a:rPr lang="ru-RU" b="0" i="0" dirty="0" smtClean="0">
              <a:solidFill>
                <a:srgbClr val="FF0000"/>
              </a:solidFill>
            </a:rPr>
            <a:t> - </a:t>
          </a:r>
          <a:r>
            <a:rPr lang="ru-RU" b="0" i="0" dirty="0" err="1" smtClean="0">
              <a:solidFill>
                <a:srgbClr val="FF0000"/>
              </a:solidFill>
            </a:rPr>
            <a:t>це</a:t>
          </a:r>
          <a:r>
            <a:rPr lang="ru-RU" b="0" i="0" dirty="0" smtClean="0">
              <a:solidFill>
                <a:srgbClr val="FF0000"/>
              </a:solidFill>
            </a:rPr>
            <a:t> </a:t>
          </a:r>
          <a:r>
            <a:rPr lang="ru-RU" b="0" i="0" dirty="0" err="1" smtClean="0">
              <a:solidFill>
                <a:srgbClr val="FF0000"/>
              </a:solidFill>
            </a:rPr>
            <a:t>гармонійний</a:t>
          </a:r>
          <a:r>
            <a:rPr lang="ru-RU" b="0" i="0" dirty="0" smtClean="0">
              <a:solidFill>
                <a:srgbClr val="FF0000"/>
              </a:solidFill>
            </a:rPr>
            <a:t> </a:t>
          </a:r>
          <a:r>
            <a:rPr lang="ru-RU" b="0" i="0" dirty="0" err="1" smtClean="0">
              <a:solidFill>
                <a:srgbClr val="FF0000"/>
              </a:solidFill>
            </a:rPr>
            <a:t>розвиток</a:t>
          </a:r>
          <a:r>
            <a:rPr lang="ru-RU" b="0" i="0" dirty="0" smtClean="0">
              <a:solidFill>
                <a:srgbClr val="FF0000"/>
              </a:solidFill>
            </a:rPr>
            <a:t> </a:t>
          </a:r>
          <a:r>
            <a:rPr lang="ru-RU" b="0" i="0" dirty="0" err="1" smtClean="0">
              <a:solidFill>
                <a:srgbClr val="FF0000"/>
              </a:solidFill>
            </a:rPr>
            <a:t>суспільства</a:t>
          </a:r>
          <a:r>
            <a:rPr lang="ru-RU" b="0" i="0" dirty="0" smtClean="0">
              <a:solidFill>
                <a:srgbClr val="FF0000"/>
              </a:solidFill>
            </a:rPr>
            <a:t> </a:t>
          </a:r>
          <a:r>
            <a:rPr lang="ru-RU" b="0" i="0" dirty="0" err="1" smtClean="0">
              <a:solidFill>
                <a:srgbClr val="FF0000"/>
              </a:solidFill>
            </a:rPr>
            <a:t>і</a:t>
          </a:r>
          <a:r>
            <a:rPr lang="ru-RU" b="0" i="0" dirty="0" smtClean="0">
              <a:solidFill>
                <a:srgbClr val="FF0000"/>
              </a:solidFill>
            </a:rPr>
            <a:t> </a:t>
          </a:r>
          <a:r>
            <a:rPr lang="ru-RU" b="0" i="0" dirty="0" err="1" smtClean="0">
              <a:solidFill>
                <a:srgbClr val="FF0000"/>
              </a:solidFill>
            </a:rPr>
            <a:t>навколишнього</a:t>
          </a:r>
          <a:r>
            <a:rPr lang="ru-RU" b="0" i="0" dirty="0" smtClean="0">
              <a:solidFill>
                <a:srgbClr val="FF0000"/>
              </a:solidFill>
            </a:rPr>
            <a:t> </a:t>
          </a:r>
          <a:r>
            <a:rPr lang="ru-RU" b="0" i="0" dirty="0" err="1" smtClean="0">
              <a:solidFill>
                <a:srgbClr val="FF0000"/>
              </a:solidFill>
            </a:rPr>
            <a:t>середовища</a:t>
          </a:r>
          <a:r>
            <a:rPr lang="ru-RU" b="0" i="0" dirty="0" smtClean="0">
              <a:solidFill>
                <a:srgbClr val="FF0000"/>
              </a:solidFill>
            </a:rPr>
            <a:t>, коли при </a:t>
          </a:r>
          <a:r>
            <a:rPr lang="ru-RU" b="0" i="0" dirty="0" err="1" smtClean="0">
              <a:solidFill>
                <a:srgbClr val="FF0000"/>
              </a:solidFill>
            </a:rPr>
            <a:t>вирішенні</a:t>
          </a:r>
          <a:r>
            <a:rPr lang="ru-RU" b="0" i="0" dirty="0" smtClean="0">
              <a:solidFill>
                <a:srgbClr val="FF0000"/>
              </a:solidFill>
            </a:rPr>
            <a:t> </a:t>
          </a:r>
          <a:r>
            <a:rPr lang="ru-RU" b="0" i="0" dirty="0" err="1" smtClean="0">
              <a:solidFill>
                <a:srgbClr val="FF0000"/>
              </a:solidFill>
            </a:rPr>
            <a:t>економічних</a:t>
          </a:r>
          <a:r>
            <a:rPr lang="ru-RU" b="0" i="0" dirty="0" smtClean="0">
              <a:solidFill>
                <a:srgbClr val="FF0000"/>
              </a:solidFill>
            </a:rPr>
            <a:t>, </a:t>
          </a:r>
          <a:r>
            <a:rPr lang="ru-RU" b="0" i="0" dirty="0" err="1" smtClean="0">
              <a:solidFill>
                <a:srgbClr val="FF0000"/>
              </a:solidFill>
            </a:rPr>
            <a:t>соціальних</a:t>
          </a:r>
          <a:r>
            <a:rPr lang="ru-RU" b="0" i="0" dirty="0" smtClean="0">
              <a:solidFill>
                <a:srgbClr val="FF0000"/>
              </a:solidFill>
            </a:rPr>
            <a:t> проблем </a:t>
          </a:r>
          <a:r>
            <a:rPr lang="ru-RU" b="0" i="0" dirty="0" err="1" smtClean="0">
              <a:solidFill>
                <a:srgbClr val="FF0000"/>
              </a:solidFill>
            </a:rPr>
            <a:t>враховуються</a:t>
          </a:r>
          <a:r>
            <a:rPr lang="ru-RU" b="0" i="0" dirty="0" smtClean="0">
              <a:solidFill>
                <a:srgbClr val="FF0000"/>
              </a:solidFill>
            </a:rPr>
            <a:t> </a:t>
          </a:r>
          <a:r>
            <a:rPr lang="ru-RU" b="0" i="0" dirty="0" err="1" smtClean="0">
              <a:solidFill>
                <a:srgbClr val="FF0000"/>
              </a:solidFill>
            </a:rPr>
            <a:t>і</a:t>
          </a:r>
          <a:r>
            <a:rPr lang="ru-RU" b="0" i="0" dirty="0" smtClean="0">
              <a:solidFill>
                <a:srgbClr val="FF0000"/>
              </a:solidFill>
            </a:rPr>
            <a:t> </a:t>
          </a:r>
          <a:r>
            <a:rPr lang="ru-RU" b="0" i="0" dirty="0" err="1" smtClean="0">
              <a:solidFill>
                <a:srgbClr val="FF0000"/>
              </a:solidFill>
            </a:rPr>
            <a:t>закони</a:t>
          </a:r>
          <a:r>
            <a:rPr lang="ru-RU" b="0" i="0" dirty="0" smtClean="0">
              <a:solidFill>
                <a:srgbClr val="FF0000"/>
              </a:solidFill>
            </a:rPr>
            <a:t> </a:t>
          </a:r>
          <a:r>
            <a:rPr lang="ru-RU" b="0" i="0" dirty="0" err="1" smtClean="0">
              <a:solidFill>
                <a:srgbClr val="FF0000"/>
              </a:solidFill>
            </a:rPr>
            <a:t>природи</a:t>
          </a:r>
          <a:r>
            <a:rPr lang="ru-RU" b="0" i="0" dirty="0" smtClean="0">
              <a:solidFill>
                <a:srgbClr val="FF0000"/>
              </a:solidFill>
            </a:rPr>
            <a:t>.</a:t>
          </a:r>
          <a:endParaRPr lang="ru-RU" dirty="0">
            <a:solidFill>
              <a:srgbClr val="FF0000"/>
            </a:solidFill>
          </a:endParaRPr>
        </a:p>
      </dgm:t>
    </dgm:pt>
    <dgm:pt modelId="{4F18DA42-737C-49FA-9E30-03D017B64A62}" type="parTrans" cxnId="{50C95572-572B-4515-A82D-97B9E3AA265C}">
      <dgm:prSet/>
      <dgm:spPr/>
      <dgm:t>
        <a:bodyPr/>
        <a:lstStyle/>
        <a:p>
          <a:endParaRPr lang="ru-RU"/>
        </a:p>
      </dgm:t>
    </dgm:pt>
    <dgm:pt modelId="{16FA98EB-2323-423D-946F-806B2F7D395F}" type="sibTrans" cxnId="{50C95572-572B-4515-A82D-97B9E3AA265C}">
      <dgm:prSet/>
      <dgm:spPr/>
      <dgm:t>
        <a:bodyPr/>
        <a:lstStyle/>
        <a:p>
          <a:endParaRPr lang="ru-RU"/>
        </a:p>
      </dgm:t>
    </dgm:pt>
    <dgm:pt modelId="{E785CE53-089E-486B-AF2A-33C963DBEB65}" type="pres">
      <dgm:prSet presAssocID="{6F00CBEC-B1C1-4EBE-B487-A3EA0C729435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3D6DE45-0D9F-48D7-B70B-D047375FEE56}" type="pres">
      <dgm:prSet presAssocID="{65944FD3-943B-433A-A619-F7566C0FF1BE}" presName="comp" presStyleCnt="0"/>
      <dgm:spPr/>
    </dgm:pt>
    <dgm:pt modelId="{7E7D4A8F-FF7F-4317-B7FF-1DE7417E51A9}" type="pres">
      <dgm:prSet presAssocID="{65944FD3-943B-433A-A619-F7566C0FF1BE}" presName="box" presStyleLbl="node1" presStyleIdx="0" presStyleCnt="3"/>
      <dgm:spPr/>
      <dgm:t>
        <a:bodyPr/>
        <a:lstStyle/>
        <a:p>
          <a:endParaRPr lang="ru-RU"/>
        </a:p>
      </dgm:t>
    </dgm:pt>
    <dgm:pt modelId="{201358FD-FA81-4CB3-9604-72FC7CEE1414}" type="pres">
      <dgm:prSet presAssocID="{65944FD3-943B-433A-A619-F7566C0FF1BE}" presName="img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F8185673-853D-4D54-843D-0A0B383C00CA}" type="pres">
      <dgm:prSet presAssocID="{65944FD3-943B-433A-A619-F7566C0FF1BE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25F9A2-D0CA-431D-88EE-7202533C9C13}" type="pres">
      <dgm:prSet presAssocID="{5C8803A8-B909-47E7-B6FC-A58770057589}" presName="spacer" presStyleCnt="0"/>
      <dgm:spPr/>
    </dgm:pt>
    <dgm:pt modelId="{CF049CF3-AC66-45B4-97E0-9CA072689CE4}" type="pres">
      <dgm:prSet presAssocID="{CE5694E7-A866-4116-A40F-30BE87F0C3EF}" presName="comp" presStyleCnt="0"/>
      <dgm:spPr/>
    </dgm:pt>
    <dgm:pt modelId="{D6707F8C-FAA5-4FD1-A8A5-05C969F0C4D6}" type="pres">
      <dgm:prSet presAssocID="{CE5694E7-A866-4116-A40F-30BE87F0C3EF}" presName="box" presStyleLbl="node1" presStyleIdx="1" presStyleCnt="3"/>
      <dgm:spPr/>
      <dgm:t>
        <a:bodyPr/>
        <a:lstStyle/>
        <a:p>
          <a:endParaRPr lang="ru-RU"/>
        </a:p>
      </dgm:t>
    </dgm:pt>
    <dgm:pt modelId="{30A51A56-0179-48F2-A174-BBF90223A6A4}" type="pres">
      <dgm:prSet presAssocID="{CE5694E7-A866-4116-A40F-30BE87F0C3EF}" presName="img" presStyleLbl="fgImgPlac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C26FE0A6-9B66-499A-ADE7-471410D2DE79}" type="pres">
      <dgm:prSet presAssocID="{CE5694E7-A866-4116-A40F-30BE87F0C3EF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0BEFB3F-78CA-41FE-B7BD-F6C45B973819}" type="pres">
      <dgm:prSet presAssocID="{B530474E-D073-4DF4-A010-5A1070FF378A}" presName="spacer" presStyleCnt="0"/>
      <dgm:spPr/>
    </dgm:pt>
    <dgm:pt modelId="{53A25C94-E064-4D70-9FE4-2AFACE6DC582}" type="pres">
      <dgm:prSet presAssocID="{76C48012-247F-4F43-803C-7A8FBB5B4F44}" presName="comp" presStyleCnt="0"/>
      <dgm:spPr/>
    </dgm:pt>
    <dgm:pt modelId="{3B034CD9-A9A7-407C-83C1-1987EA9FA171}" type="pres">
      <dgm:prSet presAssocID="{76C48012-247F-4F43-803C-7A8FBB5B4F44}" presName="box" presStyleLbl="node1" presStyleIdx="2" presStyleCnt="3"/>
      <dgm:spPr/>
      <dgm:t>
        <a:bodyPr/>
        <a:lstStyle/>
        <a:p>
          <a:endParaRPr lang="ru-RU"/>
        </a:p>
      </dgm:t>
    </dgm:pt>
    <dgm:pt modelId="{AB221BB2-15A6-456A-8D65-C0ABEFD05160}" type="pres">
      <dgm:prSet presAssocID="{76C48012-247F-4F43-803C-7A8FBB5B4F44}" presName="img" presStyleLbl="fgImgPlace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A754B30B-B13B-4D4F-A801-003A0BE2E4B3}" type="pres">
      <dgm:prSet presAssocID="{76C48012-247F-4F43-803C-7A8FBB5B4F44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61DCF17-1EA9-453F-B536-EC23BA802DEB}" type="presOf" srcId="{76C48012-247F-4F43-803C-7A8FBB5B4F44}" destId="{3B034CD9-A9A7-407C-83C1-1987EA9FA171}" srcOrd="0" destOrd="0" presId="urn:microsoft.com/office/officeart/2005/8/layout/vList4"/>
    <dgm:cxn modelId="{2BDFFAB9-FD52-4171-AAFE-578B7F9F44B2}" type="presOf" srcId="{CE5694E7-A866-4116-A40F-30BE87F0C3EF}" destId="{D6707F8C-FAA5-4FD1-A8A5-05C969F0C4D6}" srcOrd="0" destOrd="0" presId="urn:microsoft.com/office/officeart/2005/8/layout/vList4"/>
    <dgm:cxn modelId="{684E4355-EF72-4070-AF7A-A7CFE6D68297}" type="presOf" srcId="{6F00CBEC-B1C1-4EBE-B487-A3EA0C729435}" destId="{E785CE53-089E-486B-AF2A-33C963DBEB65}" srcOrd="0" destOrd="0" presId="urn:microsoft.com/office/officeart/2005/8/layout/vList4"/>
    <dgm:cxn modelId="{FC32A0DB-CAD0-400E-ABB0-B6CEE0281A16}" type="presOf" srcId="{CE5694E7-A866-4116-A40F-30BE87F0C3EF}" destId="{C26FE0A6-9B66-499A-ADE7-471410D2DE79}" srcOrd="1" destOrd="0" presId="urn:microsoft.com/office/officeart/2005/8/layout/vList4"/>
    <dgm:cxn modelId="{D0F1C428-03CE-4748-85D0-1BE818FB9E59}" type="presOf" srcId="{65944FD3-943B-433A-A619-F7566C0FF1BE}" destId="{F8185673-853D-4D54-843D-0A0B383C00CA}" srcOrd="1" destOrd="0" presId="urn:microsoft.com/office/officeart/2005/8/layout/vList4"/>
    <dgm:cxn modelId="{8AE16F59-A06D-4CB9-A591-EAC72E265454}" type="presOf" srcId="{76C48012-247F-4F43-803C-7A8FBB5B4F44}" destId="{A754B30B-B13B-4D4F-A801-003A0BE2E4B3}" srcOrd="1" destOrd="0" presId="urn:microsoft.com/office/officeart/2005/8/layout/vList4"/>
    <dgm:cxn modelId="{1F0BFD87-8B5D-4CE3-84BC-91A2EDC57CFE}" srcId="{6F00CBEC-B1C1-4EBE-B487-A3EA0C729435}" destId="{CE5694E7-A866-4116-A40F-30BE87F0C3EF}" srcOrd="1" destOrd="0" parTransId="{0A018A21-57E7-4435-A5A3-6BD282A9BD44}" sibTransId="{B530474E-D073-4DF4-A010-5A1070FF378A}"/>
    <dgm:cxn modelId="{287B3019-94FF-417E-9FA7-BC7FFB6566D5}" type="presOf" srcId="{65944FD3-943B-433A-A619-F7566C0FF1BE}" destId="{7E7D4A8F-FF7F-4317-B7FF-1DE7417E51A9}" srcOrd="0" destOrd="0" presId="urn:microsoft.com/office/officeart/2005/8/layout/vList4"/>
    <dgm:cxn modelId="{9102C631-3544-43EA-B9B1-C018C0257DE1}" srcId="{6F00CBEC-B1C1-4EBE-B487-A3EA0C729435}" destId="{65944FD3-943B-433A-A619-F7566C0FF1BE}" srcOrd="0" destOrd="0" parTransId="{14394134-1ACC-42B0-8724-96EFEA8ECF2A}" sibTransId="{5C8803A8-B909-47E7-B6FC-A58770057589}"/>
    <dgm:cxn modelId="{50C95572-572B-4515-A82D-97B9E3AA265C}" srcId="{6F00CBEC-B1C1-4EBE-B487-A3EA0C729435}" destId="{76C48012-247F-4F43-803C-7A8FBB5B4F44}" srcOrd="2" destOrd="0" parTransId="{4F18DA42-737C-49FA-9E30-03D017B64A62}" sibTransId="{16FA98EB-2323-423D-946F-806B2F7D395F}"/>
    <dgm:cxn modelId="{37576846-F857-4838-8542-AEC54A8D880C}" type="presParOf" srcId="{E785CE53-089E-486B-AF2A-33C963DBEB65}" destId="{13D6DE45-0D9F-48D7-B70B-D047375FEE56}" srcOrd="0" destOrd="0" presId="urn:microsoft.com/office/officeart/2005/8/layout/vList4"/>
    <dgm:cxn modelId="{631D2558-4F9C-46F2-AF9C-749957325C20}" type="presParOf" srcId="{13D6DE45-0D9F-48D7-B70B-D047375FEE56}" destId="{7E7D4A8F-FF7F-4317-B7FF-1DE7417E51A9}" srcOrd="0" destOrd="0" presId="urn:microsoft.com/office/officeart/2005/8/layout/vList4"/>
    <dgm:cxn modelId="{20050B09-AD1E-4D7F-AB0D-0DF971A4C765}" type="presParOf" srcId="{13D6DE45-0D9F-48D7-B70B-D047375FEE56}" destId="{201358FD-FA81-4CB3-9604-72FC7CEE1414}" srcOrd="1" destOrd="0" presId="urn:microsoft.com/office/officeart/2005/8/layout/vList4"/>
    <dgm:cxn modelId="{6E928BE0-EE1A-4B30-A23C-61064FA8BD78}" type="presParOf" srcId="{13D6DE45-0D9F-48D7-B70B-D047375FEE56}" destId="{F8185673-853D-4D54-843D-0A0B383C00CA}" srcOrd="2" destOrd="0" presId="urn:microsoft.com/office/officeart/2005/8/layout/vList4"/>
    <dgm:cxn modelId="{067B8CFB-3EB7-4959-A607-A7C828D9AA3F}" type="presParOf" srcId="{E785CE53-089E-486B-AF2A-33C963DBEB65}" destId="{5D25F9A2-D0CA-431D-88EE-7202533C9C13}" srcOrd="1" destOrd="0" presId="urn:microsoft.com/office/officeart/2005/8/layout/vList4"/>
    <dgm:cxn modelId="{3D36C93B-90D6-401D-AEB2-5A3D00FB0892}" type="presParOf" srcId="{E785CE53-089E-486B-AF2A-33C963DBEB65}" destId="{CF049CF3-AC66-45B4-97E0-9CA072689CE4}" srcOrd="2" destOrd="0" presId="urn:microsoft.com/office/officeart/2005/8/layout/vList4"/>
    <dgm:cxn modelId="{6F52BFF7-FFFB-4E55-97F8-9075033C3FB5}" type="presParOf" srcId="{CF049CF3-AC66-45B4-97E0-9CA072689CE4}" destId="{D6707F8C-FAA5-4FD1-A8A5-05C969F0C4D6}" srcOrd="0" destOrd="0" presId="urn:microsoft.com/office/officeart/2005/8/layout/vList4"/>
    <dgm:cxn modelId="{298E43D2-8B1B-4017-99BC-F7A83C9DDEFA}" type="presParOf" srcId="{CF049CF3-AC66-45B4-97E0-9CA072689CE4}" destId="{30A51A56-0179-48F2-A174-BBF90223A6A4}" srcOrd="1" destOrd="0" presId="urn:microsoft.com/office/officeart/2005/8/layout/vList4"/>
    <dgm:cxn modelId="{5A39F1DE-38AF-4E36-A511-E4B869A004D8}" type="presParOf" srcId="{CF049CF3-AC66-45B4-97E0-9CA072689CE4}" destId="{C26FE0A6-9B66-499A-ADE7-471410D2DE79}" srcOrd="2" destOrd="0" presId="urn:microsoft.com/office/officeart/2005/8/layout/vList4"/>
    <dgm:cxn modelId="{4849DC4B-FAA5-48FC-9086-C4CD450CE043}" type="presParOf" srcId="{E785CE53-089E-486B-AF2A-33C963DBEB65}" destId="{60BEFB3F-78CA-41FE-B7BD-F6C45B973819}" srcOrd="3" destOrd="0" presId="urn:microsoft.com/office/officeart/2005/8/layout/vList4"/>
    <dgm:cxn modelId="{D718C86F-ED63-4BD5-8C0F-2A4C0940BDFE}" type="presParOf" srcId="{E785CE53-089E-486B-AF2A-33C963DBEB65}" destId="{53A25C94-E064-4D70-9FE4-2AFACE6DC582}" srcOrd="4" destOrd="0" presId="urn:microsoft.com/office/officeart/2005/8/layout/vList4"/>
    <dgm:cxn modelId="{71BE976B-B678-4EFA-9F9F-DCAEDD809941}" type="presParOf" srcId="{53A25C94-E064-4D70-9FE4-2AFACE6DC582}" destId="{3B034CD9-A9A7-407C-83C1-1987EA9FA171}" srcOrd="0" destOrd="0" presId="urn:microsoft.com/office/officeart/2005/8/layout/vList4"/>
    <dgm:cxn modelId="{6C2C5E02-F661-42F7-AE09-CFA1C4762302}" type="presParOf" srcId="{53A25C94-E064-4D70-9FE4-2AFACE6DC582}" destId="{AB221BB2-15A6-456A-8D65-C0ABEFD05160}" srcOrd="1" destOrd="0" presId="urn:microsoft.com/office/officeart/2005/8/layout/vList4"/>
    <dgm:cxn modelId="{4BF7F007-CEE7-40C6-B89E-C017C6B18B37}" type="presParOf" srcId="{53A25C94-E064-4D70-9FE4-2AFACE6DC582}" destId="{A754B30B-B13B-4D4F-A801-003A0BE2E4B3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53E0FFE-3BC6-40CD-9218-30CD38BDD719}">
      <dsp:nvSpPr>
        <dsp:cNvPr id="0" name=""/>
        <dsp:cNvSpPr/>
      </dsp:nvSpPr>
      <dsp:spPr>
        <a:xfrm>
          <a:off x="0" y="0"/>
          <a:ext cx="6096000" cy="1269999"/>
        </a:xfrm>
        <a:prstGeom prst="roundRect">
          <a:avLst>
            <a:gd name="adj" fmla="val 10000"/>
          </a:avLst>
        </a:prstGeom>
        <a:solidFill>
          <a:schemeClr val="accent4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b="0" i="0" kern="1200" dirty="0" smtClean="0">
              <a:solidFill>
                <a:srgbClr val="002060"/>
              </a:solidFill>
            </a:rPr>
            <a:t>    </a:t>
          </a:r>
          <a:r>
            <a:rPr lang="ru-RU" sz="2900" b="0" i="0" kern="1200" dirty="0" err="1" smtClean="0">
              <a:solidFill>
                <a:srgbClr val="002060"/>
              </a:solidFill>
            </a:rPr>
            <a:t>економічного</a:t>
          </a:r>
          <a:r>
            <a:rPr lang="ru-RU" sz="2900" b="0" i="0" kern="1200" dirty="0" smtClean="0">
              <a:solidFill>
                <a:srgbClr val="002060"/>
              </a:solidFill>
            </a:rPr>
            <a:t>- темою</a:t>
          </a:r>
        </a:p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b="0" i="0" kern="1200" dirty="0" smtClean="0">
              <a:solidFill>
                <a:srgbClr val="FFFF00"/>
              </a:solidFill>
            </a:rPr>
            <a:t>             </a:t>
          </a:r>
          <a:r>
            <a:rPr lang="ru-RU" sz="2900" b="1" i="0" kern="1200" dirty="0" smtClean="0">
              <a:solidFill>
                <a:srgbClr val="FFFF00"/>
              </a:solidFill>
            </a:rPr>
            <a:t>" </a:t>
          </a:r>
          <a:r>
            <a:rPr lang="ru-RU" sz="2900" b="1" i="0" kern="1200" dirty="0" err="1" smtClean="0">
              <a:solidFill>
                <a:srgbClr val="FFFF00"/>
              </a:solidFill>
            </a:rPr>
            <a:t>Ресурси</a:t>
          </a:r>
          <a:r>
            <a:rPr lang="ru-RU" sz="2900" b="1" i="0" kern="1200" dirty="0" smtClean="0">
              <a:solidFill>
                <a:srgbClr val="FFFF00"/>
              </a:solidFill>
            </a:rPr>
            <a:t>"</a:t>
          </a:r>
          <a:endParaRPr lang="ru-RU" sz="2900" b="1" kern="1200" dirty="0">
            <a:solidFill>
              <a:srgbClr val="FFFF00"/>
            </a:solidFill>
          </a:endParaRPr>
        </a:p>
      </dsp:txBody>
      <dsp:txXfrm>
        <a:off x="1346200" y="0"/>
        <a:ext cx="4749800" cy="1269999"/>
      </dsp:txXfrm>
    </dsp:sp>
    <dsp:sp modelId="{4A53E234-6776-4A0C-BA5A-96A6AC81087F}">
      <dsp:nvSpPr>
        <dsp:cNvPr id="0" name=""/>
        <dsp:cNvSpPr/>
      </dsp:nvSpPr>
      <dsp:spPr>
        <a:xfrm>
          <a:off x="126999" y="126999"/>
          <a:ext cx="1219200" cy="1015999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5DC64F9-3093-4070-8B3A-484EAE27DF8D}">
      <dsp:nvSpPr>
        <dsp:cNvPr id="0" name=""/>
        <dsp:cNvSpPr/>
      </dsp:nvSpPr>
      <dsp:spPr>
        <a:xfrm>
          <a:off x="0" y="1396999"/>
          <a:ext cx="6096000" cy="1269999"/>
        </a:xfrm>
        <a:prstGeom prst="roundRect">
          <a:avLst>
            <a:gd name="adj" fmla="val 10000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b="0" i="0" kern="1200" dirty="0" err="1" smtClean="0">
              <a:solidFill>
                <a:srgbClr val="002060"/>
              </a:solidFill>
            </a:rPr>
            <a:t>соціального</a:t>
          </a:r>
          <a:r>
            <a:rPr lang="ru-RU" sz="2900" b="0" i="0" kern="1200" dirty="0" smtClean="0">
              <a:solidFill>
                <a:srgbClr val="002060"/>
              </a:solidFill>
            </a:rPr>
            <a:t> </a:t>
          </a:r>
          <a:r>
            <a:rPr lang="ru-RU" sz="2900" b="0" i="0" kern="1200" dirty="0" err="1" smtClean="0">
              <a:solidFill>
                <a:srgbClr val="002060"/>
              </a:solidFill>
            </a:rPr>
            <a:t>представленого</a:t>
          </a:r>
          <a:r>
            <a:rPr lang="ru-RU" sz="2900" b="0" i="0" kern="1200" dirty="0" smtClean="0">
              <a:solidFill>
                <a:srgbClr val="002060"/>
              </a:solidFill>
            </a:rPr>
            <a:t> темою</a:t>
          </a:r>
          <a:r>
            <a:rPr lang="ru-RU" sz="2900" b="0" i="0" kern="1200" dirty="0" smtClean="0"/>
            <a:t> </a:t>
          </a:r>
          <a:r>
            <a:rPr lang="ru-RU" sz="2900" b="1" i="0" kern="1200" dirty="0" smtClean="0">
              <a:solidFill>
                <a:srgbClr val="FFFF00"/>
              </a:solidFill>
            </a:rPr>
            <a:t>" </a:t>
          </a:r>
          <a:r>
            <a:rPr lang="ru-RU" sz="2900" b="1" i="0" kern="1200" dirty="0" err="1" smtClean="0">
              <a:solidFill>
                <a:srgbClr val="FFFF00"/>
              </a:solidFill>
            </a:rPr>
            <a:t>Спілкування</a:t>
          </a:r>
          <a:r>
            <a:rPr lang="ru-RU" sz="2900" b="1" i="0" kern="1200" dirty="0" smtClean="0">
              <a:solidFill>
                <a:srgbClr val="FFFF00"/>
              </a:solidFill>
            </a:rPr>
            <a:t>"</a:t>
          </a:r>
          <a:endParaRPr lang="ru-RU" sz="2900" b="1" kern="1200" dirty="0">
            <a:solidFill>
              <a:srgbClr val="FFFF00"/>
            </a:solidFill>
          </a:endParaRPr>
        </a:p>
      </dsp:txBody>
      <dsp:txXfrm>
        <a:off x="1346200" y="1396999"/>
        <a:ext cx="4749800" cy="1269999"/>
      </dsp:txXfrm>
    </dsp:sp>
    <dsp:sp modelId="{34D99ED1-C7C6-49FE-8BC7-03A06BF07151}">
      <dsp:nvSpPr>
        <dsp:cNvPr id="0" name=""/>
        <dsp:cNvSpPr/>
      </dsp:nvSpPr>
      <dsp:spPr>
        <a:xfrm>
          <a:off x="126999" y="1523999"/>
          <a:ext cx="1219200" cy="1015999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BA3C9AF-F20C-46AF-8BD4-57E7E2C7BAD7}">
      <dsp:nvSpPr>
        <dsp:cNvPr id="0" name=""/>
        <dsp:cNvSpPr/>
      </dsp:nvSpPr>
      <dsp:spPr>
        <a:xfrm>
          <a:off x="0" y="2793999"/>
          <a:ext cx="6096000" cy="1269999"/>
        </a:xfrm>
        <a:prstGeom prst="roundRect">
          <a:avLst>
            <a:gd name="adj" fmla="val 10000"/>
          </a:avLst>
        </a:prstGeom>
        <a:solidFill>
          <a:schemeClr val="accent6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b="0" i="0" kern="1200" dirty="0" smtClean="0">
              <a:solidFill>
                <a:srgbClr val="002060"/>
              </a:solidFill>
            </a:rPr>
            <a:t>   </a:t>
          </a:r>
          <a:r>
            <a:rPr lang="ru-RU" sz="2900" b="0" i="0" kern="1200" dirty="0" err="1" smtClean="0">
              <a:solidFill>
                <a:srgbClr val="002060"/>
              </a:solidFill>
            </a:rPr>
            <a:t>екологічного</a:t>
          </a:r>
          <a:r>
            <a:rPr lang="ru-RU" sz="2900" b="0" i="0" kern="1200" dirty="0" smtClean="0">
              <a:solidFill>
                <a:srgbClr val="002060"/>
              </a:solidFill>
            </a:rPr>
            <a:t>- темою</a:t>
          </a:r>
        </a:p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b="0" i="0" kern="1200" dirty="0" smtClean="0"/>
            <a:t> </a:t>
          </a:r>
          <a:r>
            <a:rPr lang="ru-RU" sz="2900" b="1" i="0" kern="1200" dirty="0" smtClean="0">
              <a:solidFill>
                <a:srgbClr val="FFFF00"/>
              </a:solidFill>
            </a:rPr>
            <a:t>" </a:t>
          </a:r>
          <a:r>
            <a:rPr lang="ru-RU" sz="2900" b="1" i="0" kern="1200" dirty="0" err="1" smtClean="0">
              <a:solidFill>
                <a:srgbClr val="FFFF00"/>
              </a:solidFill>
            </a:rPr>
            <a:t>Природа-наш</a:t>
          </a:r>
          <a:r>
            <a:rPr lang="ru-RU" sz="2900" b="1" i="0" kern="1200" dirty="0" smtClean="0">
              <a:solidFill>
                <a:srgbClr val="FFFF00"/>
              </a:solidFill>
            </a:rPr>
            <a:t> друг"</a:t>
          </a:r>
          <a:endParaRPr lang="ru-RU" sz="2900" b="1" kern="1200" dirty="0">
            <a:solidFill>
              <a:srgbClr val="FFFF00"/>
            </a:solidFill>
          </a:endParaRPr>
        </a:p>
      </dsp:txBody>
      <dsp:txXfrm>
        <a:off x="1346200" y="2793999"/>
        <a:ext cx="4749800" cy="1269999"/>
      </dsp:txXfrm>
    </dsp:sp>
    <dsp:sp modelId="{9C800AE2-3CDF-443D-AA02-3D25F020649D}">
      <dsp:nvSpPr>
        <dsp:cNvPr id="0" name=""/>
        <dsp:cNvSpPr/>
      </dsp:nvSpPr>
      <dsp:spPr>
        <a:xfrm>
          <a:off x="126999" y="2920999"/>
          <a:ext cx="1219200" cy="1015999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E7D4A8F-FF7F-4317-B7FF-1DE7417E51A9}">
      <dsp:nvSpPr>
        <dsp:cNvPr id="0" name=""/>
        <dsp:cNvSpPr/>
      </dsp:nvSpPr>
      <dsp:spPr>
        <a:xfrm>
          <a:off x="0" y="0"/>
          <a:ext cx="6096000" cy="1269999"/>
        </a:xfrm>
        <a:prstGeom prst="roundRect">
          <a:avLst>
            <a:gd name="adj" fmla="val 10000"/>
          </a:avLst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0" kern="1200" dirty="0" smtClean="0">
              <a:solidFill>
                <a:srgbClr val="00B050"/>
              </a:solidFill>
            </a:rPr>
            <a:t>мета— </a:t>
          </a:r>
          <a:r>
            <a:rPr lang="ru-RU" sz="1600" b="0" i="0" kern="1200" dirty="0" err="1" smtClean="0">
              <a:solidFill>
                <a:srgbClr val="00B050"/>
              </a:solidFill>
            </a:rPr>
            <a:t>сприяти</a:t>
          </a:r>
          <a:r>
            <a:rPr lang="ru-RU" sz="1600" b="0" i="0" kern="1200" dirty="0" smtClean="0">
              <a:solidFill>
                <a:srgbClr val="00B050"/>
              </a:solidFill>
            </a:rPr>
            <a:t> </a:t>
          </a:r>
          <a:r>
            <a:rPr lang="ru-RU" sz="1600" b="0" i="0" kern="1200" dirty="0" err="1" smtClean="0">
              <a:solidFill>
                <a:srgbClr val="00B050"/>
              </a:solidFill>
            </a:rPr>
            <a:t>формуванню</a:t>
          </a:r>
          <a:r>
            <a:rPr lang="ru-RU" sz="1600" b="0" i="0" kern="1200" dirty="0" smtClean="0">
              <a:solidFill>
                <a:srgbClr val="00B050"/>
              </a:solidFill>
            </a:rPr>
            <a:t> у </a:t>
          </a:r>
          <a:r>
            <a:rPr lang="ru-RU" sz="1600" b="0" i="0" kern="1200" dirty="0" err="1" smtClean="0">
              <a:solidFill>
                <a:srgbClr val="00B050"/>
              </a:solidFill>
            </a:rPr>
            <a:t>дошкільників</a:t>
          </a:r>
          <a:r>
            <a:rPr lang="ru-RU" sz="1600" b="0" i="0" kern="1200" dirty="0" smtClean="0">
              <a:solidFill>
                <a:srgbClr val="00B050"/>
              </a:solidFill>
            </a:rPr>
            <a:t> </a:t>
          </a:r>
          <a:r>
            <a:rPr lang="ru-RU" sz="1600" b="0" i="0" kern="1200" dirty="0" err="1" smtClean="0">
              <a:solidFill>
                <a:srgbClr val="00B050"/>
              </a:solidFill>
            </a:rPr>
            <a:t>мотивації</a:t>
          </a:r>
          <a:r>
            <a:rPr lang="ru-RU" sz="1600" b="0" i="0" kern="1200" dirty="0" smtClean="0">
              <a:solidFill>
                <a:srgbClr val="00B050"/>
              </a:solidFill>
            </a:rPr>
            <a:t> до </a:t>
          </a:r>
          <a:r>
            <a:rPr lang="ru-RU" sz="1600" b="0" i="0" kern="1200" dirty="0" err="1" smtClean="0">
              <a:solidFill>
                <a:srgbClr val="00B050"/>
              </a:solidFill>
            </a:rPr>
            <a:t>дій</a:t>
          </a:r>
          <a:r>
            <a:rPr lang="ru-RU" sz="1600" b="0" i="0" kern="1200" dirty="0" smtClean="0">
              <a:solidFill>
                <a:srgbClr val="00B050"/>
              </a:solidFill>
            </a:rPr>
            <a:t> </a:t>
          </a:r>
          <a:r>
            <a:rPr lang="ru-RU" sz="1600" b="0" i="0" kern="1200" dirty="0" err="1" smtClean="0">
              <a:solidFill>
                <a:srgbClr val="00B050"/>
              </a:solidFill>
            </a:rPr>
            <a:t>і</a:t>
          </a:r>
          <a:r>
            <a:rPr lang="ru-RU" sz="1600" b="0" i="0" kern="1200" dirty="0" smtClean="0">
              <a:solidFill>
                <a:srgbClr val="00B050"/>
              </a:solidFill>
            </a:rPr>
            <a:t> моделей </a:t>
          </a:r>
          <a:r>
            <a:rPr lang="ru-RU" sz="1600" b="0" i="0" kern="1200" dirty="0" err="1" smtClean="0">
              <a:solidFill>
                <a:srgbClr val="00B050"/>
              </a:solidFill>
            </a:rPr>
            <a:t>поведінки</a:t>
          </a:r>
          <a:r>
            <a:rPr lang="ru-RU" sz="1600" b="0" i="0" kern="1200" dirty="0" smtClean="0">
              <a:solidFill>
                <a:srgbClr val="00B050"/>
              </a:solidFill>
            </a:rPr>
            <a:t>, </a:t>
          </a:r>
          <a:r>
            <a:rPr lang="ru-RU" sz="1600" b="0" i="0" kern="1200" dirty="0" err="1" smtClean="0">
              <a:solidFill>
                <a:srgbClr val="00B050"/>
              </a:solidFill>
            </a:rPr>
            <a:t>орієнтованих</a:t>
          </a:r>
          <a:r>
            <a:rPr lang="ru-RU" sz="1600" b="0" i="0" kern="1200" dirty="0" smtClean="0">
              <a:solidFill>
                <a:srgbClr val="00B050"/>
              </a:solidFill>
            </a:rPr>
            <a:t> на </a:t>
          </a:r>
          <a:r>
            <a:rPr lang="ru-RU" sz="1600" b="0" i="0" kern="1200" dirty="0" err="1" smtClean="0">
              <a:solidFill>
                <a:srgbClr val="00B050"/>
              </a:solidFill>
            </a:rPr>
            <a:t>сталий</a:t>
          </a:r>
          <a:r>
            <a:rPr lang="ru-RU" sz="1600" b="0" i="0" kern="1200" dirty="0" smtClean="0">
              <a:solidFill>
                <a:srgbClr val="00B050"/>
              </a:solidFill>
            </a:rPr>
            <a:t> стиль </a:t>
          </a:r>
          <a:r>
            <a:rPr lang="ru-RU" sz="1600" b="0" i="0" kern="1200" dirty="0" err="1" smtClean="0">
              <a:solidFill>
                <a:srgbClr val="00B050"/>
              </a:solidFill>
            </a:rPr>
            <a:t>життя</a:t>
          </a:r>
          <a:r>
            <a:rPr lang="ru-RU" sz="1600" b="0" i="0" kern="1200" dirty="0" smtClean="0">
              <a:solidFill>
                <a:srgbClr val="00B050"/>
              </a:solidFill>
            </a:rPr>
            <a:t>. </a:t>
          </a:r>
          <a:r>
            <a:rPr lang="ru-RU" sz="1600" b="0" i="0" kern="1200" dirty="0" err="1" smtClean="0">
              <a:solidFill>
                <a:srgbClr val="00B050"/>
              </a:solidFill>
            </a:rPr>
            <a:t>Зокрема</a:t>
          </a:r>
          <a:r>
            <a:rPr lang="ru-RU" sz="1600" b="0" i="0" kern="1200" dirty="0" smtClean="0">
              <a:solidFill>
                <a:srgbClr val="00B050"/>
              </a:solidFill>
            </a:rPr>
            <a:t>, </a:t>
          </a:r>
          <a:r>
            <a:rPr lang="ru-RU" sz="1600" b="0" i="0" kern="1200" dirty="0" err="1" smtClean="0">
              <a:solidFill>
                <a:srgbClr val="00B050"/>
              </a:solidFill>
            </a:rPr>
            <a:t>розвиток</a:t>
          </a:r>
          <a:r>
            <a:rPr lang="ru-RU" sz="1600" b="0" i="0" kern="1200" dirty="0" smtClean="0">
              <a:solidFill>
                <a:srgbClr val="00B050"/>
              </a:solidFill>
            </a:rPr>
            <a:t> </a:t>
          </a:r>
          <a:r>
            <a:rPr lang="ru-RU" sz="1600" b="0" i="0" kern="1200" dirty="0" err="1" smtClean="0">
              <a:solidFill>
                <a:srgbClr val="00B050"/>
              </a:solidFill>
            </a:rPr>
            <a:t>і</a:t>
          </a:r>
          <a:r>
            <a:rPr lang="ru-RU" sz="1600" b="0" i="0" kern="1200" dirty="0" smtClean="0">
              <a:solidFill>
                <a:srgbClr val="00B050"/>
              </a:solidFill>
            </a:rPr>
            <a:t> </a:t>
          </a:r>
          <a:r>
            <a:rPr lang="ru-RU" sz="1600" b="0" i="0" kern="1200" dirty="0" err="1" smtClean="0">
              <a:solidFill>
                <a:srgbClr val="00B050"/>
              </a:solidFill>
            </a:rPr>
            <a:t>формування</a:t>
          </a:r>
          <a:r>
            <a:rPr lang="ru-RU" sz="1600" b="0" i="0" kern="1200" dirty="0" smtClean="0">
              <a:solidFill>
                <a:srgbClr val="00B050"/>
              </a:solidFill>
            </a:rPr>
            <a:t> у </a:t>
          </a:r>
          <a:r>
            <a:rPr lang="ru-RU" sz="1600" b="0" i="0" kern="1200" dirty="0" err="1" smtClean="0">
              <a:solidFill>
                <a:srgbClr val="00B050"/>
              </a:solidFill>
            </a:rPr>
            <a:t>дітей</a:t>
          </a:r>
          <a:r>
            <a:rPr lang="ru-RU" sz="1600" b="0" i="0" kern="1200" dirty="0" smtClean="0">
              <a:solidFill>
                <a:srgbClr val="00B050"/>
              </a:solidFill>
            </a:rPr>
            <a:t> </a:t>
          </a:r>
          <a:r>
            <a:rPr lang="ru-RU" sz="1600" b="0" i="0" kern="1200" dirty="0" err="1" smtClean="0">
              <a:solidFill>
                <a:srgbClr val="00B050"/>
              </a:solidFill>
            </a:rPr>
            <a:t>навичок</a:t>
          </a:r>
          <a:r>
            <a:rPr lang="ru-RU" sz="1600" b="0" i="0" kern="1200" dirty="0" smtClean="0">
              <a:solidFill>
                <a:srgbClr val="00B050"/>
              </a:solidFill>
            </a:rPr>
            <a:t> </a:t>
          </a:r>
          <a:r>
            <a:rPr lang="ru-RU" sz="1600" b="0" i="0" kern="1200" dirty="0" err="1" smtClean="0">
              <a:solidFill>
                <a:srgbClr val="00B050"/>
              </a:solidFill>
            </a:rPr>
            <a:t>ресурсозбереження</a:t>
          </a:r>
          <a:r>
            <a:rPr lang="ru-RU" sz="1600" b="0" i="0" kern="1200" dirty="0" smtClean="0">
              <a:solidFill>
                <a:srgbClr val="00B050"/>
              </a:solidFill>
            </a:rPr>
            <a:t>, </a:t>
          </a:r>
          <a:r>
            <a:rPr lang="ru-RU" sz="1600" b="0" i="0" kern="1200" dirty="0" err="1" smtClean="0">
              <a:solidFill>
                <a:srgbClr val="00B050"/>
              </a:solidFill>
            </a:rPr>
            <a:t>ефективного</a:t>
          </a:r>
          <a:r>
            <a:rPr lang="ru-RU" sz="1600" b="0" i="0" kern="1200" dirty="0" smtClean="0">
              <a:solidFill>
                <a:srgbClr val="00B050"/>
              </a:solidFill>
            </a:rPr>
            <a:t> </a:t>
          </a:r>
          <a:r>
            <a:rPr lang="ru-RU" sz="1600" b="0" i="0" kern="1200" dirty="0" err="1" smtClean="0">
              <a:solidFill>
                <a:srgbClr val="00B050"/>
              </a:solidFill>
            </a:rPr>
            <a:t>спілкування</a:t>
          </a:r>
          <a:r>
            <a:rPr lang="ru-RU" sz="1600" b="0" i="0" kern="1200" dirty="0" smtClean="0">
              <a:solidFill>
                <a:srgbClr val="00B050"/>
              </a:solidFill>
            </a:rPr>
            <a:t> та </a:t>
          </a:r>
          <a:r>
            <a:rPr lang="ru-RU" sz="1600" b="0" i="0" kern="1200" dirty="0" err="1" smtClean="0">
              <a:solidFill>
                <a:srgbClr val="00B050"/>
              </a:solidFill>
            </a:rPr>
            <a:t>гармонійних</a:t>
          </a:r>
          <a:r>
            <a:rPr lang="ru-RU" sz="1600" b="0" i="0" kern="1200" dirty="0" smtClean="0">
              <a:solidFill>
                <a:srgbClr val="00B050"/>
              </a:solidFill>
            </a:rPr>
            <a:t> </a:t>
          </a:r>
          <a:r>
            <a:rPr lang="ru-RU" sz="1600" b="0" i="0" kern="1200" dirty="0" err="1" smtClean="0">
              <a:solidFill>
                <a:srgbClr val="00B050"/>
              </a:solidFill>
            </a:rPr>
            <a:t>стосунків</a:t>
          </a:r>
          <a:r>
            <a:rPr lang="ru-RU" sz="1600" b="0" i="0" kern="1200" dirty="0" smtClean="0">
              <a:solidFill>
                <a:srgbClr val="00B050"/>
              </a:solidFill>
            </a:rPr>
            <a:t> </a:t>
          </a:r>
          <a:r>
            <a:rPr lang="ru-RU" sz="1600" b="0" i="0" kern="1200" dirty="0" err="1" smtClean="0">
              <a:solidFill>
                <a:srgbClr val="00B050"/>
              </a:solidFill>
            </a:rPr>
            <a:t>з</a:t>
          </a:r>
          <a:r>
            <a:rPr lang="ru-RU" sz="1600" b="0" i="0" kern="1200" dirty="0" smtClean="0">
              <a:solidFill>
                <a:srgbClr val="00B050"/>
              </a:solidFill>
            </a:rPr>
            <a:t> </a:t>
          </a:r>
          <a:r>
            <a:rPr lang="ru-RU" sz="1600" b="0" i="0" kern="1200" dirty="0" err="1" smtClean="0">
              <a:solidFill>
                <a:srgbClr val="00B050"/>
              </a:solidFill>
            </a:rPr>
            <a:t>оточуючими</a:t>
          </a:r>
          <a:r>
            <a:rPr lang="ru-RU" sz="1600" b="0" i="0" kern="1200" dirty="0" smtClean="0">
              <a:solidFill>
                <a:srgbClr val="00B050"/>
              </a:solidFill>
            </a:rPr>
            <a:t>.</a:t>
          </a:r>
          <a:endParaRPr lang="ru-RU" sz="1600" kern="1200" dirty="0">
            <a:solidFill>
              <a:srgbClr val="00B050"/>
            </a:solidFill>
          </a:endParaRPr>
        </a:p>
      </dsp:txBody>
      <dsp:txXfrm>
        <a:off x="1346200" y="0"/>
        <a:ext cx="4749800" cy="1269999"/>
      </dsp:txXfrm>
    </dsp:sp>
    <dsp:sp modelId="{201358FD-FA81-4CB3-9604-72FC7CEE1414}">
      <dsp:nvSpPr>
        <dsp:cNvPr id="0" name=""/>
        <dsp:cNvSpPr/>
      </dsp:nvSpPr>
      <dsp:spPr>
        <a:xfrm>
          <a:off x="126999" y="126999"/>
          <a:ext cx="1219200" cy="101599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6707F8C-FAA5-4FD1-A8A5-05C969F0C4D6}">
      <dsp:nvSpPr>
        <dsp:cNvPr id="0" name=""/>
        <dsp:cNvSpPr/>
      </dsp:nvSpPr>
      <dsp:spPr>
        <a:xfrm>
          <a:off x="0" y="1396999"/>
          <a:ext cx="6096000" cy="1269999"/>
        </a:xfrm>
        <a:prstGeom prst="roundRect">
          <a:avLst>
            <a:gd name="adj" fmla="val 10000"/>
          </a:avLst>
        </a:prstGeom>
        <a:solidFill>
          <a:schemeClr val="accent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i="0" kern="1200" dirty="0" smtClean="0">
              <a:solidFill>
                <a:srgbClr val="FFFF00"/>
              </a:solidFill>
            </a:rPr>
            <a:t>“ </a:t>
          </a:r>
          <a:r>
            <a:rPr lang="ru-RU" sz="1800" b="0" i="0" kern="1200" dirty="0" err="1" smtClean="0">
              <a:solidFill>
                <a:srgbClr val="FFFF00"/>
              </a:solidFill>
            </a:rPr>
            <a:t>Сталий</a:t>
          </a:r>
          <a:r>
            <a:rPr lang="ru-RU" sz="1800" b="0" i="0" kern="1200" dirty="0" smtClean="0">
              <a:solidFill>
                <a:srgbClr val="FFFF00"/>
              </a:solidFill>
            </a:rPr>
            <a:t> </a:t>
          </a:r>
          <a:r>
            <a:rPr lang="ru-RU" sz="1800" b="0" i="0" kern="1200" dirty="0" err="1" smtClean="0">
              <a:solidFill>
                <a:srgbClr val="FFFF00"/>
              </a:solidFill>
            </a:rPr>
            <a:t>розвиток</a:t>
          </a:r>
          <a:r>
            <a:rPr lang="ru-RU" sz="1800" b="0" i="0" kern="1200" dirty="0" smtClean="0">
              <a:solidFill>
                <a:srgbClr val="FFFF00"/>
              </a:solidFill>
            </a:rPr>
            <a:t> – </a:t>
          </a:r>
          <a:r>
            <a:rPr lang="ru-RU" sz="1800" b="0" i="0" kern="1200" dirty="0" err="1" smtClean="0">
              <a:solidFill>
                <a:srgbClr val="FFFF00"/>
              </a:solidFill>
            </a:rPr>
            <a:t>це</a:t>
          </a:r>
          <a:r>
            <a:rPr lang="ru-RU" sz="1800" b="0" i="0" kern="1200" dirty="0" smtClean="0">
              <a:solidFill>
                <a:srgbClr val="FFFF00"/>
              </a:solidFill>
            </a:rPr>
            <a:t> </a:t>
          </a:r>
          <a:r>
            <a:rPr lang="ru-RU" sz="1800" b="0" i="0" kern="1200" dirty="0" err="1" smtClean="0">
              <a:solidFill>
                <a:srgbClr val="FFFF00"/>
              </a:solidFill>
            </a:rPr>
            <a:t>такий</a:t>
          </a:r>
          <a:r>
            <a:rPr lang="ru-RU" sz="1800" b="0" i="0" kern="1200" dirty="0" smtClean="0">
              <a:solidFill>
                <a:srgbClr val="FFFF00"/>
              </a:solidFill>
            </a:rPr>
            <a:t> </a:t>
          </a:r>
          <a:r>
            <a:rPr lang="ru-RU" sz="1800" b="0" i="0" kern="1200" dirty="0" err="1" smtClean="0">
              <a:solidFill>
                <a:srgbClr val="FFFF00"/>
              </a:solidFill>
            </a:rPr>
            <a:t>розвиток</a:t>
          </a:r>
          <a:r>
            <a:rPr lang="ru-RU" sz="1800" b="0" i="0" kern="1200" dirty="0" smtClean="0">
              <a:solidFill>
                <a:srgbClr val="FFFF00"/>
              </a:solidFill>
            </a:rPr>
            <a:t>, </a:t>
          </a:r>
          <a:r>
            <a:rPr lang="ru-RU" sz="1800" b="0" i="0" kern="1200" dirty="0" err="1" smtClean="0">
              <a:solidFill>
                <a:srgbClr val="FFFF00"/>
              </a:solidFill>
            </a:rPr>
            <a:t>який</a:t>
          </a:r>
          <a:r>
            <a:rPr lang="ru-RU" sz="1800" b="0" i="0" kern="1200" dirty="0" smtClean="0">
              <a:solidFill>
                <a:srgbClr val="FFFF00"/>
              </a:solidFill>
            </a:rPr>
            <a:t> </a:t>
          </a:r>
          <a:r>
            <a:rPr lang="ru-RU" sz="1800" b="0" i="0" kern="1200" dirty="0" err="1" smtClean="0">
              <a:solidFill>
                <a:srgbClr val="FFFF00"/>
              </a:solidFill>
            </a:rPr>
            <a:t>задовольняє</a:t>
          </a:r>
          <a:r>
            <a:rPr lang="ru-RU" sz="1800" b="0" i="0" kern="1200" dirty="0" smtClean="0">
              <a:solidFill>
                <a:srgbClr val="FFFF00"/>
              </a:solidFill>
            </a:rPr>
            <a:t> потреби </a:t>
          </a:r>
          <a:r>
            <a:rPr lang="ru-RU" sz="1800" b="0" i="0" kern="1200" dirty="0" err="1" smtClean="0">
              <a:solidFill>
                <a:srgbClr val="FFFF00"/>
              </a:solidFill>
            </a:rPr>
            <a:t>сучасності</a:t>
          </a:r>
          <a:r>
            <a:rPr lang="ru-RU" sz="1800" b="0" i="0" kern="1200" dirty="0" smtClean="0">
              <a:solidFill>
                <a:srgbClr val="FFFF00"/>
              </a:solidFill>
            </a:rPr>
            <a:t>, </a:t>
          </a:r>
          <a:r>
            <a:rPr lang="ru-RU" sz="1800" b="0" i="0" kern="1200" dirty="0" err="1" smtClean="0">
              <a:solidFill>
                <a:srgbClr val="FFFF00"/>
              </a:solidFill>
            </a:rPr>
            <a:t>але</a:t>
          </a:r>
          <a:r>
            <a:rPr lang="ru-RU" sz="1800" b="0" i="0" kern="1200" dirty="0" smtClean="0">
              <a:solidFill>
                <a:srgbClr val="FFFF00"/>
              </a:solidFill>
            </a:rPr>
            <a:t> не ставить </a:t>
          </a:r>
          <a:r>
            <a:rPr lang="ru-RU" sz="1800" b="0" i="0" kern="1200" dirty="0" err="1" smtClean="0">
              <a:solidFill>
                <a:srgbClr val="FFFF00"/>
              </a:solidFill>
            </a:rPr>
            <a:t>під</a:t>
          </a:r>
          <a:r>
            <a:rPr lang="ru-RU" sz="1800" b="0" i="0" kern="1200" dirty="0" smtClean="0">
              <a:solidFill>
                <a:srgbClr val="FFFF00"/>
              </a:solidFill>
            </a:rPr>
            <a:t> </a:t>
          </a:r>
          <a:r>
            <a:rPr lang="ru-RU" sz="1800" b="0" i="0" kern="1200" dirty="0" err="1" smtClean="0">
              <a:solidFill>
                <a:srgbClr val="FFFF00"/>
              </a:solidFill>
            </a:rPr>
            <a:t>загрозу</a:t>
          </a:r>
          <a:r>
            <a:rPr lang="ru-RU" sz="1800" b="0" i="0" kern="1200" dirty="0" smtClean="0">
              <a:solidFill>
                <a:srgbClr val="FFFF00"/>
              </a:solidFill>
            </a:rPr>
            <a:t> </a:t>
          </a:r>
          <a:r>
            <a:rPr lang="ru-RU" sz="1800" b="0" i="0" kern="1200" dirty="0" err="1" smtClean="0">
              <a:solidFill>
                <a:srgbClr val="FFFF00"/>
              </a:solidFill>
            </a:rPr>
            <a:t>здатність</a:t>
          </a:r>
          <a:r>
            <a:rPr lang="ru-RU" sz="1800" b="0" i="0" kern="1200" dirty="0" smtClean="0">
              <a:solidFill>
                <a:srgbClr val="FFFF00"/>
              </a:solidFill>
            </a:rPr>
            <a:t> </a:t>
          </a:r>
          <a:r>
            <a:rPr lang="ru-RU" sz="1800" b="0" i="0" kern="1200" dirty="0" err="1" smtClean="0">
              <a:solidFill>
                <a:srgbClr val="FFFF00"/>
              </a:solidFill>
            </a:rPr>
            <a:t>майбутніх</a:t>
          </a:r>
          <a:r>
            <a:rPr lang="ru-RU" sz="1800" b="0" i="0" kern="1200" dirty="0" smtClean="0">
              <a:solidFill>
                <a:srgbClr val="FFFF00"/>
              </a:solidFill>
            </a:rPr>
            <a:t> </a:t>
          </a:r>
          <a:r>
            <a:rPr lang="ru-RU" sz="1800" b="0" i="0" kern="1200" dirty="0" err="1" smtClean="0">
              <a:solidFill>
                <a:srgbClr val="FFFF00"/>
              </a:solidFill>
            </a:rPr>
            <a:t>поколінь</a:t>
          </a:r>
          <a:r>
            <a:rPr lang="ru-RU" sz="1800" b="0" i="0" kern="1200" dirty="0" smtClean="0">
              <a:solidFill>
                <a:srgbClr val="FFFF00"/>
              </a:solidFill>
            </a:rPr>
            <a:t> </a:t>
          </a:r>
          <a:r>
            <a:rPr lang="ru-RU" sz="1800" b="0" i="0" kern="1200" dirty="0" err="1" smtClean="0">
              <a:solidFill>
                <a:srgbClr val="FFFF00"/>
              </a:solidFill>
            </a:rPr>
            <a:t>задовольняти</a:t>
          </a:r>
          <a:r>
            <a:rPr lang="ru-RU" sz="1800" b="0" i="0" kern="1200" dirty="0" smtClean="0">
              <a:solidFill>
                <a:srgbClr val="FFFF00"/>
              </a:solidFill>
            </a:rPr>
            <a:t> </a:t>
          </a:r>
          <a:r>
            <a:rPr lang="ru-RU" sz="1600" b="0" i="0" kern="1200" dirty="0" err="1" smtClean="0">
              <a:solidFill>
                <a:srgbClr val="FFFF00"/>
              </a:solidFill>
            </a:rPr>
            <a:t>свої</a:t>
          </a:r>
          <a:r>
            <a:rPr lang="ru-RU" sz="1600" b="0" i="0" kern="1200" dirty="0" smtClean="0">
              <a:solidFill>
                <a:srgbClr val="FFFF00"/>
              </a:solidFill>
            </a:rPr>
            <a:t> потреби ”. </a:t>
          </a:r>
          <a:r>
            <a:rPr lang="ru-RU" sz="1600" b="0" i="0" kern="1200" dirty="0" err="1" smtClean="0">
              <a:solidFill>
                <a:srgbClr val="FFFF00"/>
              </a:solidFill>
            </a:rPr>
            <a:t>Гру</a:t>
          </a:r>
          <a:r>
            <a:rPr lang="ru-RU" sz="1600" b="0" i="0" kern="1200" dirty="0" smtClean="0">
              <a:solidFill>
                <a:srgbClr val="FFFF00"/>
              </a:solidFill>
            </a:rPr>
            <a:t> Харлем </a:t>
          </a:r>
          <a:r>
            <a:rPr lang="ru-RU" sz="1600" b="0" i="0" kern="1200" dirty="0" err="1" smtClean="0">
              <a:solidFill>
                <a:srgbClr val="FFFF00"/>
              </a:solidFill>
            </a:rPr>
            <a:t>Брутланд</a:t>
          </a:r>
          <a:r>
            <a:rPr lang="ru-RU" sz="1600" b="0" i="0" kern="1200" dirty="0" smtClean="0">
              <a:solidFill>
                <a:srgbClr val="FFFF00"/>
              </a:solidFill>
            </a:rPr>
            <a:t> 1987 р.</a:t>
          </a:r>
          <a:endParaRPr lang="ru-RU" sz="1600" kern="1200" dirty="0">
            <a:solidFill>
              <a:srgbClr val="FFFF00"/>
            </a:solidFill>
          </a:endParaRPr>
        </a:p>
      </dsp:txBody>
      <dsp:txXfrm>
        <a:off x="1346200" y="1396999"/>
        <a:ext cx="4749800" cy="1269999"/>
      </dsp:txXfrm>
    </dsp:sp>
    <dsp:sp modelId="{30A51A56-0179-48F2-A174-BBF90223A6A4}">
      <dsp:nvSpPr>
        <dsp:cNvPr id="0" name=""/>
        <dsp:cNvSpPr/>
      </dsp:nvSpPr>
      <dsp:spPr>
        <a:xfrm>
          <a:off x="126999" y="1523999"/>
          <a:ext cx="1219200" cy="101599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B034CD9-A9A7-407C-83C1-1987EA9FA171}">
      <dsp:nvSpPr>
        <dsp:cNvPr id="0" name=""/>
        <dsp:cNvSpPr/>
      </dsp:nvSpPr>
      <dsp:spPr>
        <a:xfrm>
          <a:off x="0" y="2793999"/>
          <a:ext cx="6096000" cy="1269999"/>
        </a:xfrm>
        <a:prstGeom prst="roundRect">
          <a:avLst>
            <a:gd name="adj" fmla="val 10000"/>
          </a:avLst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i="0" kern="1200" dirty="0" err="1" smtClean="0">
              <a:solidFill>
                <a:srgbClr val="FF0000"/>
              </a:solidFill>
            </a:rPr>
            <a:t>Основна</a:t>
          </a:r>
          <a:r>
            <a:rPr lang="ru-RU" sz="1600" b="0" i="0" kern="1200" dirty="0" smtClean="0">
              <a:solidFill>
                <a:srgbClr val="FF0000"/>
              </a:solidFill>
            </a:rPr>
            <a:t> </a:t>
          </a:r>
          <a:r>
            <a:rPr lang="ru-RU" sz="1600" b="0" i="0" kern="1200" dirty="0" err="1" smtClean="0">
              <a:solidFill>
                <a:srgbClr val="FF0000"/>
              </a:solidFill>
            </a:rPr>
            <a:t>ідея</a:t>
          </a:r>
          <a:r>
            <a:rPr lang="ru-RU" sz="1600" b="0" i="0" kern="1200" dirty="0" smtClean="0">
              <a:solidFill>
                <a:srgbClr val="FF0000"/>
              </a:solidFill>
            </a:rPr>
            <a:t> </a:t>
          </a:r>
          <a:r>
            <a:rPr lang="ru-RU" sz="1600" b="0" i="0" kern="1200" dirty="0" err="1" smtClean="0">
              <a:solidFill>
                <a:srgbClr val="FF0000"/>
              </a:solidFill>
            </a:rPr>
            <a:t>сталого</a:t>
          </a:r>
          <a:r>
            <a:rPr lang="ru-RU" sz="1600" b="0" i="0" kern="1200" dirty="0" smtClean="0">
              <a:solidFill>
                <a:srgbClr val="FF0000"/>
              </a:solidFill>
            </a:rPr>
            <a:t> </a:t>
          </a:r>
          <a:r>
            <a:rPr lang="ru-RU" sz="1600" b="0" i="0" kern="1200" dirty="0" err="1" smtClean="0">
              <a:solidFill>
                <a:srgbClr val="FF0000"/>
              </a:solidFill>
            </a:rPr>
            <a:t>розвитку</a:t>
          </a:r>
          <a:r>
            <a:rPr lang="ru-RU" sz="1600" b="0" i="0" kern="1200" dirty="0" smtClean="0">
              <a:solidFill>
                <a:srgbClr val="FF0000"/>
              </a:solidFill>
            </a:rPr>
            <a:t> - </a:t>
          </a:r>
          <a:r>
            <a:rPr lang="ru-RU" sz="1600" b="0" i="0" kern="1200" dirty="0" err="1" smtClean="0">
              <a:solidFill>
                <a:srgbClr val="FF0000"/>
              </a:solidFill>
            </a:rPr>
            <a:t>це</a:t>
          </a:r>
          <a:r>
            <a:rPr lang="ru-RU" sz="1600" b="0" i="0" kern="1200" dirty="0" smtClean="0">
              <a:solidFill>
                <a:srgbClr val="FF0000"/>
              </a:solidFill>
            </a:rPr>
            <a:t> </a:t>
          </a:r>
          <a:r>
            <a:rPr lang="ru-RU" sz="1600" b="0" i="0" kern="1200" dirty="0" err="1" smtClean="0">
              <a:solidFill>
                <a:srgbClr val="FF0000"/>
              </a:solidFill>
            </a:rPr>
            <a:t>гармонійний</a:t>
          </a:r>
          <a:r>
            <a:rPr lang="ru-RU" sz="1600" b="0" i="0" kern="1200" dirty="0" smtClean="0">
              <a:solidFill>
                <a:srgbClr val="FF0000"/>
              </a:solidFill>
            </a:rPr>
            <a:t> </a:t>
          </a:r>
          <a:r>
            <a:rPr lang="ru-RU" sz="1600" b="0" i="0" kern="1200" dirty="0" err="1" smtClean="0">
              <a:solidFill>
                <a:srgbClr val="FF0000"/>
              </a:solidFill>
            </a:rPr>
            <a:t>розвиток</a:t>
          </a:r>
          <a:r>
            <a:rPr lang="ru-RU" sz="1600" b="0" i="0" kern="1200" dirty="0" smtClean="0">
              <a:solidFill>
                <a:srgbClr val="FF0000"/>
              </a:solidFill>
            </a:rPr>
            <a:t> </a:t>
          </a:r>
          <a:r>
            <a:rPr lang="ru-RU" sz="1600" b="0" i="0" kern="1200" dirty="0" err="1" smtClean="0">
              <a:solidFill>
                <a:srgbClr val="FF0000"/>
              </a:solidFill>
            </a:rPr>
            <a:t>суспільства</a:t>
          </a:r>
          <a:r>
            <a:rPr lang="ru-RU" sz="1600" b="0" i="0" kern="1200" dirty="0" smtClean="0">
              <a:solidFill>
                <a:srgbClr val="FF0000"/>
              </a:solidFill>
            </a:rPr>
            <a:t> </a:t>
          </a:r>
          <a:r>
            <a:rPr lang="ru-RU" sz="1600" b="0" i="0" kern="1200" dirty="0" err="1" smtClean="0">
              <a:solidFill>
                <a:srgbClr val="FF0000"/>
              </a:solidFill>
            </a:rPr>
            <a:t>і</a:t>
          </a:r>
          <a:r>
            <a:rPr lang="ru-RU" sz="1600" b="0" i="0" kern="1200" dirty="0" smtClean="0">
              <a:solidFill>
                <a:srgbClr val="FF0000"/>
              </a:solidFill>
            </a:rPr>
            <a:t> </a:t>
          </a:r>
          <a:r>
            <a:rPr lang="ru-RU" sz="1600" b="0" i="0" kern="1200" dirty="0" err="1" smtClean="0">
              <a:solidFill>
                <a:srgbClr val="FF0000"/>
              </a:solidFill>
            </a:rPr>
            <a:t>навколишнього</a:t>
          </a:r>
          <a:r>
            <a:rPr lang="ru-RU" sz="1600" b="0" i="0" kern="1200" dirty="0" smtClean="0">
              <a:solidFill>
                <a:srgbClr val="FF0000"/>
              </a:solidFill>
            </a:rPr>
            <a:t> </a:t>
          </a:r>
          <a:r>
            <a:rPr lang="ru-RU" sz="1600" b="0" i="0" kern="1200" dirty="0" err="1" smtClean="0">
              <a:solidFill>
                <a:srgbClr val="FF0000"/>
              </a:solidFill>
            </a:rPr>
            <a:t>середовища</a:t>
          </a:r>
          <a:r>
            <a:rPr lang="ru-RU" sz="1600" b="0" i="0" kern="1200" dirty="0" smtClean="0">
              <a:solidFill>
                <a:srgbClr val="FF0000"/>
              </a:solidFill>
            </a:rPr>
            <a:t>, коли при </a:t>
          </a:r>
          <a:r>
            <a:rPr lang="ru-RU" sz="1600" b="0" i="0" kern="1200" dirty="0" err="1" smtClean="0">
              <a:solidFill>
                <a:srgbClr val="FF0000"/>
              </a:solidFill>
            </a:rPr>
            <a:t>вирішенні</a:t>
          </a:r>
          <a:r>
            <a:rPr lang="ru-RU" sz="1600" b="0" i="0" kern="1200" dirty="0" smtClean="0">
              <a:solidFill>
                <a:srgbClr val="FF0000"/>
              </a:solidFill>
            </a:rPr>
            <a:t> </a:t>
          </a:r>
          <a:r>
            <a:rPr lang="ru-RU" sz="1600" b="0" i="0" kern="1200" dirty="0" err="1" smtClean="0">
              <a:solidFill>
                <a:srgbClr val="FF0000"/>
              </a:solidFill>
            </a:rPr>
            <a:t>економічних</a:t>
          </a:r>
          <a:r>
            <a:rPr lang="ru-RU" sz="1600" b="0" i="0" kern="1200" dirty="0" smtClean="0">
              <a:solidFill>
                <a:srgbClr val="FF0000"/>
              </a:solidFill>
            </a:rPr>
            <a:t>, </a:t>
          </a:r>
          <a:r>
            <a:rPr lang="ru-RU" sz="1600" b="0" i="0" kern="1200" dirty="0" err="1" smtClean="0">
              <a:solidFill>
                <a:srgbClr val="FF0000"/>
              </a:solidFill>
            </a:rPr>
            <a:t>соціальних</a:t>
          </a:r>
          <a:r>
            <a:rPr lang="ru-RU" sz="1600" b="0" i="0" kern="1200" dirty="0" smtClean="0">
              <a:solidFill>
                <a:srgbClr val="FF0000"/>
              </a:solidFill>
            </a:rPr>
            <a:t> проблем </a:t>
          </a:r>
          <a:r>
            <a:rPr lang="ru-RU" sz="1600" b="0" i="0" kern="1200" dirty="0" err="1" smtClean="0">
              <a:solidFill>
                <a:srgbClr val="FF0000"/>
              </a:solidFill>
            </a:rPr>
            <a:t>враховуються</a:t>
          </a:r>
          <a:r>
            <a:rPr lang="ru-RU" sz="1600" b="0" i="0" kern="1200" dirty="0" smtClean="0">
              <a:solidFill>
                <a:srgbClr val="FF0000"/>
              </a:solidFill>
            </a:rPr>
            <a:t> </a:t>
          </a:r>
          <a:r>
            <a:rPr lang="ru-RU" sz="1600" b="0" i="0" kern="1200" dirty="0" err="1" smtClean="0">
              <a:solidFill>
                <a:srgbClr val="FF0000"/>
              </a:solidFill>
            </a:rPr>
            <a:t>і</a:t>
          </a:r>
          <a:r>
            <a:rPr lang="ru-RU" sz="1600" b="0" i="0" kern="1200" dirty="0" smtClean="0">
              <a:solidFill>
                <a:srgbClr val="FF0000"/>
              </a:solidFill>
            </a:rPr>
            <a:t> </a:t>
          </a:r>
          <a:r>
            <a:rPr lang="ru-RU" sz="1600" b="0" i="0" kern="1200" dirty="0" err="1" smtClean="0">
              <a:solidFill>
                <a:srgbClr val="FF0000"/>
              </a:solidFill>
            </a:rPr>
            <a:t>закони</a:t>
          </a:r>
          <a:r>
            <a:rPr lang="ru-RU" sz="1600" b="0" i="0" kern="1200" dirty="0" smtClean="0">
              <a:solidFill>
                <a:srgbClr val="FF0000"/>
              </a:solidFill>
            </a:rPr>
            <a:t> </a:t>
          </a:r>
          <a:r>
            <a:rPr lang="ru-RU" sz="1600" b="0" i="0" kern="1200" dirty="0" err="1" smtClean="0">
              <a:solidFill>
                <a:srgbClr val="FF0000"/>
              </a:solidFill>
            </a:rPr>
            <a:t>природи</a:t>
          </a:r>
          <a:r>
            <a:rPr lang="ru-RU" sz="1600" b="0" i="0" kern="1200" dirty="0" smtClean="0">
              <a:solidFill>
                <a:srgbClr val="FF0000"/>
              </a:solidFill>
            </a:rPr>
            <a:t>.</a:t>
          </a:r>
          <a:endParaRPr lang="ru-RU" sz="1600" kern="1200" dirty="0">
            <a:solidFill>
              <a:srgbClr val="FF0000"/>
            </a:solidFill>
          </a:endParaRPr>
        </a:p>
      </dsp:txBody>
      <dsp:txXfrm>
        <a:off x="1346200" y="2793999"/>
        <a:ext cx="4749800" cy="1269999"/>
      </dsp:txXfrm>
    </dsp:sp>
    <dsp:sp modelId="{AB221BB2-15A6-456A-8D65-C0ABEFD05160}">
      <dsp:nvSpPr>
        <dsp:cNvPr id="0" name=""/>
        <dsp:cNvSpPr/>
      </dsp:nvSpPr>
      <dsp:spPr>
        <a:xfrm>
          <a:off x="126999" y="2920999"/>
          <a:ext cx="1219200" cy="101599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06.06.2022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06.06.2022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06.06.2022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06.06.2022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13" Type="http://schemas.openxmlformats.org/officeDocument/2006/relationships/image" Target="../media/image33.jpeg"/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12" Type="http://schemas.openxmlformats.org/officeDocument/2006/relationships/image" Target="../media/image32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6.jpeg"/><Relationship Id="rId11" Type="http://schemas.openxmlformats.org/officeDocument/2006/relationships/image" Target="../media/image31.jpeg"/><Relationship Id="rId5" Type="http://schemas.openxmlformats.org/officeDocument/2006/relationships/image" Target="../media/image25.jpeg"/><Relationship Id="rId10" Type="http://schemas.openxmlformats.org/officeDocument/2006/relationships/image" Target="../media/image30.jpeg"/><Relationship Id="rId4" Type="http://schemas.openxmlformats.org/officeDocument/2006/relationships/image" Target="../media/image24.jpeg"/><Relationship Id="rId9" Type="http://schemas.openxmlformats.org/officeDocument/2006/relationships/image" Target="../media/image29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 err="1" smtClean="0">
                <a:solidFill>
                  <a:srgbClr val="7030A0"/>
                </a:solidFill>
              </a:rPr>
              <a:t>Проєкт</a:t>
            </a:r>
            <a:r>
              <a:rPr lang="uk-UA" b="1" dirty="0" smtClean="0">
                <a:solidFill>
                  <a:srgbClr val="7030A0"/>
                </a:solidFill>
              </a:rPr>
              <a:t> </a:t>
            </a:r>
            <a:r>
              <a:rPr lang="uk-UA" b="1" dirty="0" err="1" smtClean="0">
                <a:solidFill>
                  <a:srgbClr val="7030A0"/>
                </a:solidFill>
              </a:rPr>
              <a:t>“Дошкільнятам-освіта</a:t>
            </a:r>
            <a:r>
              <a:rPr lang="uk-UA" b="1" smtClean="0">
                <a:solidFill>
                  <a:srgbClr val="7030A0"/>
                </a:solidFill>
              </a:rPr>
              <a:t> </a:t>
            </a:r>
            <a:r>
              <a:rPr lang="uk-UA" b="1" smtClean="0">
                <a:solidFill>
                  <a:srgbClr val="7030A0"/>
                </a:solidFill>
              </a:rPr>
              <a:t>для сталого </a:t>
            </a:r>
            <a:r>
              <a:rPr lang="uk-UA" b="1" dirty="0" err="1" smtClean="0">
                <a:solidFill>
                  <a:srgbClr val="7030A0"/>
                </a:solidFill>
              </a:rPr>
              <a:t>розвитку”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5286388"/>
            <a:ext cx="4038600" cy="839775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uk-UA" dirty="0" smtClean="0"/>
              <a:t>Вихователь:</a:t>
            </a:r>
          </a:p>
          <a:p>
            <a:pPr>
              <a:buNone/>
            </a:pPr>
            <a:r>
              <a:rPr lang="en-US" dirty="0" smtClean="0"/>
              <a:t> </a:t>
            </a:r>
            <a:r>
              <a:rPr lang="uk-UA" dirty="0" smtClean="0"/>
              <a:t>Старикова Надія </a:t>
            </a:r>
            <a:r>
              <a:rPr lang="uk-UA" dirty="0" err="1" smtClean="0"/>
              <a:t>Рудольфівна</a:t>
            </a:r>
            <a:endParaRPr lang="ru-RU" dirty="0"/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388" y="1643050"/>
            <a:ext cx="1905000" cy="279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 descr="проект «Дошкільнятам-освіта для сталого розвитку». - 16 Лютого 2015 - ДНЗ  &quot;Зірочка&quot; №2 м.Умань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4500570"/>
            <a:ext cx="2429022" cy="1828800"/>
          </a:xfrm>
          <a:prstGeom prst="rect">
            <a:avLst/>
          </a:prstGeom>
          <a:noFill/>
          <a:ln>
            <a:solidFill>
              <a:srgbClr val="FF0000"/>
            </a:solidFill>
          </a:ln>
          <a:scene3d>
            <a:camera prst="perspectiveRight"/>
            <a:lightRig rig="threePt" dir="t"/>
          </a:scene3d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00430" y="2143116"/>
            <a:ext cx="2786082" cy="242889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scene3d>
            <a:camera prst="perspectiveRight"/>
            <a:lightRig rig="threePt" dir="t"/>
          </a:scene3d>
        </p:spPr>
      </p:pic>
      <p:sp>
        <p:nvSpPr>
          <p:cNvPr id="8" name="Прямоугольник 7"/>
          <p:cNvSpPr/>
          <p:nvPr/>
        </p:nvSpPr>
        <p:spPr>
          <a:xfrm>
            <a:off x="357158" y="2214554"/>
            <a:ext cx="2714644" cy="1200329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>
              <a:buNone/>
            </a:pPr>
            <a:r>
              <a:rPr lang="uk-UA" dirty="0" smtClean="0">
                <a:solidFill>
                  <a:srgbClr val="FF0000"/>
                </a:solidFill>
              </a:rPr>
              <a:t>Тематичний день </a:t>
            </a:r>
            <a:r>
              <a:rPr lang="uk-UA" dirty="0" smtClean="0"/>
              <a:t>як засіб</a:t>
            </a:r>
          </a:p>
          <a:p>
            <a:pPr>
              <a:buNone/>
            </a:pPr>
            <a:r>
              <a:rPr lang="uk-UA" dirty="0" smtClean="0"/>
              <a:t>стимулювання пізнавальних інтересів у </a:t>
            </a:r>
            <a:r>
              <a:rPr lang="uk-UA" dirty="0" smtClean="0">
                <a:solidFill>
                  <a:srgbClr val="FF0000"/>
                </a:solidFill>
              </a:rPr>
              <a:t>середній групі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ЕМПАУЕРМЕНТ – педагогіка мотивації і натхнення до дії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28596" y="1785926"/>
            <a:ext cx="821537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i="1" dirty="0" smtClean="0"/>
              <a:t>Основні принципи </a:t>
            </a:r>
            <a:r>
              <a:rPr lang="uk-UA" sz="2000" i="1" dirty="0" err="1" smtClean="0"/>
              <a:t>емпауермент</a:t>
            </a:r>
            <a:r>
              <a:rPr lang="en-US" sz="2000" i="1" dirty="0" smtClean="0"/>
              <a:t> </a:t>
            </a:r>
            <a:r>
              <a:rPr lang="uk-UA" sz="2000" i="1" dirty="0" smtClean="0"/>
              <a:t>-</a:t>
            </a:r>
            <a:r>
              <a:rPr lang="en-US" sz="2000" i="1" dirty="0" smtClean="0"/>
              <a:t> </a:t>
            </a:r>
            <a:r>
              <a:rPr lang="uk-UA" sz="2000" i="1" dirty="0" smtClean="0"/>
              <a:t>педагогіки:</a:t>
            </a:r>
            <a:endParaRPr lang="ru-RU" sz="2000" dirty="0" smtClean="0"/>
          </a:p>
          <a:p>
            <a:pPr lvl="0"/>
            <a:r>
              <a:rPr lang="uk-UA" sz="2000" dirty="0" smtClean="0"/>
              <a:t>створення умов для формування у дитини впевненості у власних силах і можливостях та відповідальності за результати навчання;</a:t>
            </a:r>
            <a:endParaRPr lang="ru-RU" sz="2000" dirty="0" smtClean="0"/>
          </a:p>
          <a:p>
            <a:r>
              <a:rPr lang="uk-UA" sz="2000" dirty="0" smtClean="0"/>
              <a:t>прийняття нею рішень щодо власного стилю життя та їх виконань;</a:t>
            </a:r>
            <a:endParaRPr lang="ru-RU" sz="2000" dirty="0" smtClean="0"/>
          </a:p>
          <a:p>
            <a:pPr lvl="0"/>
            <a:r>
              <a:rPr lang="uk-UA" sz="2000" dirty="0" smtClean="0"/>
              <a:t>забезпечення психологічного комфорту дітей під час занять як за допомогою спеціальних прийомів, та і через доступні змісту (за принципом вибору кожною дитиною тих кроків, які вона хоче і може здійснити);</a:t>
            </a:r>
            <a:endParaRPr lang="ru-RU" sz="2000" dirty="0" smtClean="0"/>
          </a:p>
          <a:p>
            <a:pPr lvl="0"/>
            <a:r>
              <a:rPr lang="uk-UA" sz="2000" dirty="0" smtClean="0"/>
              <a:t>створення умов для появи у дітей ентузіазму і почуття задоволення від результатів групової й індивідуальної роботи, виконання дій і вироблення звичок поведінки, орієнтованих на сталий розвиток, що досягається насамперед завдяки постійному позитивному (як за формою, так і за змістом) зворотному зв’язку.</a:t>
            </a:r>
            <a:endParaRPr lang="ru-RU" sz="2000" dirty="0" smtClean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857224" y="1714488"/>
            <a:ext cx="1714512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Ранкове коло</a:t>
            </a:r>
            <a:endParaRPr lang="ru-RU" dirty="0"/>
          </a:p>
        </p:txBody>
      </p:sp>
      <p:sp>
        <p:nvSpPr>
          <p:cNvPr id="3" name="Овал 2"/>
          <p:cNvSpPr/>
          <p:nvPr/>
        </p:nvSpPr>
        <p:spPr>
          <a:xfrm>
            <a:off x="5715008" y="4143380"/>
            <a:ext cx="1714512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Разом з батьками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642910" y="357166"/>
            <a:ext cx="171451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400" dirty="0" smtClean="0"/>
              <a:t>Щоб ранкове коло було успішним необхідно створити атмосферу безпеки, довіри,відкритості</a:t>
            </a:r>
            <a:endParaRPr lang="ru-RU" sz="1400" dirty="0"/>
          </a:p>
        </p:txBody>
      </p:sp>
      <p:sp>
        <p:nvSpPr>
          <p:cNvPr id="5" name="TextBox 4"/>
          <p:cNvSpPr txBox="1"/>
          <p:nvPr/>
        </p:nvSpPr>
        <p:spPr>
          <a:xfrm>
            <a:off x="4071934" y="5214950"/>
            <a:ext cx="478634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Залучайте </a:t>
            </a:r>
            <a:r>
              <a:rPr lang="ru-RU" dirty="0" err="1" smtClean="0"/>
              <a:t>батьків</a:t>
            </a:r>
            <a:r>
              <a:rPr lang="ru-RU" dirty="0" smtClean="0"/>
              <a:t> до </a:t>
            </a:r>
            <a:r>
              <a:rPr lang="ru-RU" dirty="0" err="1" smtClean="0"/>
              <a:t>спільної</a:t>
            </a:r>
            <a:r>
              <a:rPr lang="ru-RU" dirty="0" smtClean="0"/>
              <a:t> </a:t>
            </a:r>
            <a:r>
              <a:rPr lang="ru-RU" dirty="0" err="1" smtClean="0"/>
              <a:t>роботи</a:t>
            </a:r>
            <a:r>
              <a:rPr lang="ru-RU" dirty="0" smtClean="0"/>
              <a:t>. </a:t>
            </a:r>
            <a:r>
              <a:rPr lang="ru-RU" dirty="0" err="1" smtClean="0"/>
              <a:t>Щоб</a:t>
            </a:r>
            <a:r>
              <a:rPr lang="ru-RU" dirty="0" smtClean="0"/>
              <a:t> </a:t>
            </a:r>
            <a:r>
              <a:rPr lang="ru-RU" dirty="0" err="1" smtClean="0"/>
              <a:t>зацікавити</a:t>
            </a:r>
            <a:r>
              <a:rPr lang="ru-RU" dirty="0" smtClean="0"/>
              <a:t> </a:t>
            </a:r>
            <a:r>
              <a:rPr lang="ru-RU" dirty="0" err="1" smtClean="0"/>
              <a:t>їх</a:t>
            </a:r>
            <a:r>
              <a:rPr lang="ru-RU" dirty="0" smtClean="0"/>
              <a:t>, правильно </a:t>
            </a:r>
            <a:r>
              <a:rPr lang="ru-RU" dirty="0" err="1" smtClean="0"/>
              <a:t>поінформуйте</a:t>
            </a:r>
            <a:r>
              <a:rPr lang="ru-RU" dirty="0" smtClean="0"/>
              <a:t> – </a:t>
            </a:r>
            <a:r>
              <a:rPr lang="ru-RU" dirty="0" err="1" smtClean="0"/>
              <a:t>висвітліть</a:t>
            </a:r>
            <a:r>
              <a:rPr lang="ru-RU" dirty="0" smtClean="0"/>
              <a:t> проблему, </a:t>
            </a:r>
            <a:r>
              <a:rPr lang="ru-RU" dirty="0" err="1" smtClean="0"/>
              <a:t>спонукайте</a:t>
            </a:r>
            <a:r>
              <a:rPr lang="ru-RU" dirty="0" smtClean="0"/>
              <a:t> </a:t>
            </a:r>
            <a:r>
              <a:rPr lang="ru-RU" dirty="0" err="1" smtClean="0"/>
              <a:t>замислитися</a:t>
            </a:r>
            <a:r>
              <a:rPr lang="ru-RU" dirty="0" smtClean="0"/>
              <a:t>. </a:t>
            </a:r>
            <a:r>
              <a:rPr lang="uk-UA" dirty="0" smtClean="0"/>
              <a:t>Виготовлення годівнички,</a:t>
            </a:r>
            <a:r>
              <a:rPr lang="uk-UA" dirty="0" err="1" smtClean="0"/>
              <a:t>поробок</a:t>
            </a:r>
            <a:r>
              <a:rPr lang="uk-UA" dirty="0" smtClean="0"/>
              <a:t>,город на підвіконні</a:t>
            </a:r>
            <a:endParaRPr lang="ru-RU" dirty="0"/>
          </a:p>
        </p:txBody>
      </p:sp>
      <p:sp>
        <p:nvSpPr>
          <p:cNvPr id="6" name="Овал 5"/>
          <p:cNvSpPr/>
          <p:nvPr/>
        </p:nvSpPr>
        <p:spPr>
          <a:xfrm>
            <a:off x="4143372" y="642918"/>
            <a:ext cx="2000264" cy="10572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err="1" smtClean="0"/>
              <a:t>Дидакт</a:t>
            </a:r>
            <a:r>
              <a:rPr lang="uk-UA" dirty="0" smtClean="0"/>
              <a:t> </a:t>
            </a:r>
            <a:r>
              <a:rPr lang="uk-UA" dirty="0" err="1" smtClean="0"/>
              <a:t>.та</a:t>
            </a:r>
            <a:r>
              <a:rPr lang="uk-UA" dirty="0" smtClean="0"/>
              <a:t> рухливі ігри</a:t>
            </a:r>
            <a:endParaRPr lang="ru-RU" dirty="0"/>
          </a:p>
        </p:txBody>
      </p:sp>
      <p:sp>
        <p:nvSpPr>
          <p:cNvPr id="7" name="Овал 6"/>
          <p:cNvSpPr/>
          <p:nvPr/>
        </p:nvSpPr>
        <p:spPr>
          <a:xfrm>
            <a:off x="5286380" y="1785926"/>
            <a:ext cx="1500198" cy="121444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Досліди та спостереження</a:t>
            </a:r>
            <a:endParaRPr lang="ru-RU" dirty="0"/>
          </a:p>
        </p:txBody>
      </p:sp>
      <p:sp>
        <p:nvSpPr>
          <p:cNvPr id="8" name="Овал 7"/>
          <p:cNvSpPr/>
          <p:nvPr/>
        </p:nvSpPr>
        <p:spPr>
          <a:xfrm>
            <a:off x="2428860" y="857232"/>
            <a:ext cx="162878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бесіда</a:t>
            </a:r>
            <a:endParaRPr lang="ru-RU" dirty="0"/>
          </a:p>
        </p:txBody>
      </p:sp>
      <p:sp>
        <p:nvSpPr>
          <p:cNvPr id="9" name="Овал 8"/>
          <p:cNvSpPr/>
          <p:nvPr/>
        </p:nvSpPr>
        <p:spPr>
          <a:xfrm>
            <a:off x="1857356" y="4786322"/>
            <a:ext cx="1914532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висновки</a:t>
            </a:r>
            <a:endParaRPr lang="ru-RU" dirty="0"/>
          </a:p>
        </p:txBody>
      </p:sp>
      <p:sp>
        <p:nvSpPr>
          <p:cNvPr id="10" name="Овал 9"/>
          <p:cNvSpPr/>
          <p:nvPr/>
        </p:nvSpPr>
        <p:spPr>
          <a:xfrm>
            <a:off x="428596" y="2786058"/>
            <a:ext cx="1914532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Робота з картинками</a:t>
            </a:r>
            <a:endParaRPr lang="ru-RU" dirty="0"/>
          </a:p>
        </p:txBody>
      </p:sp>
      <p:sp>
        <p:nvSpPr>
          <p:cNvPr id="12" name="Овал 11"/>
          <p:cNvSpPr/>
          <p:nvPr/>
        </p:nvSpPr>
        <p:spPr>
          <a:xfrm>
            <a:off x="6786578" y="2928934"/>
            <a:ext cx="1857388" cy="11287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самодослідження</a:t>
            </a:r>
            <a:endParaRPr lang="ru-RU" dirty="0"/>
          </a:p>
        </p:txBody>
      </p:sp>
      <p:sp>
        <p:nvSpPr>
          <p:cNvPr id="13" name="Овал 12"/>
          <p:cNvSpPr/>
          <p:nvPr/>
        </p:nvSpPr>
        <p:spPr>
          <a:xfrm>
            <a:off x="2357422" y="2571744"/>
            <a:ext cx="1914532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Інтегроване заняття</a:t>
            </a:r>
            <a:endParaRPr lang="ru-RU" dirty="0"/>
          </a:p>
        </p:txBody>
      </p:sp>
      <p:sp>
        <p:nvSpPr>
          <p:cNvPr id="15" name="Овал 14"/>
          <p:cNvSpPr/>
          <p:nvPr/>
        </p:nvSpPr>
        <p:spPr>
          <a:xfrm>
            <a:off x="4429124" y="3000372"/>
            <a:ext cx="1714512" cy="9858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Індивідуальна робота</a:t>
            </a:r>
            <a:endParaRPr lang="ru-RU" dirty="0"/>
          </a:p>
        </p:txBody>
      </p:sp>
      <p:sp>
        <p:nvSpPr>
          <p:cNvPr id="17" name="Овал 16"/>
          <p:cNvSpPr/>
          <p:nvPr/>
        </p:nvSpPr>
        <p:spPr>
          <a:xfrm>
            <a:off x="642910" y="3857628"/>
            <a:ext cx="162878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колаж</a:t>
            </a:r>
            <a:endParaRPr lang="ru-RU" dirty="0"/>
          </a:p>
        </p:txBody>
      </p:sp>
      <p:sp>
        <p:nvSpPr>
          <p:cNvPr id="18" name="Овал 17"/>
          <p:cNvSpPr/>
          <p:nvPr/>
        </p:nvSpPr>
        <p:spPr>
          <a:xfrm>
            <a:off x="3143240" y="3929066"/>
            <a:ext cx="1928826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Прогулянки екскурсії</a:t>
            </a:r>
            <a:endParaRPr lang="ru-RU" dirty="0"/>
          </a:p>
        </p:txBody>
      </p:sp>
      <p:sp>
        <p:nvSpPr>
          <p:cNvPr id="19" name="TextBox 18"/>
          <p:cNvSpPr txBox="1"/>
          <p:nvPr/>
        </p:nvSpPr>
        <p:spPr>
          <a:xfrm>
            <a:off x="6715140" y="285728"/>
            <a:ext cx="221457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 </a:t>
            </a:r>
            <a:r>
              <a:rPr lang="ru-RU" dirty="0" err="1" smtClean="0"/>
              <a:t>різних</a:t>
            </a:r>
            <a:r>
              <a:rPr lang="ru-RU" dirty="0" smtClean="0"/>
              <a:t> формах </a:t>
            </a:r>
            <a:r>
              <a:rPr lang="ru-RU" dirty="0" err="1" smtClean="0"/>
              <a:t>творчої</a:t>
            </a:r>
            <a:r>
              <a:rPr lang="ru-RU" dirty="0" smtClean="0"/>
              <a:t> </a:t>
            </a:r>
            <a:r>
              <a:rPr lang="ru-RU" dirty="0" err="1" smtClean="0"/>
              <a:t>взаємодії</a:t>
            </a:r>
            <a:r>
              <a:rPr lang="ru-RU" dirty="0" smtClean="0"/>
              <a:t>, на </a:t>
            </a:r>
            <a:r>
              <a:rPr lang="ru-RU" dirty="0" err="1" smtClean="0"/>
              <a:t>прогулянці</a:t>
            </a:r>
            <a:r>
              <a:rPr lang="ru-RU" dirty="0" smtClean="0"/>
              <a:t> та </a:t>
            </a:r>
            <a:r>
              <a:rPr lang="ru-RU" dirty="0" err="1" smtClean="0"/>
              <a:t>під</a:t>
            </a:r>
            <a:r>
              <a:rPr lang="ru-RU" dirty="0" smtClean="0"/>
              <a:t> час </a:t>
            </a:r>
            <a:r>
              <a:rPr lang="ru-RU" dirty="0" err="1" smtClean="0"/>
              <a:t>інших</a:t>
            </a:r>
            <a:r>
              <a:rPr lang="ru-RU" dirty="0" smtClean="0"/>
              <a:t> </a:t>
            </a:r>
            <a:r>
              <a:rPr lang="ru-RU" dirty="0" err="1" smtClean="0"/>
              <a:t>видів</a:t>
            </a:r>
            <a:r>
              <a:rPr lang="ru-RU" dirty="0" smtClean="0"/>
              <a:t> </a:t>
            </a:r>
            <a:r>
              <a:rPr lang="ru-RU" dirty="0" err="1" smtClean="0"/>
              <a:t>активності</a:t>
            </a:r>
            <a:r>
              <a:rPr lang="ru-RU" dirty="0" smtClean="0"/>
              <a:t> у </a:t>
            </a:r>
            <a:r>
              <a:rPr lang="ru-RU" dirty="0" err="1" smtClean="0"/>
              <a:t>другій</a:t>
            </a:r>
            <a:r>
              <a:rPr lang="ru-RU" dirty="0" smtClean="0"/>
              <a:t> </a:t>
            </a:r>
            <a:r>
              <a:rPr lang="ru-RU" dirty="0" err="1" smtClean="0"/>
              <a:t>половині</a:t>
            </a:r>
            <a:r>
              <a:rPr lang="ru-RU" dirty="0" smtClean="0"/>
              <a:t> дня все,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засвоїли</a:t>
            </a:r>
            <a:r>
              <a:rPr lang="ru-RU" dirty="0" smtClean="0"/>
              <a:t> </a:t>
            </a:r>
            <a:r>
              <a:rPr lang="ru-RU" dirty="0" err="1" smtClean="0"/>
              <a:t>під</a:t>
            </a:r>
            <a:r>
              <a:rPr lang="ru-RU" dirty="0" smtClean="0"/>
              <a:t> час </a:t>
            </a:r>
            <a:r>
              <a:rPr lang="ru-RU" dirty="0" err="1" smtClean="0"/>
              <a:t>інтегрованого</a:t>
            </a:r>
            <a:r>
              <a:rPr lang="ru-RU" dirty="0" smtClean="0"/>
              <a:t> </a:t>
            </a:r>
            <a:r>
              <a:rPr lang="ru-RU" dirty="0" err="1" smtClean="0"/>
              <a:t>заняття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20" name="Овал 19"/>
          <p:cNvSpPr/>
          <p:nvPr/>
        </p:nvSpPr>
        <p:spPr>
          <a:xfrm>
            <a:off x="3571868" y="1857364"/>
            <a:ext cx="1500198" cy="7143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Рольові ігри</a:t>
            </a:r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Спілкування</a:t>
            </a: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2050" name="Picture 2" descr="C:\Users\Admin\Pictures\2022-01-19\729.jpg"/>
          <p:cNvPicPr>
            <a:picLocks noChangeAspect="1" noChangeArrowheads="1"/>
          </p:cNvPicPr>
          <p:nvPr/>
        </p:nvPicPr>
        <p:blipFill>
          <a:blip r:embed="rId2" cstate="print"/>
          <a:srcRect t="26041" r="3906" b="6250"/>
          <a:stretch>
            <a:fillRect/>
          </a:stretch>
        </p:blipFill>
        <p:spPr bwMode="auto">
          <a:xfrm>
            <a:off x="214282" y="4857760"/>
            <a:ext cx="3244373" cy="1714512"/>
          </a:xfrm>
          <a:prstGeom prst="rect">
            <a:avLst/>
          </a:prstGeom>
          <a:noFill/>
        </p:spPr>
      </p:pic>
      <p:pic>
        <p:nvPicPr>
          <p:cNvPr id="2051" name="Picture 3" descr="C:\Users\Admin\Pictures\2022-01-19\73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04664"/>
            <a:ext cx="2928926" cy="2196694"/>
          </a:xfrm>
          <a:prstGeom prst="rect">
            <a:avLst/>
          </a:prstGeom>
          <a:noFill/>
        </p:spPr>
      </p:pic>
      <p:pic>
        <p:nvPicPr>
          <p:cNvPr id="2052" name="Picture 4" descr="C:\Users\Admin\Pictures\2022-01-19\72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86512" y="3500438"/>
            <a:ext cx="2357436" cy="3143248"/>
          </a:xfrm>
          <a:prstGeom prst="rect">
            <a:avLst/>
          </a:prstGeom>
          <a:noFill/>
        </p:spPr>
      </p:pic>
      <p:pic>
        <p:nvPicPr>
          <p:cNvPr id="2053" name="Picture 5" descr="C:\Users\Admin\Pictures\2022-01-19\67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86116" y="857232"/>
            <a:ext cx="3000377" cy="400050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56"/>
          </a:xfrm>
        </p:spPr>
        <p:txBody>
          <a:bodyPr>
            <a:normAutofit fontScale="90000"/>
          </a:bodyPr>
          <a:lstStyle/>
          <a:p>
            <a:pPr lvl="0"/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en-US" b="1" dirty="0" smtClean="0">
                <a:solidFill>
                  <a:srgbClr val="FF0000"/>
                </a:solidFill>
              </a:rPr>
              <a:t>  </a:t>
            </a:r>
            <a:r>
              <a:rPr lang="ru-RU" b="1" dirty="0" err="1" smtClean="0">
                <a:solidFill>
                  <a:srgbClr val="FF0000"/>
                </a:solidFill>
              </a:rPr>
              <a:t>Природа-наш</a:t>
            </a:r>
            <a:r>
              <a:rPr lang="ru-RU" b="1" dirty="0" smtClean="0">
                <a:solidFill>
                  <a:srgbClr val="FF0000"/>
                </a:solidFill>
              </a:rPr>
              <a:t> друг</a:t>
            </a:r>
            <a:br>
              <a:rPr lang="ru-RU" b="1" dirty="0" smtClean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026" name="Picture 2" descr="C:\Users\Admin\Pictures\2022-01-19\7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42852"/>
            <a:ext cx="2250278" cy="3000371"/>
          </a:xfrm>
          <a:prstGeom prst="rect">
            <a:avLst/>
          </a:prstGeom>
          <a:noFill/>
        </p:spPr>
      </p:pic>
      <p:pic>
        <p:nvPicPr>
          <p:cNvPr id="1027" name="Picture 3" descr="C:\Users\Admin\Pictures\2022-01-19\73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214554"/>
            <a:ext cx="1393022" cy="1857363"/>
          </a:xfrm>
          <a:prstGeom prst="rect">
            <a:avLst/>
          </a:prstGeom>
          <a:noFill/>
        </p:spPr>
      </p:pic>
      <p:pic>
        <p:nvPicPr>
          <p:cNvPr id="1028" name="Picture 4" descr="C:\Users\Admin\Pictures\2022-01-19\733.jpg"/>
          <p:cNvPicPr>
            <a:picLocks noChangeAspect="1" noChangeArrowheads="1"/>
          </p:cNvPicPr>
          <p:nvPr/>
        </p:nvPicPr>
        <p:blipFill>
          <a:blip r:embed="rId4" cstate="print"/>
          <a:srcRect l="25000" t="19791" r="11111"/>
          <a:stretch>
            <a:fillRect/>
          </a:stretch>
        </p:blipFill>
        <p:spPr bwMode="auto">
          <a:xfrm>
            <a:off x="7000892" y="1071546"/>
            <a:ext cx="1707083" cy="2857496"/>
          </a:xfrm>
          <a:prstGeom prst="rect">
            <a:avLst/>
          </a:prstGeom>
          <a:noFill/>
        </p:spPr>
      </p:pic>
      <p:pic>
        <p:nvPicPr>
          <p:cNvPr id="1029" name="Picture 5" descr="C:\Users\Admin\Pictures\2022-01-19\734.jpg"/>
          <p:cNvPicPr>
            <a:picLocks noChangeAspect="1" noChangeArrowheads="1"/>
          </p:cNvPicPr>
          <p:nvPr/>
        </p:nvPicPr>
        <p:blipFill>
          <a:blip r:embed="rId5" cstate="print"/>
          <a:srcRect l="13889" t="25000" r="13889"/>
          <a:stretch>
            <a:fillRect/>
          </a:stretch>
        </p:blipFill>
        <p:spPr bwMode="auto">
          <a:xfrm>
            <a:off x="214282" y="3929066"/>
            <a:ext cx="2032006" cy="2714620"/>
          </a:xfrm>
          <a:prstGeom prst="rect">
            <a:avLst/>
          </a:prstGeom>
          <a:noFill/>
        </p:spPr>
      </p:pic>
      <p:pic>
        <p:nvPicPr>
          <p:cNvPr id="1030" name="Picture 6" descr="C:\Users\Admin\Pictures\2022-01-19\738.jpg"/>
          <p:cNvPicPr>
            <a:picLocks noChangeAspect="1" noChangeArrowheads="1"/>
          </p:cNvPicPr>
          <p:nvPr/>
        </p:nvPicPr>
        <p:blipFill>
          <a:blip r:embed="rId6" cstate="print"/>
          <a:srcRect t="5208" r="23437" b="12500"/>
          <a:stretch>
            <a:fillRect/>
          </a:stretch>
        </p:blipFill>
        <p:spPr bwMode="auto">
          <a:xfrm>
            <a:off x="2500298" y="571480"/>
            <a:ext cx="2481329" cy="2000264"/>
          </a:xfrm>
          <a:prstGeom prst="rect">
            <a:avLst/>
          </a:prstGeom>
          <a:noFill/>
        </p:spPr>
      </p:pic>
      <p:pic>
        <p:nvPicPr>
          <p:cNvPr id="1031" name="Picture 7" descr="C:\Users\Admin\Pictures\2022-01-19\01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214546" y="2571744"/>
            <a:ext cx="1000132" cy="1333509"/>
          </a:xfrm>
          <a:prstGeom prst="rect">
            <a:avLst/>
          </a:prstGeom>
          <a:noFill/>
        </p:spPr>
      </p:pic>
      <p:pic>
        <p:nvPicPr>
          <p:cNvPr id="1032" name="Picture 8" descr="C:\Users\Admin\Pictures\2022-01-19\715.jpg"/>
          <p:cNvPicPr>
            <a:picLocks noChangeAspect="1" noChangeArrowheads="1"/>
          </p:cNvPicPr>
          <p:nvPr/>
        </p:nvPicPr>
        <p:blipFill>
          <a:blip r:embed="rId8" cstate="print"/>
          <a:srcRect b="15625"/>
          <a:stretch>
            <a:fillRect/>
          </a:stretch>
        </p:blipFill>
        <p:spPr bwMode="auto">
          <a:xfrm>
            <a:off x="5000628" y="500042"/>
            <a:ext cx="2143127" cy="2893236"/>
          </a:xfrm>
          <a:prstGeom prst="rect">
            <a:avLst/>
          </a:prstGeom>
          <a:noFill/>
        </p:spPr>
      </p:pic>
      <p:pic>
        <p:nvPicPr>
          <p:cNvPr id="1033" name="Picture 9" descr="C:\Users\Admin\Pictures\2022-01-19\722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072066" y="3286124"/>
            <a:ext cx="2071702" cy="3396454"/>
          </a:xfrm>
          <a:prstGeom prst="rect">
            <a:avLst/>
          </a:prstGeom>
          <a:noFill/>
        </p:spPr>
      </p:pic>
      <p:pic>
        <p:nvPicPr>
          <p:cNvPr id="1034" name="Picture 10" descr="C:\Users\Admin\Pictures\2022-01-19\726.jpg"/>
          <p:cNvPicPr>
            <a:picLocks noChangeAspect="1" noChangeArrowheads="1"/>
          </p:cNvPicPr>
          <p:nvPr/>
        </p:nvPicPr>
        <p:blipFill>
          <a:blip r:embed="rId10" cstate="print"/>
          <a:srcRect l="20833" t="10416" r="29167" b="34375"/>
          <a:stretch>
            <a:fillRect/>
          </a:stretch>
        </p:blipFill>
        <p:spPr bwMode="auto">
          <a:xfrm>
            <a:off x="7143768" y="4143380"/>
            <a:ext cx="1746861" cy="2571768"/>
          </a:xfrm>
          <a:prstGeom prst="rect">
            <a:avLst/>
          </a:prstGeom>
          <a:noFill/>
        </p:spPr>
      </p:pic>
      <p:pic>
        <p:nvPicPr>
          <p:cNvPr id="1035" name="Picture 11" descr="C:\Users\Admin\Pictures\2022-01-19\727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143768" y="142852"/>
            <a:ext cx="1607331" cy="1071554"/>
          </a:xfrm>
          <a:prstGeom prst="rect">
            <a:avLst/>
          </a:prstGeom>
          <a:noFill/>
        </p:spPr>
      </p:pic>
      <p:pic>
        <p:nvPicPr>
          <p:cNvPr id="1036" name="Picture 12" descr="C:\Users\Admin\Pictures\2022-01-19\731.jpg"/>
          <p:cNvPicPr>
            <a:picLocks noChangeAspect="1" noChangeArrowheads="1"/>
          </p:cNvPicPr>
          <p:nvPr/>
        </p:nvPicPr>
        <p:blipFill>
          <a:blip r:embed="rId12" cstate="print"/>
          <a:srcRect l="12500" t="19791" r="12500" b="35417"/>
          <a:stretch>
            <a:fillRect/>
          </a:stretch>
        </p:blipFill>
        <p:spPr bwMode="auto">
          <a:xfrm>
            <a:off x="3214678" y="2428868"/>
            <a:ext cx="1883970" cy="1500198"/>
          </a:xfrm>
          <a:prstGeom prst="rect">
            <a:avLst/>
          </a:prstGeom>
          <a:noFill/>
        </p:spPr>
      </p:pic>
      <p:pic>
        <p:nvPicPr>
          <p:cNvPr id="1037" name="Picture 13" descr="C:\Users\Admin\Pictures\2022-01-19\736.jpg"/>
          <p:cNvPicPr>
            <a:picLocks noChangeAspect="1" noChangeArrowheads="1"/>
          </p:cNvPicPr>
          <p:nvPr/>
        </p:nvPicPr>
        <p:blipFill>
          <a:blip r:embed="rId13" cstate="print"/>
          <a:srcRect l="18750" t="4166" r="16406" b="16666"/>
          <a:stretch>
            <a:fillRect/>
          </a:stretch>
        </p:blipFill>
        <p:spPr bwMode="auto">
          <a:xfrm>
            <a:off x="2214546" y="3929066"/>
            <a:ext cx="2857520" cy="26879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Autofit/>
          </a:bodyPr>
          <a:lstStyle/>
          <a:p>
            <a:r>
              <a:rPr lang="ru-RU" sz="2000" b="1" dirty="0" err="1" smtClean="0"/>
              <a:t>Позиція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і</a:t>
            </a:r>
            <a:r>
              <a:rPr lang="ru-RU" sz="2000" b="1" dirty="0" smtClean="0"/>
              <a:t> роль </a:t>
            </a:r>
            <a:r>
              <a:rPr lang="ru-RU" sz="2000" b="1" dirty="0" err="1" smtClean="0"/>
              <a:t>вихователя</a:t>
            </a:r>
            <a:r>
              <a:rPr lang="ru-RU" sz="2000" b="1" dirty="0" smtClean="0"/>
              <a:t> в </a:t>
            </a:r>
            <a:r>
              <a:rPr lang="ru-RU" sz="2000" b="1" dirty="0" err="1" smtClean="0"/>
              <a:t>освітньому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процесі</a:t>
            </a:r>
            <a:r>
              <a:rPr lang="ru-RU" sz="2000" b="1" dirty="0" smtClean="0"/>
              <a:t> для </a:t>
            </a:r>
            <a:r>
              <a:rPr lang="ru-RU" sz="2000" b="1" dirty="0" err="1" smtClean="0"/>
              <a:t>сталого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розвитку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357158" y="785794"/>
            <a:ext cx="8229600" cy="5715040"/>
          </a:xfrm>
        </p:spPr>
        <p:txBody>
          <a:bodyPr>
            <a:normAutofit fontScale="47500" lnSpcReduction="20000"/>
          </a:bodyPr>
          <a:lstStyle/>
          <a:p>
            <a:pPr fontAlgn="base"/>
            <a:r>
              <a:rPr lang="ru-RU" sz="3400" dirty="0" err="1" smtClean="0"/>
              <a:t>Діяльність</a:t>
            </a:r>
            <a:r>
              <a:rPr lang="ru-RU" sz="3400" dirty="0" smtClean="0"/>
              <a:t> </a:t>
            </a:r>
            <a:r>
              <a:rPr lang="ru-RU" sz="3400" dirty="0" err="1" smtClean="0"/>
              <a:t>вихователя</a:t>
            </a:r>
            <a:r>
              <a:rPr lang="ru-RU" sz="3400" dirty="0" smtClean="0"/>
              <a:t> на </a:t>
            </a:r>
            <a:r>
              <a:rPr lang="ru-RU" sz="3400" dirty="0" err="1" smtClean="0"/>
              <a:t>заняттях</a:t>
            </a:r>
            <a:r>
              <a:rPr lang="ru-RU" sz="3400" dirty="0" smtClean="0"/>
              <a:t> </a:t>
            </a:r>
            <a:r>
              <a:rPr lang="ru-RU" sz="3400" dirty="0" err="1" smtClean="0"/>
              <a:t>з</a:t>
            </a:r>
            <a:r>
              <a:rPr lang="ru-RU" sz="3400" dirty="0" smtClean="0"/>
              <a:t> курсу </a:t>
            </a:r>
            <a:r>
              <a:rPr lang="ru-RU" sz="3400" dirty="0" err="1" smtClean="0"/>
              <a:t>має</a:t>
            </a:r>
            <a:r>
              <a:rPr lang="ru-RU" sz="3400" dirty="0" smtClean="0"/>
              <a:t> </a:t>
            </a:r>
            <a:r>
              <a:rPr lang="ru-RU" sz="3400" dirty="0" err="1" smtClean="0"/>
              <a:t>свої</a:t>
            </a:r>
            <a:r>
              <a:rPr lang="ru-RU" sz="3400" dirty="0" smtClean="0"/>
              <a:t> </a:t>
            </a:r>
            <a:r>
              <a:rPr lang="ru-RU" sz="3400" dirty="0" err="1" smtClean="0"/>
              <a:t>особливості</a:t>
            </a:r>
            <a:r>
              <a:rPr lang="ru-RU" sz="3400" dirty="0" smtClean="0"/>
              <a:t>, </a:t>
            </a:r>
            <a:r>
              <a:rPr lang="ru-RU" sz="3400" dirty="0" err="1" smtClean="0"/>
              <a:t>що</a:t>
            </a:r>
            <a:r>
              <a:rPr lang="ru-RU" sz="3400" dirty="0" smtClean="0"/>
              <a:t> </a:t>
            </a:r>
            <a:r>
              <a:rPr lang="ru-RU" sz="3400" dirty="0" err="1" smtClean="0"/>
              <a:t>полягають</a:t>
            </a:r>
            <a:r>
              <a:rPr lang="ru-RU" sz="3400" dirty="0" smtClean="0"/>
              <a:t> у </a:t>
            </a:r>
            <a:r>
              <a:rPr lang="ru-RU" sz="3400" dirty="0" err="1" smtClean="0"/>
              <a:t>продуктивній</a:t>
            </a:r>
            <a:r>
              <a:rPr lang="ru-RU" sz="3400" dirty="0" smtClean="0"/>
              <a:t> </a:t>
            </a:r>
            <a:r>
              <a:rPr lang="ru-RU" sz="3400" dirty="0" err="1" smtClean="0"/>
              <a:t>співпраці</a:t>
            </a:r>
            <a:r>
              <a:rPr lang="ru-RU" sz="3400" dirty="0" smtClean="0"/>
              <a:t> </a:t>
            </a:r>
            <a:r>
              <a:rPr lang="ru-RU" sz="3400" dirty="0" err="1" smtClean="0"/>
              <a:t>з</a:t>
            </a:r>
            <a:r>
              <a:rPr lang="ru-RU" sz="3400" dirty="0" smtClean="0"/>
              <a:t> </a:t>
            </a:r>
            <a:r>
              <a:rPr lang="ru-RU" sz="3400" dirty="0" err="1" smtClean="0"/>
              <a:t>дітьми</a:t>
            </a:r>
            <a:r>
              <a:rPr lang="ru-RU" sz="3400" dirty="0" smtClean="0"/>
              <a:t> </a:t>
            </a:r>
            <a:r>
              <a:rPr lang="ru-RU" sz="3400" dirty="0" err="1" smtClean="0"/>
              <a:t>й</a:t>
            </a:r>
            <a:r>
              <a:rPr lang="ru-RU" sz="3400" dirty="0" smtClean="0"/>
              <a:t> </a:t>
            </a:r>
            <a:r>
              <a:rPr lang="ru-RU" sz="3400" dirty="0" err="1" smtClean="0"/>
              <a:t>організації</a:t>
            </a:r>
            <a:r>
              <a:rPr lang="ru-RU" sz="3400" dirty="0" smtClean="0"/>
              <a:t> </a:t>
            </a:r>
            <a:r>
              <a:rPr lang="ru-RU" sz="3400" dirty="0" err="1" smtClean="0"/>
              <a:t>їхньої</a:t>
            </a:r>
            <a:r>
              <a:rPr lang="ru-RU" sz="3400" dirty="0" smtClean="0"/>
              <a:t> </a:t>
            </a:r>
            <a:r>
              <a:rPr lang="ru-RU" sz="3400" dirty="0" err="1" smtClean="0"/>
              <a:t>взаємодії</a:t>
            </a:r>
            <a:r>
              <a:rPr lang="ru-RU" sz="3400" dirty="0" smtClean="0"/>
              <a:t> </a:t>
            </a:r>
            <a:r>
              <a:rPr lang="ru-RU" sz="3400" dirty="0" err="1" smtClean="0"/>
              <a:t>одне</a:t>
            </a:r>
            <a:r>
              <a:rPr lang="ru-RU" sz="3400" dirty="0" smtClean="0"/>
              <a:t> </a:t>
            </a:r>
            <a:r>
              <a:rPr lang="ru-RU" sz="3400" dirty="0" err="1" smtClean="0"/>
              <a:t>з</a:t>
            </a:r>
            <a:r>
              <a:rPr lang="ru-RU" sz="3400" dirty="0" smtClean="0"/>
              <a:t> одним.</a:t>
            </a:r>
          </a:p>
          <a:p>
            <a:pPr fontAlgn="base"/>
            <a:r>
              <a:rPr lang="ru-RU" sz="3400" dirty="0" err="1" smtClean="0"/>
              <a:t>Реалізація</a:t>
            </a:r>
            <a:r>
              <a:rPr lang="ru-RU" sz="3400" dirty="0" smtClean="0"/>
              <a:t> </a:t>
            </a:r>
            <a:r>
              <a:rPr lang="ru-RU" sz="3400" dirty="0" err="1" smtClean="0"/>
              <a:t>виховного</a:t>
            </a:r>
            <a:r>
              <a:rPr lang="ru-RU" sz="3400" dirty="0" smtClean="0"/>
              <a:t> </a:t>
            </a:r>
            <a:r>
              <a:rPr lang="ru-RU" sz="3400" dirty="0" err="1" smtClean="0"/>
              <a:t>і</a:t>
            </a:r>
            <a:r>
              <a:rPr lang="ru-RU" sz="3400" dirty="0" smtClean="0"/>
              <a:t> </a:t>
            </a:r>
            <a:r>
              <a:rPr lang="ru-RU" sz="3400" dirty="0" err="1" smtClean="0"/>
              <a:t>розвивального</a:t>
            </a:r>
            <a:r>
              <a:rPr lang="ru-RU" sz="3400" dirty="0" smtClean="0"/>
              <a:t> </a:t>
            </a:r>
            <a:r>
              <a:rPr lang="ru-RU" sz="3400" dirty="0" err="1" smtClean="0"/>
              <a:t>потенціалу</a:t>
            </a:r>
            <a:r>
              <a:rPr lang="ru-RU" sz="3400" dirty="0" smtClean="0"/>
              <a:t> </a:t>
            </a:r>
            <a:r>
              <a:rPr lang="ru-RU" sz="3400" dirty="0" err="1" smtClean="0"/>
              <a:t>змісту</a:t>
            </a:r>
            <a:r>
              <a:rPr lang="ru-RU" sz="3400" dirty="0" smtClean="0"/>
              <a:t> </a:t>
            </a:r>
            <a:r>
              <a:rPr lang="ru-RU" sz="3400" dirty="0" err="1" smtClean="0"/>
              <a:t>освіти</a:t>
            </a:r>
            <a:r>
              <a:rPr lang="ru-RU" sz="3400" dirty="0" smtClean="0"/>
              <a:t> для </a:t>
            </a:r>
            <a:r>
              <a:rPr lang="ru-RU" sz="3400" dirty="0" err="1" smtClean="0"/>
              <a:t>сталого</a:t>
            </a:r>
            <a:r>
              <a:rPr lang="ru-RU" sz="3400" dirty="0" smtClean="0"/>
              <a:t> </a:t>
            </a:r>
            <a:r>
              <a:rPr lang="ru-RU" sz="3400" dirty="0" err="1" smtClean="0"/>
              <a:t>розвитку</a:t>
            </a:r>
            <a:r>
              <a:rPr lang="ru-RU" sz="3400" dirty="0" smtClean="0"/>
              <a:t> </a:t>
            </a:r>
            <a:r>
              <a:rPr lang="ru-RU" sz="3400" dirty="0" err="1" smtClean="0"/>
              <a:t>забезпечується</a:t>
            </a:r>
            <a:r>
              <a:rPr lang="ru-RU" sz="3400" dirty="0" smtClean="0"/>
              <a:t> </a:t>
            </a:r>
            <a:r>
              <a:rPr lang="ru-RU" sz="3400" dirty="0" err="1" smtClean="0"/>
              <a:t>виконанням</a:t>
            </a:r>
            <a:r>
              <a:rPr lang="ru-RU" sz="3400" dirty="0" smtClean="0"/>
              <a:t> педагогом </a:t>
            </a:r>
            <a:r>
              <a:rPr lang="ru-RU" sz="3400" dirty="0" err="1" smtClean="0"/>
              <a:t>особливих</a:t>
            </a:r>
            <a:r>
              <a:rPr lang="ru-RU" sz="3400" dirty="0" smtClean="0"/>
              <a:t> </a:t>
            </a:r>
            <a:r>
              <a:rPr lang="ru-RU" sz="3400" dirty="0" err="1" smtClean="0"/>
              <a:t>функцій</a:t>
            </a:r>
            <a:r>
              <a:rPr lang="ru-RU" sz="3400" dirty="0" smtClean="0"/>
              <a:t>, а </a:t>
            </a:r>
            <a:r>
              <a:rPr lang="ru-RU" sz="3400" dirty="0" err="1" smtClean="0"/>
              <a:t>саме</a:t>
            </a:r>
            <a:r>
              <a:rPr lang="ru-RU" sz="3400" dirty="0" smtClean="0"/>
              <a:t>:</a:t>
            </a:r>
          </a:p>
          <a:p>
            <a:pPr fontAlgn="base"/>
            <a:r>
              <a:rPr lang="ru-RU" sz="3400" dirty="0" err="1" smtClean="0">
                <a:solidFill>
                  <a:srgbClr val="FF0000"/>
                </a:solidFill>
              </a:rPr>
              <a:t>лідера</a:t>
            </a:r>
            <a:r>
              <a:rPr lang="ru-RU" sz="3400" dirty="0" smtClean="0"/>
              <a:t> (</a:t>
            </a:r>
            <a:r>
              <a:rPr lang="ru-RU" sz="3400" dirty="0" err="1" smtClean="0"/>
              <a:t>долучає</a:t>
            </a:r>
            <a:r>
              <a:rPr lang="ru-RU" sz="3400" dirty="0" smtClean="0"/>
              <a:t> </a:t>
            </a:r>
            <a:r>
              <a:rPr lang="ru-RU" sz="3400" dirty="0" err="1" smtClean="0"/>
              <a:t>дітей</a:t>
            </a:r>
            <a:r>
              <a:rPr lang="ru-RU" sz="3400" dirty="0" smtClean="0"/>
              <a:t> </a:t>
            </a:r>
            <a:r>
              <a:rPr lang="ru-RU" sz="3400" dirty="0" err="1" smtClean="0"/>
              <a:t>і</a:t>
            </a:r>
            <a:r>
              <a:rPr lang="ru-RU" sz="3400" dirty="0" smtClean="0"/>
              <a:t> </a:t>
            </a:r>
            <a:r>
              <a:rPr lang="ru-RU" sz="3400" dirty="0" err="1" smtClean="0"/>
              <a:t>їхніх</a:t>
            </a:r>
            <a:r>
              <a:rPr lang="ru-RU" sz="3400" dirty="0" smtClean="0"/>
              <a:t> </a:t>
            </a:r>
            <a:r>
              <a:rPr lang="ru-RU" sz="3400" dirty="0" err="1" smtClean="0"/>
              <a:t>батьків</a:t>
            </a:r>
            <a:r>
              <a:rPr lang="ru-RU" sz="3400" dirty="0" smtClean="0"/>
              <a:t> до </a:t>
            </a:r>
            <a:r>
              <a:rPr lang="ru-RU" sz="3400" dirty="0" err="1" smtClean="0"/>
              <a:t>діяльності</a:t>
            </a:r>
            <a:r>
              <a:rPr lang="ru-RU" sz="3400" dirty="0" smtClean="0"/>
              <a:t>, </a:t>
            </a:r>
            <a:r>
              <a:rPr lang="ru-RU" sz="3400" dirty="0" err="1" smtClean="0"/>
              <a:t>мотивує</a:t>
            </a:r>
            <a:r>
              <a:rPr lang="ru-RU" sz="3400" dirty="0" smtClean="0"/>
              <a:t>, </a:t>
            </a:r>
            <a:r>
              <a:rPr lang="ru-RU" sz="3400" dirty="0" err="1" smtClean="0"/>
              <a:t>надихає</a:t>
            </a:r>
            <a:r>
              <a:rPr lang="ru-RU" sz="3400" dirty="0" smtClean="0"/>
              <a:t>, </a:t>
            </a:r>
            <a:r>
              <a:rPr lang="ru-RU" sz="3400" dirty="0" err="1" smtClean="0"/>
              <a:t>підтримує</a:t>
            </a:r>
            <a:r>
              <a:rPr lang="ru-RU" sz="3400" dirty="0" smtClean="0"/>
              <a:t>, </a:t>
            </a:r>
            <a:r>
              <a:rPr lang="ru-RU" sz="3400" dirty="0" err="1" smtClean="0"/>
              <a:t>заохочує</a:t>
            </a:r>
            <a:r>
              <a:rPr lang="ru-RU" sz="3400" dirty="0" smtClean="0"/>
              <a:t>, </a:t>
            </a:r>
            <a:r>
              <a:rPr lang="ru-RU" sz="3400" dirty="0" err="1" smtClean="0"/>
              <a:t>спрямовує</a:t>
            </a:r>
            <a:r>
              <a:rPr lang="ru-RU" sz="3400" dirty="0" smtClean="0"/>
              <a:t> </a:t>
            </a:r>
            <a:r>
              <a:rPr lang="ru-RU" sz="3400" dirty="0" err="1" smtClean="0"/>
              <a:t>до</a:t>
            </a:r>
            <a:r>
              <a:rPr lang="ru-RU" sz="3400" dirty="0" smtClean="0"/>
              <a:t> </a:t>
            </a:r>
            <a:r>
              <a:rPr lang="ru-RU" sz="3400" dirty="0" err="1" smtClean="0"/>
              <a:t>реалізації</a:t>
            </a:r>
            <a:r>
              <a:rPr lang="ru-RU" sz="3400" dirty="0" smtClean="0"/>
              <a:t> </a:t>
            </a:r>
            <a:r>
              <a:rPr lang="ru-RU" sz="3400" dirty="0" err="1" smtClean="0"/>
              <a:t>поставленої</a:t>
            </a:r>
            <a:r>
              <a:rPr lang="ru-RU" sz="3400" dirty="0" smtClean="0"/>
              <a:t> мети);</a:t>
            </a:r>
          </a:p>
          <a:p>
            <a:pPr fontAlgn="base"/>
            <a:r>
              <a:rPr lang="ru-RU" sz="3400" dirty="0" err="1" smtClean="0"/>
              <a:t>носія</a:t>
            </a:r>
            <a:r>
              <a:rPr lang="ru-RU" sz="3400" dirty="0" smtClean="0"/>
              <a:t> </a:t>
            </a:r>
            <a:r>
              <a:rPr lang="ru-RU" sz="3400" dirty="0" err="1" smtClean="0"/>
              <a:t>інформації</a:t>
            </a:r>
            <a:r>
              <a:rPr lang="ru-RU" sz="3400" dirty="0" smtClean="0"/>
              <a:t> (</a:t>
            </a:r>
            <a:r>
              <a:rPr lang="ru-RU" sz="3400" dirty="0" err="1" smtClean="0"/>
              <a:t>володіє</a:t>
            </a:r>
            <a:r>
              <a:rPr lang="ru-RU" sz="3400" dirty="0" smtClean="0"/>
              <a:t> </a:t>
            </a:r>
            <a:r>
              <a:rPr lang="ru-RU" sz="3400" dirty="0" err="1" smtClean="0"/>
              <a:t>знаннями</a:t>
            </a:r>
            <a:r>
              <a:rPr lang="ru-RU" sz="3400" dirty="0" smtClean="0"/>
              <a:t> та </a:t>
            </a:r>
            <a:r>
              <a:rPr lang="ru-RU" sz="3400" dirty="0" err="1" smtClean="0"/>
              <a:t>вміннями</a:t>
            </a:r>
            <a:r>
              <a:rPr lang="ru-RU" sz="3400" dirty="0" smtClean="0"/>
              <a:t> в </a:t>
            </a:r>
            <a:r>
              <a:rPr lang="ru-RU" sz="3400" dirty="0" err="1" smtClean="0"/>
              <a:t>кількох</a:t>
            </a:r>
            <a:r>
              <a:rPr lang="ru-RU" sz="3400" dirty="0" smtClean="0"/>
              <a:t> </a:t>
            </a:r>
            <a:r>
              <a:rPr lang="ru-RU" sz="3400" dirty="0" err="1" smtClean="0"/>
              <a:t>галузях</a:t>
            </a:r>
            <a:r>
              <a:rPr lang="ru-RU" sz="3400" dirty="0" smtClean="0"/>
              <a:t>, </a:t>
            </a:r>
            <a:r>
              <a:rPr lang="ru-RU" sz="3400" dirty="0" err="1" smtClean="0"/>
              <a:t>якими</a:t>
            </a:r>
            <a:r>
              <a:rPr lang="ru-RU" sz="3400" dirty="0" smtClean="0"/>
              <a:t> охоче </a:t>
            </a:r>
            <a:r>
              <a:rPr lang="ru-RU" sz="3400" dirty="0" err="1" smtClean="0"/>
              <a:t>ділиться</a:t>
            </a:r>
            <a:r>
              <a:rPr lang="ru-RU" sz="3400" dirty="0" smtClean="0"/>
              <a:t> </a:t>
            </a:r>
            <a:r>
              <a:rPr lang="ru-RU" sz="3400" dirty="0" err="1" smtClean="0"/>
              <a:t>з</a:t>
            </a:r>
            <a:r>
              <a:rPr lang="ru-RU" sz="3400" dirty="0" smtClean="0"/>
              <a:t> </a:t>
            </a:r>
            <a:r>
              <a:rPr lang="ru-RU" sz="3400" dirty="0" err="1" smtClean="0"/>
              <a:t>дітьми</a:t>
            </a:r>
            <a:r>
              <a:rPr lang="ru-RU" sz="3400" dirty="0" smtClean="0"/>
              <a:t> та </a:t>
            </a:r>
            <a:r>
              <a:rPr lang="ru-RU" sz="3400" dirty="0" err="1" smtClean="0"/>
              <a:t>їхніми</a:t>
            </a:r>
            <a:r>
              <a:rPr lang="ru-RU" sz="3400" dirty="0" smtClean="0"/>
              <a:t> батьками);</a:t>
            </a:r>
          </a:p>
          <a:p>
            <a:pPr fontAlgn="base"/>
            <a:r>
              <a:rPr lang="ru-RU" sz="3400" dirty="0" err="1" smtClean="0">
                <a:solidFill>
                  <a:srgbClr val="FF0000"/>
                </a:solidFill>
              </a:rPr>
              <a:t>радника</a:t>
            </a:r>
            <a:r>
              <a:rPr lang="ru-RU" sz="3400" dirty="0" smtClean="0"/>
              <a:t> (</a:t>
            </a:r>
            <a:r>
              <a:rPr lang="ru-RU" sz="3400" dirty="0" err="1" smtClean="0"/>
              <a:t>допомагає</a:t>
            </a:r>
            <a:r>
              <a:rPr lang="ru-RU" sz="3400" dirty="0" smtClean="0"/>
              <a:t> </a:t>
            </a:r>
            <a:r>
              <a:rPr lang="ru-RU" sz="3400" dirty="0" err="1" smtClean="0"/>
              <a:t>знайти</a:t>
            </a:r>
            <a:r>
              <a:rPr lang="ru-RU" sz="3400" dirty="0" smtClean="0"/>
              <a:t> </a:t>
            </a:r>
            <a:r>
              <a:rPr lang="ru-RU" sz="3400" dirty="0" err="1" smtClean="0"/>
              <a:t>оптимальний</a:t>
            </a:r>
            <a:r>
              <a:rPr lang="ru-RU" sz="3400" dirty="0" smtClean="0"/>
              <a:t> </a:t>
            </a:r>
            <a:r>
              <a:rPr lang="ru-RU" sz="3400" dirty="0" err="1" smtClean="0"/>
              <a:t>напрям</a:t>
            </a:r>
            <a:r>
              <a:rPr lang="ru-RU" sz="3400" dirty="0" smtClean="0"/>
              <a:t> </a:t>
            </a:r>
            <a:r>
              <a:rPr lang="ru-RU" sz="3400" dirty="0" err="1" smtClean="0"/>
              <a:t>і</a:t>
            </a:r>
            <a:r>
              <a:rPr lang="ru-RU" sz="3400" dirty="0" smtClean="0"/>
              <a:t> </a:t>
            </a:r>
            <a:r>
              <a:rPr lang="ru-RU" sz="3400" dirty="0" err="1" smtClean="0"/>
              <a:t>спосіб</a:t>
            </a:r>
            <a:r>
              <a:rPr lang="ru-RU" sz="3400" dirty="0" smtClean="0"/>
              <a:t> </a:t>
            </a:r>
            <a:r>
              <a:rPr lang="ru-RU" sz="3400" dirty="0" err="1" smtClean="0"/>
              <a:t>діяльності</a:t>
            </a:r>
            <a:r>
              <a:rPr lang="ru-RU" sz="3400" dirty="0" smtClean="0"/>
              <a:t> </a:t>
            </a:r>
            <a:r>
              <a:rPr lang="ru-RU" sz="3400" dirty="0" err="1" smtClean="0"/>
              <a:t>відповідно</a:t>
            </a:r>
            <a:r>
              <a:rPr lang="ru-RU" sz="3400" dirty="0" smtClean="0"/>
              <a:t> до </a:t>
            </a:r>
            <a:r>
              <a:rPr lang="ru-RU" sz="3400" dirty="0" err="1" smtClean="0"/>
              <a:t>психологічних</a:t>
            </a:r>
            <a:r>
              <a:rPr lang="ru-RU" sz="3400" dirty="0" smtClean="0"/>
              <a:t>, </a:t>
            </a:r>
            <a:r>
              <a:rPr lang="ru-RU" sz="3400" dirty="0" err="1" smtClean="0"/>
              <a:t>пізнавальних</a:t>
            </a:r>
            <a:r>
              <a:rPr lang="ru-RU" sz="3400" dirty="0" smtClean="0"/>
              <a:t> потреб </a:t>
            </a:r>
            <a:r>
              <a:rPr lang="ru-RU" sz="3400" dirty="0" err="1" smtClean="0"/>
              <a:t>кожної</a:t>
            </a:r>
            <a:r>
              <a:rPr lang="ru-RU" sz="3400" dirty="0" smtClean="0"/>
              <a:t> </a:t>
            </a:r>
            <a:r>
              <a:rPr lang="ru-RU" sz="3400" dirty="0" err="1" smtClean="0"/>
              <a:t>дитини</a:t>
            </a:r>
            <a:r>
              <a:rPr lang="ru-RU" sz="3400" dirty="0" smtClean="0"/>
              <a:t>);</a:t>
            </a:r>
          </a:p>
          <a:p>
            <a:pPr fontAlgn="base"/>
            <a:r>
              <a:rPr lang="ru-RU" sz="3400" dirty="0" err="1" smtClean="0">
                <a:solidFill>
                  <a:srgbClr val="FF0000"/>
                </a:solidFill>
              </a:rPr>
              <a:t>організатора</a:t>
            </a:r>
            <a:r>
              <a:rPr lang="ru-RU" sz="3400" dirty="0" smtClean="0"/>
              <a:t> (</a:t>
            </a:r>
            <a:r>
              <a:rPr lang="ru-RU" sz="3400" dirty="0" err="1" smtClean="0"/>
              <a:t>організовує</a:t>
            </a:r>
            <a:r>
              <a:rPr lang="ru-RU" sz="3400" dirty="0" smtClean="0"/>
              <a:t> </a:t>
            </a:r>
            <a:r>
              <a:rPr lang="ru-RU" sz="3400" dirty="0" err="1" smtClean="0"/>
              <a:t>діяльність</a:t>
            </a:r>
            <a:r>
              <a:rPr lang="ru-RU" sz="3400" dirty="0" smtClean="0"/>
              <a:t> </a:t>
            </a:r>
            <a:r>
              <a:rPr lang="ru-RU" sz="3400" dirty="0" err="1" smtClean="0"/>
              <a:t>дітей</a:t>
            </a:r>
            <a:r>
              <a:rPr lang="ru-RU" sz="3400" dirty="0" smtClean="0"/>
              <a:t>, </a:t>
            </a:r>
            <a:r>
              <a:rPr lang="ru-RU" sz="3400" dirty="0" err="1" smtClean="0"/>
              <a:t>створює</a:t>
            </a:r>
            <a:r>
              <a:rPr lang="ru-RU" sz="3400" dirty="0" smtClean="0"/>
              <a:t> для них </a:t>
            </a:r>
            <a:r>
              <a:rPr lang="ru-RU" sz="3400" dirty="0" err="1" smtClean="0"/>
              <a:t>відповідні</a:t>
            </a:r>
            <a:r>
              <a:rPr lang="ru-RU" sz="3400" dirty="0" smtClean="0"/>
              <a:t> </a:t>
            </a:r>
            <a:r>
              <a:rPr lang="ru-RU" sz="3400" dirty="0" err="1" smtClean="0"/>
              <a:t>умови</a:t>
            </a:r>
            <a:r>
              <a:rPr lang="ru-RU" sz="3400" dirty="0" smtClean="0"/>
              <a:t>, </a:t>
            </a:r>
            <a:r>
              <a:rPr lang="ru-RU" sz="3400" dirty="0" err="1" smtClean="0"/>
              <a:t>забезпечує</a:t>
            </a:r>
            <a:r>
              <a:rPr lang="ru-RU" sz="3400" dirty="0" smtClean="0"/>
              <a:t> </a:t>
            </a:r>
            <a:r>
              <a:rPr lang="ru-RU" sz="3400" dirty="0" err="1" smtClean="0"/>
              <a:t>необхідними</a:t>
            </a:r>
            <a:r>
              <a:rPr lang="ru-RU" sz="3400" dirty="0" smtClean="0"/>
              <a:t> ресурсами, </a:t>
            </a:r>
            <a:r>
              <a:rPr lang="ru-RU" sz="3400" dirty="0" err="1" smtClean="0"/>
              <a:t>підтримує</a:t>
            </a:r>
            <a:r>
              <a:rPr lang="ru-RU" sz="3400" dirty="0" smtClean="0"/>
              <a:t> контакт </a:t>
            </a:r>
            <a:r>
              <a:rPr lang="ru-RU" sz="3400" dirty="0" err="1" smtClean="0"/>
              <a:t>з</a:t>
            </a:r>
            <a:r>
              <a:rPr lang="ru-RU" sz="3400" dirty="0" smtClean="0"/>
              <a:t> батьками та </a:t>
            </a:r>
            <a:r>
              <a:rPr lang="ru-RU" sz="3400" dirty="0" err="1" smtClean="0"/>
              <a:t>іншими</a:t>
            </a:r>
            <a:r>
              <a:rPr lang="ru-RU" sz="3400" dirty="0" smtClean="0"/>
              <a:t> </a:t>
            </a:r>
            <a:r>
              <a:rPr lang="ru-RU" sz="3400" dirty="0" err="1" smtClean="0"/>
              <a:t>учасниками</a:t>
            </a:r>
            <a:r>
              <a:rPr lang="ru-RU" sz="3400" dirty="0" smtClean="0"/>
              <a:t> </a:t>
            </a:r>
            <a:r>
              <a:rPr lang="ru-RU" sz="3400" dirty="0" err="1" smtClean="0"/>
              <a:t>освітнього</a:t>
            </a:r>
            <a:r>
              <a:rPr lang="ru-RU" sz="3400" dirty="0" smtClean="0"/>
              <a:t> </a:t>
            </a:r>
            <a:r>
              <a:rPr lang="ru-RU" sz="3400" dirty="0" err="1" smtClean="0"/>
              <a:t>процесу</a:t>
            </a:r>
            <a:r>
              <a:rPr lang="ru-RU" sz="3400" dirty="0" smtClean="0"/>
              <a:t>);</a:t>
            </a:r>
          </a:p>
          <a:p>
            <a:pPr fontAlgn="base"/>
            <a:r>
              <a:rPr lang="ru-RU" sz="3400" dirty="0" smtClean="0">
                <a:solidFill>
                  <a:srgbClr val="FF0000"/>
                </a:solidFill>
              </a:rPr>
              <a:t>наставника</a:t>
            </a:r>
            <a:r>
              <a:rPr lang="ru-RU" sz="3400" dirty="0" smtClean="0"/>
              <a:t>, </a:t>
            </a:r>
            <a:r>
              <a:rPr lang="ru-RU" sz="3400" dirty="0" err="1" smtClean="0"/>
              <a:t>помічника</a:t>
            </a:r>
            <a:r>
              <a:rPr lang="ru-RU" sz="3400" dirty="0" smtClean="0"/>
              <a:t> (</a:t>
            </a:r>
            <a:r>
              <a:rPr lang="ru-RU" sz="3400" dirty="0" err="1" smtClean="0"/>
              <a:t>допомагає</a:t>
            </a:r>
            <a:r>
              <a:rPr lang="ru-RU" sz="3400" dirty="0" smtClean="0"/>
              <a:t> </a:t>
            </a:r>
            <a:r>
              <a:rPr lang="ru-RU" sz="3400" dirty="0" err="1" smtClean="0"/>
              <a:t>дітям</a:t>
            </a:r>
            <a:r>
              <a:rPr lang="ru-RU" sz="3400" dirty="0" smtClean="0"/>
              <a:t> </a:t>
            </a:r>
            <a:r>
              <a:rPr lang="ru-RU" sz="3400" dirty="0" err="1" smtClean="0"/>
              <a:t>виконувати</a:t>
            </a:r>
            <a:r>
              <a:rPr lang="ru-RU" sz="3400" dirty="0" smtClean="0"/>
              <a:t> </a:t>
            </a:r>
            <a:r>
              <a:rPr lang="ru-RU" sz="3400" dirty="0" err="1" smtClean="0"/>
              <a:t>завдання</a:t>
            </a:r>
            <a:r>
              <a:rPr lang="ru-RU" sz="3400" dirty="0" smtClean="0"/>
              <a:t> за темою, </a:t>
            </a:r>
            <a:r>
              <a:rPr lang="ru-RU" sz="3400" dirty="0" err="1" smtClean="0"/>
              <a:t>сприяє</a:t>
            </a:r>
            <a:r>
              <a:rPr lang="ru-RU" sz="3400" dirty="0" smtClean="0"/>
              <a:t> </a:t>
            </a:r>
            <a:r>
              <a:rPr lang="ru-RU" sz="3400" dirty="0" err="1" smtClean="0"/>
              <a:t>налагодженню</a:t>
            </a:r>
            <a:r>
              <a:rPr lang="ru-RU" sz="3400" dirty="0" smtClean="0"/>
              <a:t> </a:t>
            </a:r>
            <a:r>
              <a:rPr lang="ru-RU" sz="3400" dirty="0" err="1" smtClean="0"/>
              <a:t>контактів</a:t>
            </a:r>
            <a:r>
              <a:rPr lang="ru-RU" sz="3400" dirty="0" smtClean="0"/>
              <a:t> </a:t>
            </a:r>
            <a:r>
              <a:rPr lang="ru-RU" sz="3400" dirty="0" err="1" smtClean="0"/>
              <a:t>між</a:t>
            </a:r>
            <a:r>
              <a:rPr lang="ru-RU" sz="3400" dirty="0" smtClean="0"/>
              <a:t> </a:t>
            </a:r>
            <a:r>
              <a:rPr lang="ru-RU" sz="3400" dirty="0" err="1" smtClean="0"/>
              <a:t>усіма</a:t>
            </a:r>
            <a:r>
              <a:rPr lang="ru-RU" sz="3400" dirty="0" smtClean="0"/>
              <a:t> </a:t>
            </a:r>
            <a:r>
              <a:rPr lang="ru-RU" sz="3400" dirty="0" err="1" smtClean="0"/>
              <a:t>учасниками</a:t>
            </a:r>
            <a:r>
              <a:rPr lang="ru-RU" sz="3400" dirty="0" smtClean="0"/>
              <a:t>, </a:t>
            </a:r>
            <a:r>
              <a:rPr lang="ru-RU" sz="3400" dirty="0" err="1" smtClean="0"/>
              <a:t>підтримує</a:t>
            </a:r>
            <a:r>
              <a:rPr lang="ru-RU" sz="3400" dirty="0" smtClean="0"/>
              <a:t> </a:t>
            </a:r>
            <a:r>
              <a:rPr lang="ru-RU" sz="3400" dirty="0" err="1" smtClean="0"/>
              <a:t>зворотний</a:t>
            </a:r>
            <a:r>
              <a:rPr lang="ru-RU" sz="3400" dirty="0" smtClean="0"/>
              <a:t> </a:t>
            </a:r>
            <a:r>
              <a:rPr lang="ru-RU" sz="3400" dirty="0" err="1" smtClean="0"/>
              <a:t>зв’язок</a:t>
            </a:r>
            <a:r>
              <a:rPr lang="ru-RU" sz="3400" dirty="0" smtClean="0"/>
              <a:t>);</a:t>
            </a:r>
          </a:p>
          <a:p>
            <a:r>
              <a:rPr lang="ru-RU" sz="3400" dirty="0" err="1" smtClean="0">
                <a:solidFill>
                  <a:srgbClr val="FF0000"/>
                </a:solidFill>
              </a:rPr>
              <a:t>експерта</a:t>
            </a:r>
            <a:r>
              <a:rPr lang="ru-RU" sz="3400" dirty="0" smtClean="0"/>
              <a:t> (</a:t>
            </a:r>
            <a:r>
              <a:rPr lang="ru-RU" sz="3400" dirty="0" err="1" smtClean="0"/>
              <a:t>аналізує</a:t>
            </a:r>
            <a:r>
              <a:rPr lang="ru-RU" sz="3400" dirty="0" smtClean="0"/>
              <a:t> </a:t>
            </a:r>
            <a:r>
              <a:rPr lang="ru-RU" sz="3400" dirty="0" err="1" smtClean="0"/>
              <a:t>процес</a:t>
            </a:r>
            <a:r>
              <a:rPr lang="ru-RU" sz="3400" dirty="0" smtClean="0"/>
              <a:t> </a:t>
            </a:r>
            <a:r>
              <a:rPr lang="ru-RU" sz="3400" dirty="0" err="1" smtClean="0"/>
              <a:t>і</a:t>
            </a:r>
            <a:r>
              <a:rPr lang="ru-RU" sz="3400" dirty="0" smtClean="0"/>
              <a:t> </a:t>
            </a:r>
            <a:r>
              <a:rPr lang="ru-RU" sz="3400" dirty="0" err="1" smtClean="0"/>
              <a:t>результати</a:t>
            </a:r>
            <a:r>
              <a:rPr lang="ru-RU" sz="3400" dirty="0" smtClean="0"/>
              <a:t> </a:t>
            </a:r>
            <a:r>
              <a:rPr lang="ru-RU" sz="3400" dirty="0" err="1" smtClean="0"/>
              <a:t>освітнього</a:t>
            </a:r>
            <a:r>
              <a:rPr lang="ru-RU" sz="3400" dirty="0" smtClean="0"/>
              <a:t> </a:t>
            </a:r>
            <a:r>
              <a:rPr lang="ru-RU" sz="3400" dirty="0" err="1" smtClean="0"/>
              <a:t>процесу</a:t>
            </a:r>
            <a:r>
              <a:rPr lang="ru-RU" sz="3400" dirty="0" smtClean="0"/>
              <a:t>)</a:t>
            </a:r>
          </a:p>
          <a:p>
            <a:r>
              <a:rPr lang="uk-UA" sz="3400" dirty="0" smtClean="0"/>
              <a:t> педагоги закладів дошкільної освіти  в роботі з дітьми здійснюють:</a:t>
            </a:r>
          </a:p>
          <a:p>
            <a:r>
              <a:rPr lang="uk-UA" sz="3400" dirty="0" smtClean="0"/>
              <a:t>навчають дітей правильно звертатися до дорослих, допомагати іншим і дякувати за допомогу, вітати та користуватися в мовленні «чарівними» словами – моральне виховання;</a:t>
            </a:r>
          </a:p>
          <a:p>
            <a:r>
              <a:rPr lang="uk-UA" sz="3400" dirty="0" smtClean="0"/>
              <a:t>формують поняття про здоровий спосіб життя – валеологія і фізичне виховання;</a:t>
            </a:r>
          </a:p>
          <a:p>
            <a:r>
              <a:rPr lang="uk-UA" sz="3400" dirty="0" smtClean="0"/>
              <a:t>ознайомлюють із соціальним довкіллям, природою, формують трудові навички – пізнавальний розвиток.</a:t>
            </a:r>
          </a:p>
          <a:p>
            <a:pPr fontAlgn="base">
              <a:buNone/>
            </a:pPr>
            <a:r>
              <a:rPr lang="ru-RU" sz="3400" dirty="0" smtClean="0"/>
              <a:t>      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3008313" cy="642942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ru-RU" i="1" dirty="0" err="1" smtClean="0">
                <a:solidFill>
                  <a:schemeClr val="accent6"/>
                </a:solidFill>
              </a:rPr>
              <a:t>Очікувані</a:t>
            </a:r>
            <a:r>
              <a:rPr lang="ru-RU" i="1" dirty="0" smtClean="0">
                <a:solidFill>
                  <a:schemeClr val="accent6"/>
                </a:solidFill>
              </a:rPr>
              <a:t> </a:t>
            </a:r>
            <a:r>
              <a:rPr lang="ru-RU" i="1" dirty="0" err="1" smtClean="0">
                <a:solidFill>
                  <a:schemeClr val="accent6"/>
                </a:solidFill>
              </a:rPr>
              <a:t>результати</a:t>
            </a:r>
            <a:r>
              <a:rPr lang="ru-RU" i="1" dirty="0" smtClean="0">
                <a:solidFill>
                  <a:schemeClr val="accent6"/>
                </a:solidFill>
              </a:rPr>
              <a:t> в </a:t>
            </a:r>
            <a:r>
              <a:rPr lang="ru-RU" i="1" dirty="0" err="1" smtClean="0">
                <a:solidFill>
                  <a:schemeClr val="accent6"/>
                </a:solidFill>
              </a:rPr>
              <a:t>групі</a:t>
            </a:r>
            <a:r>
              <a:rPr lang="ru-RU" i="1" dirty="0" smtClean="0">
                <a:solidFill>
                  <a:schemeClr val="accent6"/>
                </a:solidFill>
              </a:rPr>
              <a:t>(</a:t>
            </a:r>
            <a:r>
              <a:rPr lang="ru-RU" i="1" dirty="0" err="1" smtClean="0">
                <a:solidFill>
                  <a:schemeClr val="accent6"/>
                </a:solidFill>
              </a:rPr>
              <a:t>діти</a:t>
            </a:r>
            <a:r>
              <a:rPr lang="ru-RU" i="1" dirty="0" smtClean="0">
                <a:solidFill>
                  <a:schemeClr val="accent6"/>
                </a:solidFill>
              </a:rPr>
              <a:t>)</a:t>
            </a:r>
            <a:endParaRPr lang="ru-RU" dirty="0">
              <a:solidFill>
                <a:schemeClr val="accent6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000" i="1" dirty="0" err="1" smtClean="0">
                <a:solidFill>
                  <a:schemeClr val="accent6"/>
                </a:solidFill>
              </a:rPr>
              <a:t>Очікувані</a:t>
            </a:r>
            <a:r>
              <a:rPr lang="ru-RU" sz="2000" i="1" dirty="0" smtClean="0">
                <a:solidFill>
                  <a:schemeClr val="accent6"/>
                </a:solidFill>
              </a:rPr>
              <a:t> </a:t>
            </a:r>
            <a:r>
              <a:rPr lang="ru-RU" sz="2000" i="1" dirty="0" err="1" smtClean="0">
                <a:solidFill>
                  <a:schemeClr val="accent6"/>
                </a:solidFill>
              </a:rPr>
              <a:t>результати</a:t>
            </a:r>
            <a:r>
              <a:rPr lang="ru-RU" sz="2000" i="1" dirty="0" smtClean="0">
                <a:solidFill>
                  <a:schemeClr val="accent6"/>
                </a:solidFill>
              </a:rPr>
              <a:t> :педагоги</a:t>
            </a:r>
          </a:p>
          <a:p>
            <a:r>
              <a:rPr lang="ru-RU" sz="2000" dirty="0" err="1" smtClean="0"/>
              <a:t>Розробка</a:t>
            </a:r>
            <a:r>
              <a:rPr lang="ru-RU" sz="2000" dirty="0" smtClean="0"/>
              <a:t> </a:t>
            </a:r>
            <a:r>
              <a:rPr lang="ru-RU" sz="2000" dirty="0" err="1" smtClean="0"/>
              <a:t>тематичного</a:t>
            </a:r>
            <a:r>
              <a:rPr lang="ru-RU" sz="2000" dirty="0" smtClean="0"/>
              <a:t> </a:t>
            </a:r>
            <a:r>
              <a:rPr lang="ru-RU" sz="2000" dirty="0" err="1" smtClean="0"/>
              <a:t>планування</a:t>
            </a:r>
            <a:r>
              <a:rPr lang="ru-RU" sz="2000" dirty="0" smtClean="0"/>
              <a:t> </a:t>
            </a:r>
            <a:r>
              <a:rPr lang="ru-RU" sz="2000" dirty="0" err="1" smtClean="0"/>
              <a:t>з</a:t>
            </a:r>
            <a:r>
              <a:rPr lang="ru-RU" sz="2000" dirty="0" smtClean="0"/>
              <a:t> </a:t>
            </a:r>
            <a:r>
              <a:rPr lang="ru-RU" sz="2000" dirty="0" err="1" smtClean="0"/>
              <a:t>освіти</a:t>
            </a:r>
            <a:r>
              <a:rPr lang="ru-RU" sz="2000" dirty="0" smtClean="0"/>
              <a:t> для </a:t>
            </a:r>
            <a:r>
              <a:rPr lang="ru-RU" sz="2000" dirty="0" err="1" smtClean="0"/>
              <a:t>сталого</a:t>
            </a:r>
            <a:r>
              <a:rPr lang="ru-RU" sz="2000" dirty="0" smtClean="0"/>
              <a:t> </a:t>
            </a:r>
            <a:r>
              <a:rPr lang="ru-RU" sz="2000" dirty="0" err="1" smtClean="0"/>
              <a:t>розвитку</a:t>
            </a:r>
            <a:r>
              <a:rPr lang="ru-RU" sz="2000" dirty="0" smtClean="0"/>
              <a:t> в </a:t>
            </a:r>
            <a:r>
              <a:rPr lang="ru-RU" sz="2000" dirty="0" err="1" smtClean="0"/>
              <a:t>дії</a:t>
            </a:r>
            <a:endParaRPr lang="ru-RU" sz="2000" dirty="0" smtClean="0"/>
          </a:p>
          <a:p>
            <a:r>
              <a:rPr lang="ru-RU" sz="2000" dirty="0" smtClean="0"/>
              <a:t>- </a:t>
            </a:r>
            <a:r>
              <a:rPr lang="ru-RU" sz="2000" dirty="0" err="1" smtClean="0"/>
              <a:t>Створення</a:t>
            </a:r>
            <a:r>
              <a:rPr lang="ru-RU" sz="2000" dirty="0" smtClean="0"/>
              <a:t> </a:t>
            </a:r>
            <a:r>
              <a:rPr lang="ru-RU" sz="2000" dirty="0" err="1" smtClean="0"/>
              <a:t>загальної</a:t>
            </a:r>
            <a:r>
              <a:rPr lang="ru-RU" sz="2000" dirty="0" smtClean="0"/>
              <a:t> </a:t>
            </a:r>
            <a:r>
              <a:rPr lang="ru-RU" sz="2000" dirty="0" err="1" smtClean="0"/>
              <a:t>бази</a:t>
            </a:r>
            <a:r>
              <a:rPr lang="ru-RU" sz="2000" dirty="0" smtClean="0"/>
              <a:t> </a:t>
            </a:r>
            <a:r>
              <a:rPr lang="ru-RU" sz="2000" dirty="0" err="1" smtClean="0"/>
              <a:t>електронних</a:t>
            </a:r>
            <a:r>
              <a:rPr lang="ru-RU" sz="2000" dirty="0" smtClean="0"/>
              <a:t> </a:t>
            </a:r>
            <a:r>
              <a:rPr lang="ru-RU" sz="2000" dirty="0" err="1" smtClean="0"/>
              <a:t>ресурсів</a:t>
            </a:r>
            <a:r>
              <a:rPr lang="ru-RU" sz="2000" dirty="0" smtClean="0"/>
              <a:t> для </a:t>
            </a:r>
            <a:r>
              <a:rPr lang="ru-RU" sz="2000" dirty="0" err="1" smtClean="0"/>
              <a:t>педагогів</a:t>
            </a:r>
            <a:r>
              <a:rPr lang="ru-RU" sz="2000" dirty="0" smtClean="0"/>
              <a:t> </a:t>
            </a:r>
          </a:p>
          <a:p>
            <a:r>
              <a:rPr lang="ru-RU" sz="2000" dirty="0" smtClean="0"/>
              <a:t>- </a:t>
            </a:r>
            <a:r>
              <a:rPr lang="ru-RU" sz="2000" dirty="0" err="1" smtClean="0"/>
              <a:t>Узагальнення</a:t>
            </a:r>
            <a:r>
              <a:rPr lang="ru-RU" sz="2000" dirty="0" smtClean="0"/>
              <a:t> </a:t>
            </a:r>
            <a:r>
              <a:rPr lang="ru-RU" sz="2000" dirty="0" err="1" smtClean="0"/>
              <a:t>досвіду</a:t>
            </a:r>
            <a:r>
              <a:rPr lang="ru-RU" sz="2000" dirty="0" smtClean="0"/>
              <a:t> </a:t>
            </a:r>
            <a:r>
              <a:rPr lang="ru-RU" sz="2000" dirty="0" err="1" smtClean="0"/>
              <a:t>роботи</a:t>
            </a:r>
            <a:r>
              <a:rPr lang="ru-RU" sz="2000" dirty="0" smtClean="0"/>
              <a:t>  </a:t>
            </a:r>
            <a:r>
              <a:rPr lang="ru-RU" sz="2000" b="1" dirty="0" smtClean="0"/>
              <a:t>«</a:t>
            </a:r>
            <a:r>
              <a:rPr lang="ru-RU" sz="2000" b="1" dirty="0" err="1" smtClean="0"/>
              <a:t>Освіта</a:t>
            </a:r>
            <a:r>
              <a:rPr lang="ru-RU" sz="2000" b="1" dirty="0" smtClean="0"/>
              <a:t> для </a:t>
            </a:r>
            <a:r>
              <a:rPr lang="ru-RU" sz="2000" b="1" dirty="0" err="1" smtClean="0"/>
              <a:t>сталого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розвитку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для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дітей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дошкільного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віку</a:t>
            </a:r>
            <a:r>
              <a:rPr lang="ru-RU" sz="2000" b="1" dirty="0" smtClean="0"/>
              <a:t>» (</a:t>
            </a:r>
            <a:r>
              <a:rPr lang="ru-RU" sz="2000" dirty="0" err="1" smtClean="0"/>
              <a:t>електронний</a:t>
            </a:r>
            <a:r>
              <a:rPr lang="ru-RU" sz="2000" dirty="0" smtClean="0"/>
              <a:t> та </a:t>
            </a:r>
            <a:r>
              <a:rPr lang="ru-RU" sz="2000" dirty="0" err="1" smtClean="0"/>
              <a:t>друкований</a:t>
            </a:r>
            <a:r>
              <a:rPr lang="ru-RU" sz="2000" dirty="0" smtClean="0"/>
              <a:t> </a:t>
            </a:r>
            <a:r>
              <a:rPr lang="ru-RU" sz="2000" dirty="0" err="1" smtClean="0"/>
              <a:t>варіанти</a:t>
            </a:r>
            <a:r>
              <a:rPr lang="ru-RU" sz="2000" dirty="0" smtClean="0"/>
              <a:t>)</a:t>
            </a:r>
          </a:p>
          <a:p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57158" y="928670"/>
            <a:ext cx="3008313" cy="4691063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ru-RU" sz="1800" dirty="0" smtClean="0"/>
              <a:t>  </a:t>
            </a:r>
            <a:r>
              <a:rPr lang="ru-RU" sz="1800" dirty="0" err="1" smtClean="0"/>
              <a:t>опанувати</a:t>
            </a:r>
            <a:r>
              <a:rPr lang="ru-RU" sz="1800" dirty="0" smtClean="0"/>
              <a:t> </a:t>
            </a:r>
            <a:r>
              <a:rPr lang="ru-RU" sz="1800" dirty="0" err="1" smtClean="0"/>
              <a:t>способи</a:t>
            </a:r>
            <a:r>
              <a:rPr lang="ru-RU" sz="1800" dirty="0" smtClean="0"/>
              <a:t> </a:t>
            </a:r>
            <a:r>
              <a:rPr lang="ru-RU" sz="1800" dirty="0" err="1" smtClean="0"/>
              <a:t>ввічливого</a:t>
            </a:r>
            <a:r>
              <a:rPr lang="ru-RU" sz="1800" dirty="0" smtClean="0"/>
              <a:t> </a:t>
            </a:r>
            <a:r>
              <a:rPr lang="ru-RU" sz="1800" dirty="0" err="1" smtClean="0"/>
              <a:t>звернення</a:t>
            </a:r>
            <a:r>
              <a:rPr lang="ru-RU" sz="1800" dirty="0" smtClean="0"/>
              <a:t> до </a:t>
            </a:r>
            <a:r>
              <a:rPr lang="ru-RU" sz="1800" dirty="0" err="1" smtClean="0"/>
              <a:t>дорослих</a:t>
            </a:r>
            <a:r>
              <a:rPr lang="ru-RU" sz="1800" dirty="0" smtClean="0"/>
              <a:t>;</a:t>
            </a:r>
          </a:p>
          <a:p>
            <a:r>
              <a:rPr lang="ru-RU" sz="1800" dirty="0" err="1" smtClean="0"/>
              <a:t>ввічливо</a:t>
            </a:r>
            <a:r>
              <a:rPr lang="ru-RU" sz="1800" dirty="0" smtClean="0"/>
              <a:t> </a:t>
            </a:r>
            <a:r>
              <a:rPr lang="ru-RU" sz="1800" dirty="0" err="1" smtClean="0"/>
              <a:t>звертатися</a:t>
            </a:r>
            <a:r>
              <a:rPr lang="ru-RU" sz="1800" dirty="0" smtClean="0"/>
              <a:t> до </a:t>
            </a:r>
            <a:r>
              <a:rPr lang="ru-RU" sz="1800" dirty="0" err="1" smtClean="0"/>
              <a:t>жінок</a:t>
            </a:r>
            <a:r>
              <a:rPr lang="ru-RU" sz="1800" dirty="0" smtClean="0"/>
              <a:t> </a:t>
            </a:r>
            <a:r>
              <a:rPr lang="ru-RU" sz="1800" dirty="0" err="1" smtClean="0"/>
              <a:t>і</a:t>
            </a:r>
            <a:r>
              <a:rPr lang="ru-RU" sz="1800" dirty="0" smtClean="0"/>
              <a:t> </a:t>
            </a:r>
            <a:r>
              <a:rPr lang="ru-RU" sz="1800" dirty="0" err="1" smtClean="0"/>
              <a:t>чоловіків</a:t>
            </a:r>
            <a:r>
              <a:rPr lang="ru-RU" sz="1800" dirty="0" smtClean="0"/>
              <a:t> у </a:t>
            </a:r>
            <a:r>
              <a:rPr lang="ru-RU" sz="1800" dirty="0" err="1" smtClean="0"/>
              <a:t>разі</a:t>
            </a:r>
            <a:r>
              <a:rPr lang="ru-RU" sz="1800" dirty="0" smtClean="0"/>
              <a:t> потреби.</a:t>
            </a:r>
          </a:p>
          <a:p>
            <a:pPr>
              <a:buFont typeface="Arial" pitchFamily="34" charset="0"/>
              <a:buChar char="•"/>
            </a:pPr>
            <a:r>
              <a:rPr lang="ru-RU" sz="1800" dirty="0" smtClean="0"/>
              <a:t>  Форма </a:t>
            </a:r>
            <a:r>
              <a:rPr lang="ru-RU" sz="1800" dirty="0" err="1" smtClean="0"/>
              <a:t>проведення</a:t>
            </a:r>
            <a:r>
              <a:rPr lang="ru-RU" sz="1800" dirty="0" smtClean="0"/>
              <a:t> </a:t>
            </a:r>
            <a:r>
              <a:rPr lang="ru-RU" sz="1800" dirty="0" err="1" smtClean="0"/>
              <a:t>самодослідження</a:t>
            </a:r>
            <a:r>
              <a:rPr lang="ru-RU" sz="1800" dirty="0" smtClean="0"/>
              <a:t> для </a:t>
            </a:r>
            <a:r>
              <a:rPr lang="ru-RU" sz="1800" dirty="0" err="1" smtClean="0"/>
              <a:t>малюків</a:t>
            </a:r>
            <a:endParaRPr lang="ru-RU" sz="1800" dirty="0" smtClean="0"/>
          </a:p>
          <a:p>
            <a:pPr>
              <a:buFont typeface="Arial" pitchFamily="34" charset="0"/>
              <a:buChar char="•"/>
            </a:pPr>
            <a:r>
              <a:rPr lang="ru-RU" sz="1800" dirty="0" err="1" smtClean="0"/>
              <a:t>Емоційний</a:t>
            </a:r>
            <a:r>
              <a:rPr lang="ru-RU" sz="1800" dirty="0" smtClean="0"/>
              <a:t> </a:t>
            </a:r>
            <a:r>
              <a:rPr lang="ru-RU" sz="1800" dirty="0" err="1" smtClean="0"/>
              <a:t>клімат</a:t>
            </a:r>
            <a:r>
              <a:rPr lang="ru-RU" sz="1800" dirty="0" smtClean="0"/>
              <a:t/>
            </a:r>
            <a:br>
              <a:rPr lang="ru-RU" sz="1800" dirty="0" smtClean="0"/>
            </a:br>
            <a:endParaRPr lang="ru-RU" sz="1800" dirty="0" smtClean="0"/>
          </a:p>
          <a:p>
            <a:pPr>
              <a:buFont typeface="Arial" pitchFamily="34" charset="0"/>
              <a:buChar char="•"/>
            </a:pPr>
            <a:r>
              <a:rPr lang="ru-RU" sz="1800" dirty="0" smtClean="0"/>
              <a:t> </a:t>
            </a:r>
            <a:r>
              <a:rPr lang="ru-RU" sz="1800" dirty="0" err="1" smtClean="0"/>
              <a:t>привертати</a:t>
            </a:r>
            <a:r>
              <a:rPr lang="ru-RU" sz="1800" dirty="0" smtClean="0"/>
              <a:t> </a:t>
            </a:r>
            <a:r>
              <a:rPr lang="ru-RU" sz="1800" dirty="0" err="1" smtClean="0"/>
              <a:t>увагу</a:t>
            </a:r>
            <a:r>
              <a:rPr lang="ru-RU" sz="1800" dirty="0" smtClean="0"/>
              <a:t> </a:t>
            </a:r>
            <a:r>
              <a:rPr lang="ru-RU" sz="1800" dirty="0" err="1" smtClean="0"/>
              <a:t>дорослих</a:t>
            </a:r>
            <a:r>
              <a:rPr lang="ru-RU" sz="1800" dirty="0" smtClean="0"/>
              <a:t> до себе словом </a:t>
            </a:r>
            <a:r>
              <a:rPr lang="ru-RU" sz="1800" dirty="0" err="1" smtClean="0"/>
              <a:t>і</a:t>
            </a:r>
            <a:r>
              <a:rPr lang="ru-RU" sz="1800" dirty="0" smtClean="0"/>
              <a:t> жестом;</a:t>
            </a:r>
          </a:p>
          <a:p>
            <a:pPr>
              <a:buFont typeface="Arial" pitchFamily="34" charset="0"/>
              <a:buChar char="•"/>
            </a:pPr>
            <a:endParaRPr lang="ru-RU" sz="16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uk-UA" b="1" dirty="0" smtClean="0"/>
              <a:t>Література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uk-UA" sz="1600" dirty="0" smtClean="0"/>
              <a:t>        </a:t>
            </a:r>
            <a:r>
              <a:rPr lang="ru-RU" sz="1600" dirty="0" smtClean="0"/>
              <a:t>Н. </a:t>
            </a:r>
            <a:r>
              <a:rPr lang="ru-RU" sz="1600" dirty="0" err="1" smtClean="0"/>
              <a:t>Гавриш</a:t>
            </a:r>
            <a:r>
              <a:rPr lang="ru-RU" sz="1600" dirty="0" smtClean="0"/>
              <a:t>, О. </a:t>
            </a:r>
            <a:r>
              <a:rPr lang="ru-RU" sz="1600" dirty="0" err="1" smtClean="0"/>
              <a:t>Саприкіна</a:t>
            </a:r>
            <a:r>
              <a:rPr lang="ru-RU" sz="1600" dirty="0" smtClean="0"/>
              <a:t>, О. </a:t>
            </a:r>
            <a:r>
              <a:rPr lang="ru-RU" sz="1600" dirty="0" err="1" smtClean="0"/>
              <a:t>Пометун</a:t>
            </a:r>
            <a:r>
              <a:rPr lang="ru-RU" sz="1600" dirty="0" smtClean="0"/>
              <a:t>  ДОШКІЛЬНЯТАМ – ОСВІТА ДЛЯ СТАЛОГО РОЗВИТКУ НАВЧАЛЬНО-МЕТОДИЧНИЙ ПОСІБНИК ДЛЯ ДОШКІЛЬНИХ НАВЧАЛЬНИХ ЗАКЛАДІВ</a:t>
            </a:r>
          </a:p>
          <a:p>
            <a:pPr>
              <a:buNone/>
            </a:pPr>
            <a:r>
              <a:rPr lang="uk-UA" sz="1600" dirty="0" smtClean="0"/>
              <a:t>         </a:t>
            </a:r>
            <a:r>
              <a:rPr lang="uk-UA" sz="1600" dirty="0" err="1" smtClean="0"/>
              <a:t>Безсонова</a:t>
            </a:r>
            <a:r>
              <a:rPr lang="uk-UA" sz="1600" dirty="0" smtClean="0"/>
              <a:t> О. Мотивація до дії як основа формування сталого способу життя. </a:t>
            </a:r>
            <a:r>
              <a:rPr lang="ru-RU" sz="1600" dirty="0" smtClean="0"/>
              <a:t>//</a:t>
            </a:r>
            <a:r>
              <a:rPr lang="uk-UA" sz="1600" dirty="0" smtClean="0"/>
              <a:t> Вихователь – методист – 2019-№7 с. 35-38.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uk-UA" sz="1600" dirty="0" err="1" smtClean="0"/>
              <a:t>Вересов</a:t>
            </a:r>
            <a:r>
              <a:rPr lang="uk-UA" sz="1600" dirty="0" smtClean="0"/>
              <a:t> М.М. Основи гуманістичного підходу до екологічного виховання старших дошкільників. </a:t>
            </a:r>
            <a:r>
              <a:rPr lang="ru-RU" sz="1600" dirty="0" smtClean="0"/>
              <a:t>// </a:t>
            </a:r>
            <a:r>
              <a:rPr lang="uk-UA" sz="1600" dirty="0" smtClean="0"/>
              <a:t>Дошкільне виховання – 2003 - №7. С. 39-43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uk-UA" sz="1600" dirty="0" smtClean="0"/>
              <a:t>Гавриш Н. Дошкільнятам – освіта для сталого розвитку. Д.: «Ліра», 2015-с.120.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uk-UA" sz="1600" dirty="0" smtClean="0"/>
              <a:t>Гавриш Н. Діємо разом: навчально-методичний посібник. Д: «Ліра», 2017-с.128.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uk-UA" sz="1600" dirty="0" smtClean="0"/>
              <a:t>Гавриш Н. Маленькі люди великого світу.-К.:2016 - с.95.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uk-UA" sz="1600" dirty="0" smtClean="0"/>
              <a:t>Гавриш Н. Доля країни в руках її маленьких громадян.: сталий розвиток.</a:t>
            </a:r>
            <a:r>
              <a:rPr lang="ru-RU" sz="1600" dirty="0" smtClean="0"/>
              <a:t>//</a:t>
            </a:r>
            <a:r>
              <a:rPr lang="uk-UA" sz="1600" dirty="0" smtClean="0"/>
              <a:t>Вихователь-методист-2019 - №9- с.41.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uk-UA" sz="1600" dirty="0" err="1" smtClean="0"/>
              <a:t>Зацепіна</a:t>
            </a:r>
            <a:r>
              <a:rPr lang="uk-UA" sz="1600" dirty="0" smtClean="0"/>
              <a:t> В. Планета-наш спільний Дім.</a:t>
            </a:r>
            <a:r>
              <a:rPr lang="ru-RU" sz="1600" dirty="0" smtClean="0"/>
              <a:t>//</a:t>
            </a:r>
            <a:r>
              <a:rPr lang="uk-UA" sz="1600" dirty="0" smtClean="0"/>
              <a:t>Дошкільне виховання -1996 - №7 – с.29-36.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uk-UA" sz="1600" dirty="0" err="1" smtClean="0"/>
              <a:t>Пометун</a:t>
            </a:r>
            <a:r>
              <a:rPr lang="uk-UA" sz="1600" dirty="0" smtClean="0"/>
              <a:t> О. Освіта для сталого розвитку дошкільників, або як організувати роботу з дітьми </a:t>
            </a:r>
            <a:r>
              <a:rPr lang="ru-RU" sz="1600" dirty="0" smtClean="0"/>
              <a:t>//</a:t>
            </a:r>
            <a:r>
              <a:rPr lang="uk-UA" sz="1600" dirty="0" smtClean="0"/>
              <a:t>Вихователь – методист – 2019 - №7-с.39.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uk-UA" sz="1600" dirty="0" err="1" smtClean="0"/>
              <a:t>Пометун</a:t>
            </a:r>
            <a:r>
              <a:rPr lang="uk-UA" sz="1600" dirty="0" smtClean="0"/>
              <a:t> О. Освіта для сталого розвитку.:поради педагогам – Вихователь-методист – 2019 - №7- с.44. </a:t>
            </a:r>
            <a:br>
              <a:rPr lang="uk-UA" sz="1600" dirty="0" smtClean="0"/>
            </a:br>
            <a:r>
              <a:rPr lang="uk-UA" sz="1600" dirty="0" smtClean="0"/>
              <a:t/>
            </a:r>
            <a:br>
              <a:rPr lang="uk-UA" sz="1600" dirty="0" smtClean="0"/>
            </a:br>
            <a:endParaRPr lang="ru-RU" sz="1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>
                <a:solidFill>
                  <a:srgbClr val="7030A0"/>
                </a:solidFill>
              </a:rPr>
              <a:t>Проект освітньої роботи з дітьми</a:t>
            </a:r>
            <a:br>
              <a:rPr lang="uk-UA" dirty="0" smtClean="0">
                <a:solidFill>
                  <a:srgbClr val="7030A0"/>
                </a:solidFill>
              </a:rPr>
            </a:br>
            <a:r>
              <a:rPr lang="uk-UA" dirty="0" smtClean="0">
                <a:solidFill>
                  <a:srgbClr val="7030A0"/>
                </a:solidFill>
              </a:rPr>
              <a:t> 5-го року життя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en-US" dirty="0" smtClean="0">
                <a:solidFill>
                  <a:srgbClr val="C00000"/>
                </a:solidFill>
              </a:rPr>
              <a:t>       </a:t>
            </a:r>
            <a:r>
              <a:rPr lang="uk-UA" sz="2900" dirty="0" smtClean="0">
                <a:solidFill>
                  <a:srgbClr val="C00000"/>
                </a:solidFill>
              </a:rPr>
              <a:t>Характеристика проекту:</a:t>
            </a:r>
          </a:p>
          <a:p>
            <a:pPr>
              <a:buNone/>
            </a:pPr>
            <a:r>
              <a:rPr lang="en-US" sz="2900" dirty="0" smtClean="0"/>
              <a:t>              </a:t>
            </a:r>
            <a:r>
              <a:rPr lang="uk-UA" sz="2900" dirty="0" smtClean="0"/>
              <a:t>За домінуючою діяльністю: творчий</a:t>
            </a:r>
          </a:p>
          <a:p>
            <a:pPr>
              <a:buNone/>
            </a:pPr>
            <a:r>
              <a:rPr lang="en-US" sz="2900" dirty="0" smtClean="0"/>
              <a:t>              </a:t>
            </a:r>
            <a:r>
              <a:rPr lang="uk-UA" sz="2900" dirty="0" smtClean="0"/>
              <a:t>За тривалістю: середньої тривалості</a:t>
            </a:r>
          </a:p>
          <a:p>
            <a:pPr>
              <a:buNone/>
            </a:pPr>
            <a:r>
              <a:rPr lang="en-US" sz="2900" dirty="0" smtClean="0"/>
              <a:t>              </a:t>
            </a:r>
            <a:r>
              <a:rPr lang="uk-UA" sz="2900" dirty="0" smtClean="0"/>
              <a:t>За кількістю учасників:колективний</a:t>
            </a:r>
            <a:endParaRPr lang="en-US" sz="2900" dirty="0" smtClean="0"/>
          </a:p>
          <a:p>
            <a:pPr>
              <a:buNone/>
            </a:pPr>
            <a:r>
              <a:rPr lang="en-US" sz="2900" dirty="0" smtClean="0"/>
              <a:t>               </a:t>
            </a:r>
            <a:r>
              <a:rPr lang="uk-UA" sz="2900" dirty="0" smtClean="0"/>
              <a:t>характером контактів: у межах групи</a:t>
            </a:r>
          </a:p>
          <a:p>
            <a:r>
              <a:rPr lang="ru-RU" sz="2900" dirty="0" smtClean="0">
                <a:solidFill>
                  <a:srgbClr val="FF0000"/>
                </a:solidFill>
              </a:rPr>
              <a:t>Метою та </a:t>
            </a:r>
            <a:r>
              <a:rPr lang="ru-RU" sz="2900" dirty="0" err="1" smtClean="0">
                <a:solidFill>
                  <a:srgbClr val="FF0000"/>
                </a:solidFill>
              </a:rPr>
              <a:t>завданням</a:t>
            </a:r>
            <a:r>
              <a:rPr lang="ru-RU" sz="2900" dirty="0" smtClean="0">
                <a:solidFill>
                  <a:srgbClr val="FF0000"/>
                </a:solidFill>
              </a:rPr>
              <a:t> :</a:t>
            </a:r>
            <a:r>
              <a:rPr lang="ru-RU" sz="2900" dirty="0" smtClean="0"/>
              <a:t> для </a:t>
            </a:r>
            <a:r>
              <a:rPr lang="ru-RU" sz="2900" dirty="0" err="1" smtClean="0"/>
              <a:t>дітей</a:t>
            </a:r>
            <a:r>
              <a:rPr lang="ru-RU" sz="2900" dirty="0" smtClean="0"/>
              <a:t> </a:t>
            </a:r>
            <a:r>
              <a:rPr lang="ru-RU" sz="2900" dirty="0" err="1" smtClean="0"/>
              <a:t>п`ятого</a:t>
            </a:r>
            <a:r>
              <a:rPr lang="ru-RU" sz="2900" dirty="0" smtClean="0"/>
              <a:t> року </a:t>
            </a:r>
            <a:r>
              <a:rPr lang="ru-RU" sz="2900" dirty="0" err="1" smtClean="0"/>
              <a:t>життя</a:t>
            </a:r>
            <a:r>
              <a:rPr lang="ru-RU" sz="2900" dirty="0" smtClean="0"/>
              <a:t> </a:t>
            </a:r>
            <a:r>
              <a:rPr lang="ru-RU" sz="2900" dirty="0" err="1" smtClean="0"/>
              <a:t>є</a:t>
            </a:r>
            <a:r>
              <a:rPr lang="ru-RU" sz="2900" dirty="0" smtClean="0"/>
              <a:t> </a:t>
            </a:r>
            <a:r>
              <a:rPr lang="ru-RU" sz="2900" dirty="0" err="1" smtClean="0"/>
              <a:t>сприйнятя</a:t>
            </a:r>
            <a:r>
              <a:rPr lang="ru-RU" sz="2900" dirty="0" smtClean="0"/>
              <a:t> </a:t>
            </a:r>
            <a:r>
              <a:rPr lang="ru-RU" sz="2900" dirty="0" err="1" smtClean="0"/>
              <a:t>формуванню</a:t>
            </a:r>
            <a:r>
              <a:rPr lang="ru-RU" sz="2900" dirty="0" smtClean="0"/>
              <a:t> </a:t>
            </a:r>
            <a:r>
              <a:rPr lang="ru-RU" sz="2900" dirty="0" err="1" smtClean="0"/>
              <a:t>мотивацій</a:t>
            </a:r>
            <a:r>
              <a:rPr lang="ru-RU" sz="2900" dirty="0" smtClean="0"/>
              <a:t> до </a:t>
            </a:r>
            <a:r>
              <a:rPr lang="ru-RU" sz="2900" dirty="0" err="1" smtClean="0"/>
              <a:t>дій</a:t>
            </a:r>
            <a:r>
              <a:rPr lang="ru-RU" sz="2900" dirty="0" smtClean="0"/>
              <a:t> </a:t>
            </a:r>
            <a:r>
              <a:rPr lang="ru-RU" sz="2900" dirty="0" err="1" smtClean="0"/>
              <a:t>і</a:t>
            </a:r>
            <a:r>
              <a:rPr lang="ru-RU" sz="2900" dirty="0" smtClean="0"/>
              <a:t> моделей </a:t>
            </a:r>
            <a:r>
              <a:rPr lang="ru-RU" sz="2900" dirty="0" err="1" smtClean="0"/>
              <a:t>поведінки,орієнтовних</a:t>
            </a:r>
            <a:r>
              <a:rPr lang="ru-RU" sz="2900" dirty="0" smtClean="0"/>
              <a:t> на </a:t>
            </a:r>
            <a:r>
              <a:rPr lang="ru-RU" sz="2900" dirty="0" err="1" smtClean="0"/>
              <a:t>сталий</a:t>
            </a:r>
            <a:r>
              <a:rPr lang="ru-RU" sz="2900" dirty="0" smtClean="0"/>
              <a:t> стиль </a:t>
            </a:r>
            <a:r>
              <a:rPr lang="ru-RU" sz="2900" dirty="0" err="1" smtClean="0"/>
              <a:t>життя</a:t>
            </a:r>
            <a:r>
              <a:rPr lang="ru-RU" sz="2900" dirty="0" smtClean="0"/>
              <a:t>.</a:t>
            </a:r>
            <a:br>
              <a:rPr lang="ru-RU" sz="2900" dirty="0" smtClean="0"/>
            </a:br>
            <a:r>
              <a:rPr lang="ru-RU" sz="2900" dirty="0" err="1" smtClean="0">
                <a:solidFill>
                  <a:srgbClr val="FF0000"/>
                </a:solidFill>
              </a:rPr>
              <a:t>Завданнями</a:t>
            </a:r>
            <a:r>
              <a:rPr lang="ru-RU" sz="2900" dirty="0" smtClean="0">
                <a:solidFill>
                  <a:srgbClr val="FF0000"/>
                </a:solidFill>
              </a:rPr>
              <a:t>:</a:t>
            </a:r>
            <a:r>
              <a:rPr lang="ru-RU" sz="2900" dirty="0" smtClean="0"/>
              <a:t> </a:t>
            </a:r>
            <a:r>
              <a:rPr lang="ru-RU" sz="2900" dirty="0" err="1" smtClean="0"/>
              <a:t>є</a:t>
            </a:r>
            <a:r>
              <a:rPr lang="ru-RU" sz="2900" dirty="0" smtClean="0"/>
              <a:t> </a:t>
            </a:r>
            <a:r>
              <a:rPr lang="ru-RU" sz="2900" dirty="0" err="1" smtClean="0"/>
              <a:t>створення</a:t>
            </a:r>
            <a:r>
              <a:rPr lang="ru-RU" sz="2900" dirty="0" smtClean="0"/>
              <a:t> умов для:</a:t>
            </a:r>
            <a:br>
              <a:rPr lang="ru-RU" sz="2900" dirty="0" smtClean="0"/>
            </a:br>
            <a:r>
              <a:rPr lang="ru-RU" sz="2900" dirty="0" smtClean="0"/>
              <a:t/>
            </a:r>
            <a:br>
              <a:rPr lang="ru-RU" sz="2900" dirty="0" smtClean="0"/>
            </a:br>
            <a:r>
              <a:rPr lang="ru-RU" sz="2900" dirty="0" err="1" smtClean="0"/>
              <a:t>формування</a:t>
            </a:r>
            <a:r>
              <a:rPr lang="ru-RU" sz="2900" dirty="0" smtClean="0"/>
              <a:t> у </a:t>
            </a:r>
            <a:r>
              <a:rPr lang="ru-RU" sz="2900" dirty="0" err="1" smtClean="0"/>
              <a:t>дітей</a:t>
            </a:r>
            <a:r>
              <a:rPr lang="ru-RU" sz="2900" dirty="0" smtClean="0"/>
              <a:t> </a:t>
            </a:r>
            <a:r>
              <a:rPr lang="ru-RU" sz="2900" dirty="0" err="1" smtClean="0"/>
              <a:t>початкових</a:t>
            </a:r>
            <a:r>
              <a:rPr lang="ru-RU" sz="2900" dirty="0" smtClean="0"/>
              <a:t> </a:t>
            </a:r>
            <a:r>
              <a:rPr lang="ru-RU" sz="2900" dirty="0" err="1" smtClean="0"/>
              <a:t>уявлень</a:t>
            </a:r>
            <a:r>
              <a:rPr lang="ru-RU" sz="2900" dirty="0" smtClean="0"/>
              <a:t> про </a:t>
            </a:r>
            <a:r>
              <a:rPr lang="ru-RU" sz="2900" dirty="0" err="1" smtClean="0"/>
              <a:t>дії</a:t>
            </a:r>
            <a:r>
              <a:rPr lang="ru-RU" sz="2900" dirty="0" smtClean="0"/>
              <a:t> та </a:t>
            </a:r>
            <a:r>
              <a:rPr lang="ru-RU" sz="2900" dirty="0" err="1" smtClean="0"/>
              <a:t>поведінку</a:t>
            </a:r>
            <a:r>
              <a:rPr lang="ru-RU" sz="2900" dirty="0" smtClean="0"/>
              <a:t> в </a:t>
            </a:r>
            <a:r>
              <a:rPr lang="ru-RU" sz="2900" dirty="0" err="1" smtClean="0"/>
              <a:t>напрямі</a:t>
            </a:r>
            <a:r>
              <a:rPr lang="ru-RU" sz="2900" dirty="0" smtClean="0"/>
              <a:t> </a:t>
            </a:r>
            <a:r>
              <a:rPr lang="ru-RU" sz="2900" dirty="0" err="1" smtClean="0"/>
              <a:t>сталого</a:t>
            </a:r>
            <a:r>
              <a:rPr lang="ru-RU" sz="2900" dirty="0" smtClean="0"/>
              <a:t> </a:t>
            </a:r>
            <a:r>
              <a:rPr lang="ru-RU" sz="2900" dirty="0" err="1" smtClean="0"/>
              <a:t>розвитку,що</a:t>
            </a:r>
            <a:r>
              <a:rPr lang="ru-RU" sz="2900" dirty="0" smtClean="0"/>
              <a:t> </a:t>
            </a:r>
            <a:r>
              <a:rPr lang="ru-RU" sz="2900" dirty="0" err="1" smtClean="0"/>
              <a:t>необхідні</a:t>
            </a:r>
            <a:r>
              <a:rPr lang="ru-RU" sz="2900" dirty="0" smtClean="0"/>
              <a:t> для </a:t>
            </a:r>
            <a:r>
              <a:rPr lang="ru-RU" sz="2900" dirty="0" err="1" smtClean="0"/>
              <a:t>свідомого</a:t>
            </a:r>
            <a:r>
              <a:rPr lang="ru-RU" sz="2900" dirty="0" smtClean="0"/>
              <a:t> </a:t>
            </a:r>
            <a:r>
              <a:rPr lang="ru-RU" sz="2900" dirty="0" err="1" smtClean="0"/>
              <a:t>вибору</a:t>
            </a:r>
            <a:r>
              <a:rPr lang="ru-RU" sz="2900" dirty="0" smtClean="0"/>
              <a:t> нового </a:t>
            </a:r>
            <a:r>
              <a:rPr lang="ru-RU" sz="2900" dirty="0" err="1" smtClean="0"/>
              <a:t>життя</a:t>
            </a:r>
            <a:r>
              <a:rPr lang="ru-RU" sz="2900" dirty="0" smtClean="0"/>
              <a:t>;</a:t>
            </a:r>
          </a:p>
          <a:p>
            <a:r>
              <a:rPr lang="ru-RU" sz="2900" dirty="0" err="1" smtClean="0"/>
              <a:t>усвідомлення</a:t>
            </a:r>
            <a:r>
              <a:rPr lang="ru-RU" sz="2900" dirty="0" smtClean="0"/>
              <a:t> </a:t>
            </a:r>
            <a:r>
              <a:rPr lang="ru-RU" sz="2900" dirty="0" err="1" smtClean="0"/>
              <a:t>дітьми</a:t>
            </a:r>
            <a:r>
              <a:rPr lang="ru-RU" sz="2900" dirty="0" smtClean="0"/>
              <a:t> </a:t>
            </a:r>
            <a:r>
              <a:rPr lang="ru-RU" sz="2900" dirty="0" err="1" smtClean="0"/>
              <a:t>п`ятого</a:t>
            </a:r>
            <a:r>
              <a:rPr lang="ru-RU" sz="2900" dirty="0" smtClean="0"/>
              <a:t> року </a:t>
            </a:r>
            <a:r>
              <a:rPr lang="ru-RU" sz="2900" dirty="0" err="1" smtClean="0"/>
              <a:t>життя</a:t>
            </a:r>
            <a:r>
              <a:rPr lang="ru-RU" sz="2900" dirty="0" smtClean="0"/>
              <a:t> </a:t>
            </a:r>
            <a:r>
              <a:rPr lang="ru-RU" sz="2900" dirty="0" err="1" smtClean="0"/>
              <a:t>необхідності</a:t>
            </a:r>
            <a:r>
              <a:rPr lang="ru-RU" sz="2900" dirty="0" smtClean="0"/>
              <a:t> </a:t>
            </a:r>
            <a:r>
              <a:rPr lang="ru-RU" sz="2900" dirty="0" err="1" smtClean="0"/>
              <a:t>збереження</a:t>
            </a:r>
            <a:r>
              <a:rPr lang="ru-RU" sz="2900" dirty="0" smtClean="0"/>
              <a:t> </a:t>
            </a:r>
            <a:r>
              <a:rPr lang="ru-RU" sz="2900" dirty="0" err="1" smtClean="0"/>
              <a:t>ресурсів</a:t>
            </a:r>
            <a:r>
              <a:rPr lang="ru-RU" sz="2900" dirty="0" smtClean="0"/>
              <a:t> </a:t>
            </a:r>
            <a:r>
              <a:rPr lang="ru-RU" sz="2900" dirty="0" err="1" smtClean="0"/>
              <a:t>планети</a:t>
            </a:r>
            <a:r>
              <a:rPr lang="ru-RU" sz="2900" dirty="0" smtClean="0"/>
              <a:t> та </a:t>
            </a:r>
            <a:r>
              <a:rPr lang="ru-RU" sz="2900" dirty="0" err="1" smtClean="0"/>
              <a:t>особистої</a:t>
            </a:r>
            <a:r>
              <a:rPr lang="ru-RU" sz="2900" dirty="0" smtClean="0"/>
              <a:t> </a:t>
            </a:r>
            <a:r>
              <a:rPr lang="ru-RU" sz="2900" dirty="0" err="1" smtClean="0"/>
              <a:t>причетності</a:t>
            </a:r>
            <a:r>
              <a:rPr lang="ru-RU" sz="2900" dirty="0" smtClean="0"/>
              <a:t> до </a:t>
            </a:r>
            <a:r>
              <a:rPr lang="ru-RU" sz="2900" dirty="0" err="1" smtClean="0"/>
              <a:t>майбутнього</a:t>
            </a:r>
            <a:r>
              <a:rPr lang="ru-RU" sz="2900" dirty="0" smtClean="0"/>
              <a:t> </a:t>
            </a:r>
            <a:r>
              <a:rPr lang="ru-RU" sz="2900" dirty="0" err="1" smtClean="0"/>
              <a:t>суспільства</a:t>
            </a:r>
            <a:r>
              <a:rPr lang="ru-RU" sz="2900" dirty="0" smtClean="0"/>
              <a:t> </a:t>
            </a:r>
            <a:r>
              <a:rPr lang="ru-RU" sz="2900" dirty="0" err="1" smtClean="0"/>
              <a:t>природи</a:t>
            </a:r>
            <a:r>
              <a:rPr lang="ru-RU" sz="2900" dirty="0" smtClean="0"/>
              <a:t>;</a:t>
            </a:r>
          </a:p>
          <a:p>
            <a:r>
              <a:rPr lang="ru-RU" sz="2900" dirty="0" err="1" smtClean="0"/>
              <a:t>розвиток</a:t>
            </a:r>
            <a:r>
              <a:rPr lang="ru-RU" sz="2900" dirty="0" smtClean="0"/>
              <a:t> у </a:t>
            </a:r>
            <a:r>
              <a:rPr lang="ru-RU" sz="2900" dirty="0" err="1" smtClean="0"/>
              <a:t>дітей</a:t>
            </a:r>
            <a:r>
              <a:rPr lang="ru-RU" sz="2900" dirty="0" smtClean="0"/>
              <a:t> </a:t>
            </a:r>
            <a:r>
              <a:rPr lang="ru-RU" sz="2900" dirty="0" err="1" smtClean="0"/>
              <a:t>сталих</a:t>
            </a:r>
            <a:r>
              <a:rPr lang="ru-RU" sz="2900" dirty="0" smtClean="0"/>
              <a:t> </a:t>
            </a:r>
            <a:r>
              <a:rPr lang="ru-RU" sz="2900" dirty="0" err="1" smtClean="0"/>
              <a:t>звичок</a:t>
            </a:r>
            <a:r>
              <a:rPr lang="ru-RU" sz="2900" dirty="0" smtClean="0"/>
              <a:t> та моделей </a:t>
            </a:r>
            <a:r>
              <a:rPr lang="ru-RU" sz="2900" dirty="0" err="1" smtClean="0"/>
              <a:t>поведінки</a:t>
            </a:r>
            <a:r>
              <a:rPr lang="ru-RU" sz="2900" dirty="0" smtClean="0"/>
              <a:t> </a:t>
            </a:r>
            <a:r>
              <a:rPr lang="ru-RU" sz="2900" dirty="0" err="1" smtClean="0"/>
              <a:t>щодо</a:t>
            </a:r>
            <a:r>
              <a:rPr lang="ru-RU" sz="2900" dirty="0" smtClean="0"/>
              <a:t> </a:t>
            </a:r>
            <a:r>
              <a:rPr lang="ru-RU" sz="2900" dirty="0" err="1" smtClean="0"/>
              <a:t>соціальної</a:t>
            </a:r>
            <a:r>
              <a:rPr lang="ru-RU" sz="2900" dirty="0" smtClean="0"/>
              <a:t> </a:t>
            </a:r>
            <a:r>
              <a:rPr lang="ru-RU" sz="2900" dirty="0" err="1" smtClean="0"/>
              <a:t>поведінки</a:t>
            </a:r>
            <a:r>
              <a:rPr lang="ru-RU" sz="2900" dirty="0" smtClean="0"/>
              <a:t>, </a:t>
            </a:r>
            <a:r>
              <a:rPr lang="ru-RU" sz="2900" dirty="0" err="1" smtClean="0"/>
              <a:t>поводження</a:t>
            </a:r>
            <a:r>
              <a:rPr lang="ru-RU" sz="2900" dirty="0" smtClean="0"/>
              <a:t> </a:t>
            </a:r>
            <a:r>
              <a:rPr lang="ru-RU" sz="2900" dirty="0" err="1" smtClean="0"/>
              <a:t>з</a:t>
            </a:r>
            <a:r>
              <a:rPr lang="ru-RU" sz="2900" dirty="0" smtClean="0"/>
              <a:t> ресурсами та </a:t>
            </a:r>
            <a:r>
              <a:rPr lang="ru-RU" sz="2900" dirty="0" err="1" smtClean="0"/>
              <a:t>збереження</a:t>
            </a:r>
            <a:r>
              <a:rPr lang="ru-RU" sz="2900" dirty="0" smtClean="0"/>
              <a:t> </a:t>
            </a:r>
            <a:r>
              <a:rPr lang="ru-RU" sz="2900" dirty="0" err="1" smtClean="0"/>
              <a:t>природи</a:t>
            </a:r>
            <a:r>
              <a:rPr lang="ru-RU" sz="2900" dirty="0" smtClean="0"/>
              <a:t> </a:t>
            </a:r>
            <a:r>
              <a:rPr lang="ru-RU" sz="2900" dirty="0" err="1" smtClean="0"/>
              <a:t>і</a:t>
            </a:r>
            <a:r>
              <a:rPr lang="ru-RU" sz="2900" dirty="0" smtClean="0"/>
              <a:t> </a:t>
            </a:r>
            <a:r>
              <a:rPr lang="ru-RU" sz="2900" dirty="0" err="1" smtClean="0"/>
              <a:t>бажання</a:t>
            </a:r>
            <a:r>
              <a:rPr lang="ru-RU" sz="2900" dirty="0" smtClean="0"/>
              <a:t> </a:t>
            </a:r>
            <a:r>
              <a:rPr lang="ru-RU" sz="2900" dirty="0" err="1" smtClean="0"/>
              <a:t>діяти</a:t>
            </a:r>
            <a:r>
              <a:rPr lang="ru-RU" sz="2900" dirty="0" smtClean="0"/>
              <a:t> таким чином.</a:t>
            </a:r>
            <a:endParaRPr lang="uk-UA" sz="2900" dirty="0" smtClean="0"/>
          </a:p>
          <a:p>
            <a:endParaRPr lang="ru-RU" sz="2900" dirty="0" smtClean="0"/>
          </a:p>
          <a:p>
            <a:pPr>
              <a:buNone/>
            </a:pPr>
            <a:endParaRPr lang="ru-RU" sz="2000" dirty="0" smtClean="0"/>
          </a:p>
        </p:txBody>
      </p:sp>
      <p:sp>
        <p:nvSpPr>
          <p:cNvPr id="4" name="Текс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47500" lnSpcReduction="20000"/>
          </a:bodyPr>
          <a:lstStyle/>
          <a:p>
            <a:r>
              <a:rPr lang="uk-UA" sz="2900" b="1" dirty="0" smtClean="0">
                <a:solidFill>
                  <a:srgbClr val="FF0000"/>
                </a:solidFill>
              </a:rPr>
              <a:t>Види діяльності:</a:t>
            </a:r>
            <a:r>
              <a:rPr lang="uk-UA" sz="2900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uk-UA" sz="2900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uk-UA" sz="2900" dirty="0" smtClean="0"/>
              <a:t>заняття,спостереження,ігрова діяльність,художня праця,моделювання дій,пошуково-дослідницька діяльність,індивідуальна робота, </a:t>
            </a:r>
            <a:r>
              <a:rPr lang="uk-UA" sz="2900" dirty="0" err="1" smtClean="0"/>
              <a:t>робота</a:t>
            </a:r>
            <a:r>
              <a:rPr lang="uk-UA" sz="2900" dirty="0" smtClean="0"/>
              <a:t> з батьками.</a:t>
            </a:r>
          </a:p>
          <a:p>
            <a:r>
              <a:rPr lang="uk-UA" sz="2900" b="1" dirty="0" smtClean="0">
                <a:solidFill>
                  <a:srgbClr val="FF0000"/>
                </a:solidFill>
              </a:rPr>
              <a:t>Зміст роботи: </a:t>
            </a:r>
            <a:r>
              <a:rPr lang="uk-UA" sz="2900" dirty="0" smtClean="0"/>
              <a:t>мотиваційний,інформаційний,репродуктивний,узагальнюючий</a:t>
            </a:r>
            <a:r>
              <a:rPr lang="uk-UA" dirty="0" smtClean="0"/>
              <a:t>.</a:t>
            </a:r>
            <a:endParaRPr lang="ru-RU" dirty="0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14414" y="3786190"/>
            <a:ext cx="1485904" cy="157163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Дитячий садок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572132" y="3786190"/>
            <a:ext cx="1628780" cy="157163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Батьки</a:t>
            </a:r>
          </a:p>
          <a:p>
            <a:pPr algn="ctr"/>
            <a:r>
              <a:rPr lang="uk-UA" dirty="0" err="1" smtClean="0"/>
              <a:t>сімя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857356" y="3143248"/>
            <a:ext cx="4929222" cy="50006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rgbClr val="FF0000"/>
                </a:solidFill>
              </a:rPr>
              <a:t>Співпраця  інформація  консультація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14546" y="2571744"/>
            <a:ext cx="3929090" cy="35719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rgbClr val="FF0000"/>
                </a:solidFill>
              </a:rPr>
              <a:t>Діалог    навчання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786050" y="1928802"/>
            <a:ext cx="2928958" cy="35719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rgbClr val="FF0000"/>
                </a:solidFill>
              </a:rPr>
              <a:t>спілкування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14414" y="5357826"/>
            <a:ext cx="6000792" cy="428628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Відповідальна держава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714612" y="4857760"/>
            <a:ext cx="2857520" cy="285752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rgbClr val="FF0000"/>
                </a:solidFill>
              </a:rPr>
              <a:t>суспільство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071670" y="142852"/>
            <a:ext cx="4929222" cy="42862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rgbClr val="FF0000"/>
                </a:solidFill>
              </a:rPr>
              <a:t>Педагоги і батьки - партнери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714612" y="4071942"/>
            <a:ext cx="2857520" cy="428628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rgbClr val="FFFF00"/>
                </a:solidFill>
              </a:rPr>
              <a:t>партнерство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5126" name="Picture 6" descr="Поради вихователям - КЗ &quot;ГОГОЛІВСЬКЕ НВО&quot; ВЕЛИКОДИМЕРСЬКОЇ СЕЛИЩНОЇ РАДИ  БРОВАРСЬКОГО РАЙОНУ КИЇВСЬКОЇ ОБЛАСТІ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786190"/>
            <a:ext cx="1428728" cy="1571618"/>
          </a:xfrm>
          <a:prstGeom prst="rect">
            <a:avLst/>
          </a:prstGeom>
          <a:noFill/>
        </p:spPr>
      </p:pic>
      <p:sp>
        <p:nvSpPr>
          <p:cNvPr id="14" name="Прямоугольник 13"/>
          <p:cNvSpPr/>
          <p:nvPr/>
        </p:nvSpPr>
        <p:spPr>
          <a:xfrm>
            <a:off x="3714744" y="928670"/>
            <a:ext cx="1285884" cy="71438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вихователь</a:t>
            </a:r>
            <a:endParaRPr lang="ru-RU" dirty="0"/>
          </a:p>
        </p:txBody>
      </p:sp>
      <p:pic>
        <p:nvPicPr>
          <p:cNvPr id="5128" name="Picture 8" descr="vihov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86050" y="714356"/>
            <a:ext cx="956285" cy="1185477"/>
          </a:xfrm>
          <a:prstGeom prst="rect">
            <a:avLst/>
          </a:prstGeom>
          <a:noFill/>
        </p:spPr>
      </p:pic>
      <p:pic>
        <p:nvPicPr>
          <p:cNvPr id="1026" name="Picture 2" descr="C:\Users\Admin\Documents\ViberDownloads\0-02-0a-e79de57b1501a612c1ee592f65a88d11e63f6c892e455ba99b1e3caadbd7248f_f5fe8fff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15206" y="3786190"/>
            <a:ext cx="1625437" cy="179069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/>
        </p:nvGraphicFramePr>
        <p:xfrm>
          <a:off x="1500166" y="128586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323528" y="214290"/>
            <a:ext cx="8280920" cy="57150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err="1" smtClean="0">
                <a:solidFill>
                  <a:srgbClr val="FF0000"/>
                </a:solidFill>
              </a:rPr>
              <a:t>Програма</a:t>
            </a:r>
            <a:r>
              <a:rPr lang="ru-RU" sz="2800" b="1" dirty="0" smtClean="0">
                <a:solidFill>
                  <a:srgbClr val="FF0000"/>
                </a:solidFill>
              </a:rPr>
              <a:t> “</a:t>
            </a:r>
            <a:r>
              <a:rPr lang="ru-RU" sz="2800" b="1" dirty="0" err="1" smtClean="0">
                <a:solidFill>
                  <a:srgbClr val="FF0000"/>
                </a:solidFill>
              </a:rPr>
              <a:t>Діємо</a:t>
            </a:r>
            <a:r>
              <a:rPr lang="ru-RU" sz="2800" b="1" dirty="0" smtClean="0">
                <a:solidFill>
                  <a:srgbClr val="FF0000"/>
                </a:solidFill>
              </a:rPr>
              <a:t> разом”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500166" y="2714620"/>
            <a:ext cx="1428760" cy="1214446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/>
              <a:t> </a:t>
            </a:r>
            <a:r>
              <a:rPr lang="ru-RU" b="1" i="1" dirty="0" smtClean="0">
                <a:solidFill>
                  <a:srgbClr val="7030A0"/>
                </a:solidFill>
              </a:rPr>
              <a:t>"</a:t>
            </a:r>
            <a:r>
              <a:rPr lang="ru-RU" b="1" i="1" dirty="0" err="1" smtClean="0">
                <a:solidFill>
                  <a:srgbClr val="7030A0"/>
                </a:solidFill>
              </a:rPr>
              <a:t>Звернення</a:t>
            </a:r>
            <a:r>
              <a:rPr lang="ru-RU" b="1" i="1" dirty="0" smtClean="0">
                <a:solidFill>
                  <a:srgbClr val="7030A0"/>
                </a:solidFill>
              </a:rPr>
              <a:t> </a:t>
            </a:r>
            <a:r>
              <a:rPr lang="ru-RU" b="1" i="1" dirty="0" err="1" smtClean="0">
                <a:solidFill>
                  <a:srgbClr val="7030A0"/>
                </a:solidFill>
              </a:rPr>
              <a:t>і</a:t>
            </a:r>
            <a:r>
              <a:rPr lang="ru-RU" b="1" i="1" dirty="0" smtClean="0">
                <a:solidFill>
                  <a:srgbClr val="7030A0"/>
                </a:solidFill>
              </a:rPr>
              <a:t> </a:t>
            </a:r>
            <a:r>
              <a:rPr lang="ru-RU" b="1" i="1" dirty="0" err="1" smtClean="0">
                <a:solidFill>
                  <a:srgbClr val="7030A0"/>
                </a:solidFill>
              </a:rPr>
              <a:t>запрошення</a:t>
            </a:r>
            <a:r>
              <a:rPr lang="ru-RU" b="1" i="1" dirty="0" smtClean="0">
                <a:solidFill>
                  <a:srgbClr val="7030A0"/>
                </a:solidFill>
              </a:rPr>
              <a:t> до </a:t>
            </a:r>
            <a:r>
              <a:rPr lang="ru-RU" b="1" i="1" dirty="0" err="1" smtClean="0">
                <a:solidFill>
                  <a:srgbClr val="7030A0"/>
                </a:solidFill>
              </a:rPr>
              <a:t>дії</a:t>
            </a:r>
            <a:r>
              <a:rPr lang="ru-RU" b="1" i="1" dirty="0" smtClean="0">
                <a:solidFill>
                  <a:srgbClr val="7030A0"/>
                </a:solidFill>
              </a:rPr>
              <a:t>"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14282" y="2786058"/>
            <a:ext cx="1214446" cy="1214446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>
                <a:solidFill>
                  <a:srgbClr val="7030A0"/>
                </a:solidFill>
              </a:rPr>
              <a:t>допомога</a:t>
            </a:r>
            <a:r>
              <a:rPr lang="ru-RU" dirty="0" smtClean="0">
                <a:solidFill>
                  <a:srgbClr val="7030A0"/>
                </a:solidFill>
              </a:rPr>
              <a:t> </a:t>
            </a:r>
            <a:r>
              <a:rPr lang="ru-RU" dirty="0" err="1" smtClean="0">
                <a:solidFill>
                  <a:srgbClr val="7030A0"/>
                </a:solidFill>
              </a:rPr>
              <a:t>і</a:t>
            </a:r>
            <a:r>
              <a:rPr lang="ru-RU" dirty="0" smtClean="0">
                <a:solidFill>
                  <a:srgbClr val="7030A0"/>
                </a:solidFill>
              </a:rPr>
              <a:t> </a:t>
            </a:r>
            <a:r>
              <a:rPr lang="ru-RU" dirty="0" err="1" smtClean="0">
                <a:solidFill>
                  <a:srgbClr val="7030A0"/>
                </a:solidFill>
              </a:rPr>
              <a:t>подяка</a:t>
            </a:r>
            <a:r>
              <a:rPr lang="ru-RU" dirty="0" smtClean="0">
                <a:solidFill>
                  <a:srgbClr val="7030A0"/>
                </a:solidFill>
              </a:rPr>
              <a:t> за </a:t>
            </a:r>
            <a:r>
              <a:rPr lang="ru-RU" dirty="0" err="1" smtClean="0">
                <a:solidFill>
                  <a:srgbClr val="7030A0"/>
                </a:solidFill>
              </a:rPr>
              <a:t>неї</a:t>
            </a:r>
            <a:r>
              <a:rPr lang="ru-RU" dirty="0" smtClean="0">
                <a:solidFill>
                  <a:srgbClr val="7030A0"/>
                </a:solidFill>
              </a:rPr>
              <a:t>.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643834" y="2786058"/>
            <a:ext cx="1285884" cy="1143008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/>
              <a:t> </a:t>
            </a:r>
            <a:r>
              <a:rPr lang="ru-RU" dirty="0" err="1" smtClean="0">
                <a:solidFill>
                  <a:srgbClr val="7030A0"/>
                </a:solidFill>
              </a:rPr>
              <a:t>виконання</a:t>
            </a:r>
            <a:r>
              <a:rPr lang="ru-RU" dirty="0" smtClean="0">
                <a:solidFill>
                  <a:srgbClr val="7030A0"/>
                </a:solidFill>
              </a:rPr>
              <a:t> </a:t>
            </a:r>
            <a:r>
              <a:rPr lang="ru-RU" dirty="0" err="1" smtClean="0">
                <a:solidFill>
                  <a:srgbClr val="7030A0"/>
                </a:solidFill>
              </a:rPr>
              <a:t>ролі</a:t>
            </a:r>
            <a:r>
              <a:rPr lang="ru-RU" dirty="0" smtClean="0">
                <a:solidFill>
                  <a:srgbClr val="7030A0"/>
                </a:solidFill>
              </a:rPr>
              <a:t> у </a:t>
            </a:r>
            <a:r>
              <a:rPr lang="ru-RU" dirty="0" err="1" smtClean="0">
                <a:solidFill>
                  <a:srgbClr val="7030A0"/>
                </a:solidFill>
              </a:rPr>
              <a:t>грі</a:t>
            </a:r>
            <a:r>
              <a:rPr lang="ru-RU" dirty="0" smtClean="0"/>
              <a:t>.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1571604" y="1357298"/>
            <a:ext cx="1285884" cy="120015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/>
              <a:t>  </a:t>
            </a:r>
            <a:r>
              <a:rPr lang="ru-RU" dirty="0" err="1" smtClean="0">
                <a:solidFill>
                  <a:srgbClr val="FF0000"/>
                </a:solidFill>
              </a:rPr>
              <a:t>Спільна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гра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з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іграшками</a:t>
            </a:r>
            <a:r>
              <a:rPr lang="ru-RU" dirty="0" smtClean="0">
                <a:solidFill>
                  <a:srgbClr val="FF0000"/>
                </a:solidFill>
              </a:rPr>
              <a:t>, </a:t>
            </a:r>
            <a:r>
              <a:rPr lang="ru-RU" dirty="0" err="1" smtClean="0">
                <a:solidFill>
                  <a:srgbClr val="FF0000"/>
                </a:solidFill>
              </a:rPr>
              <a:t>які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є</a:t>
            </a:r>
            <a:r>
              <a:rPr lang="ru-RU" dirty="0" smtClean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0" y="1071546"/>
            <a:ext cx="1571604" cy="157163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Збереження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і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раціональне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використання</a:t>
            </a:r>
            <a:r>
              <a:rPr lang="ru-RU" dirty="0" smtClean="0">
                <a:solidFill>
                  <a:srgbClr val="FF0000"/>
                </a:solidFill>
              </a:rPr>
              <a:t> води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7500958" y="1142984"/>
            <a:ext cx="1500198" cy="134302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/>
              <a:t> </a:t>
            </a:r>
            <a:r>
              <a:rPr lang="ru-RU" dirty="0" err="1" smtClean="0">
                <a:solidFill>
                  <a:srgbClr val="FF0000"/>
                </a:solidFill>
              </a:rPr>
              <a:t>збереження</a:t>
            </a:r>
            <a:r>
              <a:rPr lang="ru-RU" dirty="0" smtClean="0">
                <a:solidFill>
                  <a:srgbClr val="FF0000"/>
                </a:solidFill>
              </a:rPr>
              <a:t> тепла у </a:t>
            </a:r>
            <a:r>
              <a:rPr lang="ru-RU" dirty="0" err="1" smtClean="0">
                <a:solidFill>
                  <a:srgbClr val="FF0000"/>
                </a:solidFill>
              </a:rPr>
              <a:t>приміщенні</a:t>
            </a:r>
            <a:endParaRPr lang="ru-RU" dirty="0" smtClean="0">
              <a:solidFill>
                <a:srgbClr val="FF0000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42844" y="4071942"/>
            <a:ext cx="1428760" cy="128588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/>
            <a:r>
              <a:rPr lang="ru-RU" sz="1400" dirty="0" smtClean="0">
                <a:solidFill>
                  <a:schemeClr val="accent6"/>
                </a:solidFill>
              </a:rPr>
              <a:t>       </a:t>
            </a:r>
            <a:r>
              <a:rPr lang="ru-RU" sz="1400" dirty="0" smtClean="0">
                <a:solidFill>
                  <a:srgbClr val="FF0000"/>
                </a:solidFill>
              </a:rPr>
              <a:t>догляд за </a:t>
            </a:r>
            <a:r>
              <a:rPr lang="ru-RU" sz="1400" dirty="0" err="1" smtClean="0">
                <a:solidFill>
                  <a:srgbClr val="FF0000"/>
                </a:solidFill>
              </a:rPr>
              <a:t>рослинами</a:t>
            </a:r>
            <a:r>
              <a:rPr lang="ru-RU" sz="1400" dirty="0" smtClean="0">
                <a:solidFill>
                  <a:srgbClr val="FF0000"/>
                </a:solidFill>
              </a:rPr>
              <a:t> – </a:t>
            </a:r>
            <a:r>
              <a:rPr lang="ru-RU" sz="1400" dirty="0" err="1" smtClean="0">
                <a:solidFill>
                  <a:srgbClr val="FF0000"/>
                </a:solidFill>
              </a:rPr>
              <a:t>допомога</a:t>
            </a:r>
            <a:r>
              <a:rPr lang="ru-RU" sz="1400" dirty="0" smtClean="0">
                <a:solidFill>
                  <a:srgbClr val="FF0000"/>
                </a:solidFill>
              </a:rPr>
              <a:t> </a:t>
            </a:r>
            <a:r>
              <a:rPr lang="ru-RU" sz="1400" dirty="0" err="1" smtClean="0">
                <a:solidFill>
                  <a:srgbClr val="FF0000"/>
                </a:solidFill>
              </a:rPr>
              <a:t>природі</a:t>
            </a:r>
            <a:r>
              <a:rPr lang="ru-RU" sz="1400" dirty="0" smtClean="0">
                <a:solidFill>
                  <a:srgbClr val="FF0000"/>
                </a:solidFill>
              </a:rPr>
              <a:t>. 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1571604" y="4071942"/>
            <a:ext cx="1285884" cy="128588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/>
            <a:r>
              <a:rPr lang="ru-RU" dirty="0" err="1" smtClean="0">
                <a:solidFill>
                  <a:srgbClr val="FF0000"/>
                </a:solidFill>
              </a:rPr>
              <a:t>Вживання</a:t>
            </a:r>
            <a:endParaRPr lang="ru-RU" dirty="0" smtClean="0">
              <a:solidFill>
                <a:srgbClr val="FF0000"/>
              </a:solidFill>
            </a:endParaRPr>
          </a:p>
          <a:p>
            <a:pPr marL="342900" indent="-342900"/>
            <a:r>
              <a:rPr lang="ru-RU" dirty="0" err="1" smtClean="0">
                <a:solidFill>
                  <a:srgbClr val="FF0000"/>
                </a:solidFill>
              </a:rPr>
              <a:t>рослинної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їжі</a:t>
            </a:r>
            <a:r>
              <a:rPr lang="ru-RU" dirty="0" smtClean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7358082" y="4071942"/>
            <a:ext cx="1643074" cy="121444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/>
            <a:r>
              <a:rPr lang="ru-RU" sz="1200" dirty="0" smtClean="0">
                <a:solidFill>
                  <a:srgbClr val="FF0000"/>
                </a:solidFill>
              </a:rPr>
              <a:t>     </a:t>
            </a:r>
            <a:r>
              <a:rPr lang="ru-RU" sz="1200" dirty="0" err="1" smtClean="0">
                <a:solidFill>
                  <a:srgbClr val="FF0000"/>
                </a:solidFill>
              </a:rPr>
              <a:t>Збереження</a:t>
            </a:r>
            <a:r>
              <a:rPr lang="ru-RU" sz="1200" dirty="0" smtClean="0">
                <a:solidFill>
                  <a:srgbClr val="FF0000"/>
                </a:solidFill>
              </a:rPr>
              <a:t> </a:t>
            </a:r>
            <a:r>
              <a:rPr lang="ru-RU" sz="1200" dirty="0" err="1" smtClean="0">
                <a:solidFill>
                  <a:srgbClr val="FF0000"/>
                </a:solidFill>
              </a:rPr>
              <a:t>навколишнього</a:t>
            </a:r>
            <a:r>
              <a:rPr lang="ru-RU" sz="1200" dirty="0" smtClean="0">
                <a:solidFill>
                  <a:srgbClr val="FF0000"/>
                </a:solidFill>
              </a:rPr>
              <a:t> </a:t>
            </a:r>
            <a:r>
              <a:rPr lang="ru-RU" sz="1200" dirty="0" err="1" smtClean="0">
                <a:solidFill>
                  <a:srgbClr val="FF0000"/>
                </a:solidFill>
              </a:rPr>
              <a:t>середовища</a:t>
            </a:r>
            <a:r>
              <a:rPr lang="ru-RU" sz="1200" dirty="0" smtClean="0">
                <a:solidFill>
                  <a:srgbClr val="FF0000"/>
                </a:solidFill>
              </a:rPr>
              <a:t>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Схема 8"/>
          <p:cNvGraphicFramePr/>
          <p:nvPr/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928662" y="571480"/>
            <a:ext cx="7358114" cy="571504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FF00"/>
                </a:solidFill>
              </a:rPr>
              <a:t> Наш </a:t>
            </a:r>
            <a:r>
              <a:rPr lang="ru-RU" dirty="0" err="1" smtClean="0">
                <a:solidFill>
                  <a:srgbClr val="FFFF00"/>
                </a:solidFill>
              </a:rPr>
              <a:t>обов'язок</a:t>
            </a:r>
            <a:r>
              <a:rPr lang="ru-RU" dirty="0" smtClean="0">
                <a:solidFill>
                  <a:srgbClr val="FFFF00"/>
                </a:solidFill>
              </a:rPr>
              <a:t> - </a:t>
            </a:r>
            <a:r>
              <a:rPr lang="ru-RU" dirty="0" err="1" smtClean="0">
                <a:solidFill>
                  <a:srgbClr val="FFFF00"/>
                </a:solidFill>
              </a:rPr>
              <a:t>підготувати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екологічно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грамотне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наступне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покоління</a:t>
            </a:r>
            <a:r>
              <a:rPr lang="ru-RU" dirty="0" smtClean="0">
                <a:solidFill>
                  <a:srgbClr val="FFFF00"/>
                </a:solidFill>
              </a:rPr>
              <a:t>.</a:t>
            </a:r>
            <a:endParaRPr lang="ru-RU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901014" cy="584182"/>
          </a:xfrm>
        </p:spPr>
        <p:txBody>
          <a:bodyPr>
            <a:normAutofit fontScale="90000"/>
          </a:bodyPr>
          <a:lstStyle/>
          <a:p>
            <a:r>
              <a:rPr lang="uk-UA" dirty="0" smtClean="0">
                <a:solidFill>
                  <a:srgbClr val="FF0000"/>
                </a:solidFill>
              </a:rPr>
              <a:t>Мета проекту</a:t>
            </a:r>
            <a:r>
              <a:rPr lang="uk-UA" b="0" dirty="0" smtClean="0">
                <a:solidFill>
                  <a:srgbClr val="FF0000"/>
                </a:solidFill>
              </a:rPr>
              <a:t>: </a:t>
            </a:r>
            <a:r>
              <a:rPr lang="uk-UA" b="0" dirty="0" smtClean="0"/>
              <a:t/>
            </a:r>
            <a:br>
              <a:rPr lang="uk-UA" b="0" dirty="0" smtClean="0"/>
            </a:br>
            <a:r>
              <a:rPr lang="uk-UA" dirty="0" smtClean="0">
                <a:solidFill>
                  <a:srgbClr val="7030A0"/>
                </a:solidFill>
              </a:rPr>
              <a:t>освітня, розвивальна,</a:t>
            </a:r>
            <a:r>
              <a:rPr lang="uk-UA" dirty="0" err="1" smtClean="0">
                <a:solidFill>
                  <a:srgbClr val="7030A0"/>
                </a:solidFill>
              </a:rPr>
              <a:t>здоров</a:t>
            </a:r>
            <a:r>
              <a:rPr lang="uk-UA" dirty="0" err="1" smtClean="0"/>
              <a:t>'</a:t>
            </a:r>
            <a:r>
              <a:rPr lang="uk-UA" dirty="0" err="1" smtClean="0">
                <a:solidFill>
                  <a:srgbClr val="7030A0"/>
                </a:solidFill>
              </a:rPr>
              <a:t>язбережувальна</a:t>
            </a:r>
            <a:r>
              <a:rPr lang="uk-UA" dirty="0" smtClean="0">
                <a:solidFill>
                  <a:srgbClr val="7030A0"/>
                </a:solidFill>
              </a:rPr>
              <a:t>, </a:t>
            </a:r>
            <a:r>
              <a:rPr lang="uk-UA" dirty="0" err="1" smtClean="0">
                <a:solidFill>
                  <a:srgbClr val="7030A0"/>
                </a:solidFill>
              </a:rPr>
              <a:t>соціалізуюча</a:t>
            </a:r>
            <a:r>
              <a:rPr lang="uk-UA" dirty="0" smtClean="0">
                <a:solidFill>
                  <a:srgbClr val="7030A0"/>
                </a:solidFill>
              </a:rPr>
              <a:t>,виховна</a:t>
            </a:r>
            <a:r>
              <a:rPr lang="uk-UA" b="0" dirty="0" smtClean="0">
                <a:solidFill>
                  <a:srgbClr val="FFC000"/>
                </a:solidFill>
              </a:rPr>
              <a:t>. </a:t>
            </a:r>
            <a:endParaRPr lang="ru-RU" b="0" dirty="0">
              <a:solidFill>
                <a:srgbClr val="FFC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1000108"/>
            <a:ext cx="5111750" cy="5126055"/>
          </a:xfrm>
        </p:spPr>
        <p:txBody>
          <a:bodyPr>
            <a:normAutofit lnSpcReduction="10000"/>
          </a:bodyPr>
          <a:lstStyle/>
          <a:p>
            <a:endParaRPr lang="uk-UA" sz="1400" dirty="0" smtClean="0"/>
          </a:p>
          <a:p>
            <a:r>
              <a:rPr lang="uk-UA" sz="1800" dirty="0" smtClean="0"/>
              <a:t>Розширювати знання дітей про вплив людини на природу</a:t>
            </a:r>
          </a:p>
          <a:p>
            <a:r>
              <a:rPr lang="uk-UA" sz="1800" dirty="0" smtClean="0"/>
              <a:t>Розвивати креативне мислення,творчу уяву,фантазію.</a:t>
            </a:r>
          </a:p>
          <a:p>
            <a:endParaRPr lang="uk-UA" sz="1800" dirty="0" smtClean="0"/>
          </a:p>
          <a:p>
            <a:r>
              <a:rPr lang="uk-UA" sz="1800" dirty="0" smtClean="0"/>
              <a:t>Формувати активну громадську позицію щодо реалізації ідеї сталості засобами музичної та театралізованої діяльності</a:t>
            </a:r>
          </a:p>
          <a:p>
            <a:endParaRPr lang="uk-UA" sz="1800" dirty="0" smtClean="0"/>
          </a:p>
          <a:p>
            <a:r>
              <a:rPr lang="uk-UA" sz="1800" dirty="0" smtClean="0"/>
              <a:t>Виховувати відповідальне відношення до виконання колективних доручень</a:t>
            </a:r>
          </a:p>
          <a:p>
            <a:r>
              <a:rPr lang="uk-UA" sz="1800" dirty="0" smtClean="0"/>
              <a:t>Виховувати бережливе господарське ставлення до природи,як до рідного дому,бажання зберегти нашу планету Земля</a:t>
            </a:r>
          </a:p>
          <a:p>
            <a:r>
              <a:rPr lang="uk-UA" sz="1800" dirty="0" smtClean="0"/>
              <a:t>Виховувати розуміння краси слова і музики,розбудити почуття любові та захоплення оточуючим</a:t>
            </a:r>
          </a:p>
          <a:p>
            <a:endParaRPr lang="ru-RU" sz="1400" dirty="0" smtClean="0"/>
          </a:p>
          <a:p>
            <a:endParaRPr lang="ru-RU" sz="14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28596" y="857232"/>
            <a:ext cx="3008313" cy="5286412"/>
          </a:xfrm>
        </p:spPr>
        <p:txBody>
          <a:bodyPr>
            <a:noAutofit/>
          </a:bodyPr>
          <a:lstStyle/>
          <a:p>
            <a:pPr>
              <a:buFont typeface="Arial" pitchFamily="34" charset="0"/>
              <a:buChar char="•"/>
            </a:pPr>
            <a:r>
              <a:rPr lang="uk-UA" sz="1600" dirty="0" smtClean="0"/>
              <a:t> Сприяти забезпеченню фізичного,психічного та духовного здоров'я дошкільників;позитивного ставлення до фізичних вправ,корисної їжі. Розуміти значення чистоти та гігієни в житті людини. Об'єднувати зусилля дошкільного закладу і сім'ї, щодо формування в дітей уявлень про здоровий спосіб життя.</a:t>
            </a:r>
          </a:p>
          <a:p>
            <a:pPr>
              <a:buFont typeface="Arial" pitchFamily="34" charset="0"/>
              <a:buChar char="•"/>
            </a:pPr>
            <a:r>
              <a:rPr lang="uk-UA" sz="1600" dirty="0" smtClean="0"/>
              <a:t> Формувати екологічно дружню поведінку дітей</a:t>
            </a:r>
          </a:p>
          <a:p>
            <a:pPr>
              <a:buFont typeface="Arial" pitchFamily="34" charset="0"/>
              <a:buChar char="•"/>
            </a:pPr>
            <a:r>
              <a:rPr lang="uk-UA" sz="1600" dirty="0" smtClean="0"/>
              <a:t> Опанування соціальними навичками,що покращують стосунки між людьми</a:t>
            </a:r>
          </a:p>
          <a:p>
            <a:pPr>
              <a:buFont typeface="Arial" pitchFamily="34" charset="0"/>
              <a:buChar char="•"/>
            </a:pPr>
            <a:r>
              <a:rPr lang="uk-UA" sz="1600" dirty="0" smtClean="0"/>
              <a:t> Вчити знаходити доступні шляхи взаємодії з природою і людьми через подарунки</a:t>
            </a:r>
          </a:p>
          <a:p>
            <a:pPr>
              <a:buFont typeface="Arial" pitchFamily="34" charset="0"/>
              <a:buChar char="•"/>
            </a:pPr>
            <a:endParaRPr lang="uk-UA" dirty="0" smtClean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0" y="274638"/>
            <a:ext cx="8786842" cy="1143000"/>
          </a:xfrm>
        </p:spPr>
        <p:txBody>
          <a:bodyPr>
            <a:noAutofit/>
          </a:bodyPr>
          <a:lstStyle/>
          <a:p>
            <a:r>
              <a:rPr lang="ru-RU" sz="3200" b="1" dirty="0" err="1" smtClean="0">
                <a:solidFill>
                  <a:srgbClr val="FF0000"/>
                </a:solidFill>
              </a:rPr>
              <a:t>Організація</a:t>
            </a:r>
            <a:r>
              <a:rPr lang="ru-RU" sz="3200" b="1" dirty="0" smtClean="0">
                <a:solidFill>
                  <a:srgbClr val="FF0000"/>
                </a:solidFill>
              </a:rPr>
              <a:t> </a:t>
            </a:r>
            <a:r>
              <a:rPr lang="ru-RU" sz="3200" b="1" dirty="0" err="1" smtClean="0">
                <a:solidFill>
                  <a:srgbClr val="FF0000"/>
                </a:solidFill>
              </a:rPr>
              <a:t>освітнього</a:t>
            </a:r>
            <a:r>
              <a:rPr lang="ru-RU" sz="3200" b="1" dirty="0" smtClean="0">
                <a:solidFill>
                  <a:srgbClr val="FF0000"/>
                </a:solidFill>
              </a:rPr>
              <a:t> </a:t>
            </a:r>
            <a:r>
              <a:rPr lang="ru-RU" sz="3200" b="1" dirty="0" err="1" smtClean="0">
                <a:solidFill>
                  <a:srgbClr val="FF0000"/>
                </a:solidFill>
              </a:rPr>
              <a:t>процесу</a:t>
            </a:r>
            <a:r>
              <a:rPr lang="ru-RU" sz="3200" b="1" dirty="0" smtClean="0">
                <a:solidFill>
                  <a:srgbClr val="FF0000"/>
                </a:solidFill>
              </a:rPr>
              <a:t>“</a:t>
            </a:r>
            <a:r>
              <a:rPr lang="ru-RU" sz="3200" b="1" dirty="0" err="1" smtClean="0">
                <a:solidFill>
                  <a:srgbClr val="FF0000"/>
                </a:solidFill>
              </a:rPr>
              <a:t>Дошкільнятам</a:t>
            </a:r>
            <a:r>
              <a:rPr lang="ru-RU" sz="3200" b="1" dirty="0" smtClean="0">
                <a:solidFill>
                  <a:srgbClr val="FF0000"/>
                </a:solidFill>
              </a:rPr>
              <a:t> – </a:t>
            </a:r>
            <a:r>
              <a:rPr lang="ru-RU" sz="3200" b="1" dirty="0" err="1" smtClean="0">
                <a:solidFill>
                  <a:srgbClr val="FF0000"/>
                </a:solidFill>
              </a:rPr>
              <a:t>освіту</a:t>
            </a:r>
            <a:r>
              <a:rPr lang="ru-RU" sz="3200" b="1" dirty="0" smtClean="0">
                <a:solidFill>
                  <a:srgbClr val="FF0000"/>
                </a:solidFill>
              </a:rPr>
              <a:t> для </a:t>
            </a:r>
            <a:r>
              <a:rPr lang="ru-RU" sz="3200" b="1" dirty="0" err="1" smtClean="0">
                <a:solidFill>
                  <a:srgbClr val="FF0000"/>
                </a:solidFill>
              </a:rPr>
              <a:t>сталого</a:t>
            </a:r>
            <a:r>
              <a:rPr lang="ru-RU" sz="3200" b="1" dirty="0" smtClean="0">
                <a:solidFill>
                  <a:srgbClr val="FF0000"/>
                </a:solidFill>
              </a:rPr>
              <a:t> </a:t>
            </a:r>
            <a:r>
              <a:rPr lang="ru-RU" sz="3200" b="1" dirty="0" err="1" smtClean="0">
                <a:solidFill>
                  <a:srgbClr val="FF0000"/>
                </a:solidFill>
              </a:rPr>
              <a:t>розвитку</a:t>
            </a:r>
            <a:r>
              <a:rPr lang="ru-RU" sz="3200" b="1" dirty="0" smtClean="0">
                <a:solidFill>
                  <a:srgbClr val="FF0000"/>
                </a:solidFill>
              </a:rPr>
              <a:t> : </a:t>
            </a:r>
            <a:r>
              <a:rPr lang="ru-RU" sz="3200" b="1" dirty="0" err="1" smtClean="0">
                <a:solidFill>
                  <a:srgbClr val="FF0000"/>
                </a:solidFill>
              </a:rPr>
              <a:t>діємо</a:t>
            </a:r>
            <a:r>
              <a:rPr lang="ru-RU" sz="3200" b="1" dirty="0" smtClean="0">
                <a:solidFill>
                  <a:srgbClr val="FF0000"/>
                </a:solidFill>
              </a:rPr>
              <a:t> разом” 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428596" y="2071678"/>
            <a:ext cx="1971660" cy="642943"/>
          </a:xfrm>
          <a:solidFill>
            <a:schemeClr val="accent4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ru-RU" dirty="0" err="1" smtClean="0"/>
              <a:t>Спілкування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9" name="Содержимое 8"/>
          <p:cNvSpPr>
            <a:spLocks noGrp="1"/>
          </p:cNvSpPr>
          <p:nvPr>
            <p:ph sz="half" idx="2"/>
          </p:nvPr>
        </p:nvSpPr>
        <p:spPr>
          <a:xfrm>
            <a:off x="142844" y="2786058"/>
            <a:ext cx="3257544" cy="316547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>    «Кожного дня люди </a:t>
            </a:r>
            <a:r>
              <a:rPr lang="ru-RU" dirty="0" err="1" smtClean="0"/>
              <a:t>спілкуються</a:t>
            </a:r>
            <a:r>
              <a:rPr lang="ru-RU" dirty="0" smtClean="0"/>
              <a:t> </a:t>
            </a:r>
            <a:r>
              <a:rPr lang="ru-RU" dirty="0" err="1" smtClean="0"/>
              <a:t>одне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одним. </a:t>
            </a:r>
            <a:r>
              <a:rPr lang="ru-RU" dirty="0" err="1" smtClean="0"/>
              <a:t>Щоб</a:t>
            </a:r>
            <a:r>
              <a:rPr lang="ru-RU" dirty="0" smtClean="0"/>
              <a:t> люди </a:t>
            </a:r>
            <a:r>
              <a:rPr lang="ru-RU" dirty="0" err="1" smtClean="0"/>
              <a:t>допомагали</a:t>
            </a:r>
            <a:r>
              <a:rPr lang="ru-RU" dirty="0" smtClean="0"/>
              <a:t> </a:t>
            </a:r>
            <a:r>
              <a:rPr lang="ru-RU" dirty="0" err="1" smtClean="0"/>
              <a:t>тобі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добре </a:t>
            </a:r>
            <a:r>
              <a:rPr lang="ru-RU" dirty="0" err="1" smtClean="0"/>
              <a:t>ставилися</a:t>
            </a:r>
            <a:r>
              <a:rPr lang="ru-RU" dirty="0" smtClean="0"/>
              <a:t> до тебе, </a:t>
            </a:r>
            <a:r>
              <a:rPr lang="ru-RU" dirty="0" err="1" smtClean="0"/>
              <a:t>з</a:t>
            </a:r>
            <a:r>
              <a:rPr lang="ru-RU" dirty="0" smtClean="0"/>
              <a:t>  ними треба </a:t>
            </a:r>
            <a:r>
              <a:rPr lang="ru-RU" dirty="0" err="1" smtClean="0"/>
              <a:t>підтримувати</a:t>
            </a:r>
            <a:r>
              <a:rPr lang="ru-RU" dirty="0" smtClean="0"/>
              <a:t> </a:t>
            </a:r>
            <a:r>
              <a:rPr lang="ru-RU" dirty="0" err="1" smtClean="0"/>
              <a:t>гарні</a:t>
            </a:r>
            <a:r>
              <a:rPr lang="ru-RU" dirty="0" smtClean="0"/>
              <a:t> </a:t>
            </a:r>
            <a:r>
              <a:rPr lang="ru-RU" dirty="0" err="1" smtClean="0"/>
              <a:t>стосунки</a:t>
            </a:r>
            <a:r>
              <a:rPr lang="ru-RU" dirty="0" smtClean="0"/>
              <a:t>. </a:t>
            </a:r>
            <a:r>
              <a:rPr lang="ru-RU" dirty="0" err="1" smtClean="0"/>
              <a:t>Такі</a:t>
            </a:r>
            <a:r>
              <a:rPr lang="ru-RU" dirty="0" smtClean="0"/>
              <a:t> </a:t>
            </a:r>
            <a:r>
              <a:rPr lang="ru-RU" dirty="0" err="1" smtClean="0"/>
              <a:t>стосунки</a:t>
            </a:r>
            <a:r>
              <a:rPr lang="ru-RU" dirty="0" smtClean="0"/>
              <a:t> </a:t>
            </a:r>
            <a:r>
              <a:rPr lang="ru-RU" dirty="0" err="1" smtClean="0"/>
              <a:t>починаються</a:t>
            </a:r>
            <a:r>
              <a:rPr lang="ru-RU" dirty="0" smtClean="0"/>
              <a:t> </a:t>
            </a:r>
            <a:r>
              <a:rPr lang="ru-RU" dirty="0" err="1" smtClean="0"/>
              <a:t>із</a:t>
            </a:r>
            <a:r>
              <a:rPr lang="ru-RU" dirty="0" smtClean="0"/>
              <a:t> </a:t>
            </a:r>
            <a:r>
              <a:rPr lang="ru-RU" dirty="0" err="1" smtClean="0"/>
              <a:t>щоденного</a:t>
            </a:r>
            <a:r>
              <a:rPr lang="ru-RU" dirty="0" smtClean="0"/>
              <a:t> </a:t>
            </a:r>
            <a:r>
              <a:rPr lang="ru-RU" dirty="0" err="1" smtClean="0"/>
              <a:t>привітання</a:t>
            </a:r>
            <a:r>
              <a:rPr lang="ru-RU" dirty="0" smtClean="0"/>
              <a:t>».</a:t>
            </a:r>
            <a:endParaRPr lang="ru-RU" dirty="0"/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3"/>
          </p:nvPr>
        </p:nvSpPr>
        <p:spPr>
          <a:xfrm>
            <a:off x="3500430" y="1928802"/>
            <a:ext cx="1785950" cy="571504"/>
          </a:xfrm>
          <a:solidFill>
            <a:schemeClr val="accent4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ru-RU" dirty="0" err="1" smtClean="0"/>
              <a:t>Ресурси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4"/>
          </p:nvPr>
        </p:nvSpPr>
        <p:spPr>
          <a:xfrm>
            <a:off x="3071802" y="2500306"/>
            <a:ext cx="3143272" cy="3951288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       </a:t>
            </a:r>
            <a:r>
              <a:rPr lang="ru-RU" sz="3200" dirty="0" err="1" smtClean="0">
                <a:solidFill>
                  <a:srgbClr val="FF0000"/>
                </a:solidFill>
              </a:rPr>
              <a:t>ідея</a:t>
            </a:r>
            <a:r>
              <a:rPr lang="ru-RU" sz="3200" dirty="0" smtClean="0">
                <a:solidFill>
                  <a:srgbClr val="FF0000"/>
                </a:solidFill>
              </a:rPr>
              <a:t> дня:</a:t>
            </a:r>
          </a:p>
          <a:p>
            <a:pPr>
              <a:buNone/>
            </a:pPr>
            <a:r>
              <a:rPr lang="uk-UA" sz="1600" dirty="0" smtClean="0"/>
              <a:t>      </a:t>
            </a:r>
            <a:r>
              <a:rPr lang="ru-RU" sz="1600" dirty="0" err="1" smtClean="0"/>
              <a:t>ощадливе</a:t>
            </a:r>
            <a:r>
              <a:rPr lang="ru-RU" sz="1600" dirty="0" smtClean="0"/>
              <a:t> </a:t>
            </a:r>
            <a:r>
              <a:rPr lang="ru-RU" sz="1600" dirty="0" err="1" smtClean="0"/>
              <a:t>ставлення</a:t>
            </a:r>
            <a:r>
              <a:rPr lang="ru-RU" sz="1600" dirty="0" smtClean="0"/>
              <a:t> до </a:t>
            </a:r>
            <a:r>
              <a:rPr lang="ru-RU" sz="1600" dirty="0" err="1" smtClean="0"/>
              <a:t>всього</a:t>
            </a:r>
            <a:r>
              <a:rPr lang="ru-RU" sz="1600" dirty="0" smtClean="0"/>
              <a:t>, </a:t>
            </a:r>
            <a:r>
              <a:rPr lang="ru-RU" sz="1600" dirty="0" err="1" smtClean="0"/>
              <a:t>що</a:t>
            </a:r>
            <a:r>
              <a:rPr lang="ru-RU" sz="1600" dirty="0" smtClean="0"/>
              <a:t> ми </a:t>
            </a:r>
            <a:r>
              <a:rPr lang="ru-RU" sz="1600" dirty="0" err="1" smtClean="0"/>
              <a:t>маємо</a:t>
            </a:r>
            <a:r>
              <a:rPr lang="ru-RU" sz="1600" dirty="0" smtClean="0"/>
              <a:t> </a:t>
            </a:r>
            <a:r>
              <a:rPr lang="ru-RU" sz="1600" dirty="0" err="1" smtClean="0"/>
              <a:t>і</a:t>
            </a:r>
            <a:r>
              <a:rPr lang="ru-RU" sz="1600" dirty="0" smtClean="0"/>
              <a:t> </a:t>
            </a:r>
            <a:r>
              <a:rPr lang="ru-RU" sz="1600" dirty="0" err="1" smtClean="0"/>
              <a:t>використовуємо</a:t>
            </a:r>
            <a:r>
              <a:rPr lang="ru-RU" sz="1600" dirty="0" smtClean="0"/>
              <a:t>, </a:t>
            </a:r>
            <a:r>
              <a:rPr lang="ru-RU" sz="1600" dirty="0" err="1" smtClean="0"/>
              <a:t>означає</a:t>
            </a:r>
            <a:r>
              <a:rPr lang="ru-RU" sz="1600" dirty="0" smtClean="0"/>
              <a:t> </a:t>
            </a:r>
            <a:r>
              <a:rPr lang="ru-RU" sz="1600" dirty="0" err="1" smtClean="0"/>
              <a:t>і</a:t>
            </a:r>
            <a:r>
              <a:rPr lang="ru-RU" sz="1600" dirty="0" smtClean="0"/>
              <a:t> </a:t>
            </a:r>
            <a:r>
              <a:rPr lang="ru-RU" sz="1600" dirty="0" err="1" smtClean="0"/>
              <a:t>можливість</a:t>
            </a:r>
            <a:r>
              <a:rPr lang="ru-RU" sz="1600" dirty="0" smtClean="0"/>
              <a:t> </a:t>
            </a:r>
            <a:r>
              <a:rPr lang="ru-RU" sz="1600" dirty="0" err="1" smtClean="0"/>
              <a:t>більш</a:t>
            </a:r>
            <a:r>
              <a:rPr lang="ru-RU" sz="1600" dirty="0" smtClean="0"/>
              <a:t> </a:t>
            </a:r>
            <a:r>
              <a:rPr lang="ru-RU" sz="1600" dirty="0" err="1" smtClean="0"/>
              <a:t>економічно</a:t>
            </a:r>
            <a:r>
              <a:rPr lang="ru-RU" sz="1600" dirty="0" smtClean="0"/>
              <a:t> </a:t>
            </a:r>
            <a:r>
              <a:rPr lang="ru-RU" sz="1600" dirty="0" err="1" smtClean="0"/>
              <a:t>ефективного</a:t>
            </a:r>
            <a:r>
              <a:rPr lang="ru-RU" sz="1600" dirty="0" smtClean="0"/>
              <a:t> </a:t>
            </a:r>
            <a:r>
              <a:rPr lang="ru-RU" sz="1600" dirty="0" err="1" smtClean="0"/>
              <a:t>господарювання</a:t>
            </a:r>
            <a:r>
              <a:rPr lang="ru-RU" sz="1600" dirty="0" smtClean="0"/>
              <a:t> як у </a:t>
            </a:r>
            <a:r>
              <a:rPr lang="ru-RU" sz="1600" dirty="0" err="1" smtClean="0"/>
              <a:t>власній</a:t>
            </a:r>
            <a:r>
              <a:rPr lang="ru-RU" sz="1600" dirty="0" smtClean="0"/>
              <a:t> </a:t>
            </a:r>
            <a:r>
              <a:rPr lang="ru-RU" sz="1600" dirty="0" err="1" smtClean="0"/>
              <a:t>оселі</a:t>
            </a:r>
            <a:r>
              <a:rPr lang="ru-RU" sz="1600" dirty="0" smtClean="0"/>
              <a:t>, так </a:t>
            </a:r>
            <a:r>
              <a:rPr lang="ru-RU" sz="1600" dirty="0" err="1" smtClean="0"/>
              <a:t>і</a:t>
            </a:r>
            <a:r>
              <a:rPr lang="ru-RU" sz="1600" dirty="0" smtClean="0"/>
              <a:t> у </a:t>
            </a:r>
            <a:r>
              <a:rPr lang="ru-RU" sz="1600" dirty="0" err="1" smtClean="0"/>
              <a:t>державі</a:t>
            </a:r>
            <a:r>
              <a:rPr lang="ru-RU" sz="1600" dirty="0" smtClean="0"/>
              <a:t>. </a:t>
            </a:r>
            <a:r>
              <a:rPr lang="uk-UA" sz="1600" dirty="0" smtClean="0"/>
              <a:t>Взимку холодно і треба витратити дуже багато енергії,щоб у приміщенні було тепло. Але можна навчитися діяти розумно й зберігати тепло без таких великих витрат.</a:t>
            </a:r>
            <a:endParaRPr lang="ru-RU" sz="1600" dirty="0" smtClean="0"/>
          </a:p>
          <a:p>
            <a:pPr>
              <a:buNone/>
            </a:pPr>
            <a:r>
              <a:rPr lang="uk-UA" sz="1600" dirty="0" smtClean="0">
                <a:solidFill>
                  <a:srgbClr val="FF0000"/>
                </a:solidFill>
              </a:rPr>
              <a:t>Дія:</a:t>
            </a:r>
            <a:r>
              <a:rPr lang="uk-UA" sz="1600" dirty="0" smtClean="0"/>
              <a:t>зачиняю двері міцно,зберігаю тепло.</a:t>
            </a:r>
            <a:endParaRPr lang="ru-RU" sz="1600" dirty="0" smtClean="0"/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6286512" y="1714488"/>
            <a:ext cx="2428892" cy="36933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b="1" dirty="0" smtClean="0"/>
              <a:t>Природа – наш друг</a:t>
            </a:r>
            <a:r>
              <a:rPr lang="ru-RU" dirty="0" smtClean="0"/>
              <a:t>. </a:t>
            </a: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1857356" y="1285860"/>
            <a:ext cx="45720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 </a:t>
            </a:r>
            <a:r>
              <a:rPr lang="ru-RU" sz="2000" dirty="0" err="1" smtClean="0">
                <a:solidFill>
                  <a:srgbClr val="00B050"/>
                </a:solidFill>
              </a:rPr>
              <a:t>ідеї</a:t>
            </a:r>
            <a:r>
              <a:rPr lang="ru-RU" sz="2000" dirty="0" smtClean="0">
                <a:solidFill>
                  <a:srgbClr val="00B050"/>
                </a:solidFill>
              </a:rPr>
              <a:t>, </a:t>
            </a:r>
            <a:r>
              <a:rPr lang="ru-RU" sz="2000" dirty="0" err="1" smtClean="0">
                <a:solidFill>
                  <a:srgbClr val="00B050"/>
                </a:solidFill>
              </a:rPr>
              <a:t>які</a:t>
            </a:r>
            <a:r>
              <a:rPr lang="ru-RU" sz="2000" dirty="0" smtClean="0">
                <a:solidFill>
                  <a:srgbClr val="00B050"/>
                </a:solidFill>
              </a:rPr>
              <a:t> </a:t>
            </a:r>
            <a:r>
              <a:rPr lang="ru-RU" sz="2000" dirty="0" err="1" smtClean="0">
                <a:solidFill>
                  <a:srgbClr val="00B050"/>
                </a:solidFill>
              </a:rPr>
              <a:t>мають</a:t>
            </a:r>
            <a:r>
              <a:rPr lang="ru-RU" sz="2000" dirty="0" smtClean="0">
                <a:solidFill>
                  <a:srgbClr val="00B050"/>
                </a:solidFill>
              </a:rPr>
              <a:t> бути </a:t>
            </a:r>
            <a:r>
              <a:rPr lang="ru-RU" sz="2000" dirty="0" err="1" smtClean="0">
                <a:solidFill>
                  <a:srgbClr val="00B050"/>
                </a:solidFill>
              </a:rPr>
              <a:t>донесені</a:t>
            </a:r>
            <a:r>
              <a:rPr lang="ru-RU" sz="2000" dirty="0" smtClean="0">
                <a:solidFill>
                  <a:srgbClr val="00B050"/>
                </a:solidFill>
              </a:rPr>
              <a:t> </a:t>
            </a:r>
            <a:r>
              <a:rPr lang="ru-RU" sz="2000" dirty="0" err="1" smtClean="0">
                <a:solidFill>
                  <a:srgbClr val="00B050"/>
                </a:solidFill>
              </a:rPr>
              <a:t>д</a:t>
            </a:r>
            <a:r>
              <a:rPr lang="uk-UA" sz="2000" dirty="0" smtClean="0">
                <a:solidFill>
                  <a:srgbClr val="00B050"/>
                </a:solidFill>
              </a:rPr>
              <a:t>о </a:t>
            </a:r>
            <a:r>
              <a:rPr lang="ru-RU" sz="2000" dirty="0" err="1" smtClean="0">
                <a:solidFill>
                  <a:srgbClr val="00B050"/>
                </a:solidFill>
              </a:rPr>
              <a:t>дітей</a:t>
            </a:r>
            <a:endParaRPr lang="ru-RU" sz="2000" b="1" dirty="0">
              <a:solidFill>
                <a:srgbClr val="00B050"/>
              </a:solidFill>
            </a:endParaRPr>
          </a:p>
        </p:txBody>
      </p:sp>
      <p:sp>
        <p:nvSpPr>
          <p:cNvPr id="17" name="Стрелка вниз 16"/>
          <p:cNvSpPr/>
          <p:nvPr/>
        </p:nvSpPr>
        <p:spPr>
          <a:xfrm rot="3226048">
            <a:off x="1290872" y="1176646"/>
            <a:ext cx="365879" cy="906450"/>
          </a:xfrm>
          <a:prstGeom prst="downArrow">
            <a:avLst>
              <a:gd name="adj1" fmla="val 49643"/>
              <a:gd name="adj2" fmla="val 50000"/>
            </a:avLst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18" name="Стрелка вниз 17"/>
          <p:cNvSpPr/>
          <p:nvPr/>
        </p:nvSpPr>
        <p:spPr>
          <a:xfrm rot="19627027">
            <a:off x="6667530" y="1132792"/>
            <a:ext cx="387198" cy="438975"/>
          </a:xfrm>
          <a:prstGeom prst="down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6143636" y="2000240"/>
            <a:ext cx="271464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 </a:t>
            </a:r>
            <a:r>
              <a:rPr lang="ru-RU" dirty="0" err="1" smtClean="0"/>
              <a:t>Ідея</a:t>
            </a:r>
            <a:r>
              <a:rPr lang="ru-RU" dirty="0" smtClean="0"/>
              <a:t>: природа щедро </a:t>
            </a:r>
            <a:r>
              <a:rPr lang="ru-RU" dirty="0" err="1" smtClean="0"/>
              <a:t>ділиться</a:t>
            </a:r>
            <a:r>
              <a:rPr lang="ru-RU" dirty="0" smtClean="0"/>
              <a:t> </a:t>
            </a:r>
            <a:r>
              <a:rPr lang="ru-RU" dirty="0" err="1" smtClean="0"/>
              <a:t>зі</a:t>
            </a:r>
            <a:r>
              <a:rPr lang="ru-RU" dirty="0" smtClean="0"/>
              <a:t> мною </a:t>
            </a:r>
            <a:r>
              <a:rPr lang="ru-RU" dirty="0" err="1" smtClean="0"/>
              <a:t>своїми</a:t>
            </a:r>
            <a:r>
              <a:rPr lang="ru-RU" dirty="0" smtClean="0"/>
              <a:t> скарбами, </a:t>
            </a:r>
            <a:r>
              <a:rPr lang="ru-RU" dirty="0" err="1" smtClean="0"/>
              <a:t>забезпечує</a:t>
            </a:r>
            <a:r>
              <a:rPr lang="ru-RU" dirty="0" smtClean="0"/>
              <a:t> мене </a:t>
            </a:r>
            <a:r>
              <a:rPr lang="ru-RU" dirty="0" err="1" smtClean="0"/>
              <a:t>всім</a:t>
            </a:r>
            <a:r>
              <a:rPr lang="ru-RU" dirty="0" smtClean="0"/>
              <a:t> </a:t>
            </a:r>
            <a:r>
              <a:rPr lang="ru-RU" dirty="0" err="1" smtClean="0"/>
              <a:t>необхідним</a:t>
            </a:r>
            <a:r>
              <a:rPr lang="ru-RU" dirty="0" smtClean="0"/>
              <a:t> для </a:t>
            </a:r>
            <a:r>
              <a:rPr lang="ru-RU" dirty="0" err="1" smtClean="0"/>
              <a:t>життя</a:t>
            </a:r>
            <a:r>
              <a:rPr lang="ru-RU" dirty="0" smtClean="0"/>
              <a:t>. </a:t>
            </a:r>
            <a:r>
              <a:rPr lang="ru-RU" dirty="0" err="1" smtClean="0"/>
              <a:t>Тож</a:t>
            </a:r>
            <a:r>
              <a:rPr lang="ru-RU" dirty="0" smtClean="0"/>
              <a:t> я </a:t>
            </a:r>
            <a:r>
              <a:rPr lang="ru-RU" dirty="0" err="1" smtClean="0"/>
              <a:t>теж</a:t>
            </a:r>
            <a:r>
              <a:rPr lang="ru-RU" dirty="0" smtClean="0"/>
              <a:t> маю </a:t>
            </a:r>
            <a:r>
              <a:rPr lang="ru-RU" dirty="0" err="1" smtClean="0"/>
              <a:t>допомагати</a:t>
            </a:r>
            <a:r>
              <a:rPr lang="ru-RU" dirty="0" smtClean="0"/>
              <a:t> </a:t>
            </a:r>
            <a:r>
              <a:rPr lang="ru-RU" dirty="0" err="1" smtClean="0"/>
              <a:t>їй</a:t>
            </a:r>
            <a:r>
              <a:rPr lang="ru-RU" dirty="0" smtClean="0"/>
              <a:t>. </a:t>
            </a:r>
            <a:r>
              <a:rPr lang="ru-RU" dirty="0" err="1" smtClean="0"/>
              <a:t>Мені</a:t>
            </a:r>
            <a:r>
              <a:rPr lang="ru-RU" dirty="0" smtClean="0"/>
              <a:t> нескладно </a:t>
            </a:r>
            <a:r>
              <a:rPr lang="ru-RU" dirty="0" err="1" smtClean="0"/>
              <a:t>доглядати</a:t>
            </a:r>
            <a:r>
              <a:rPr lang="ru-RU" dirty="0" smtClean="0"/>
              <a:t> за </a:t>
            </a:r>
            <a:r>
              <a:rPr lang="ru-RU" dirty="0" err="1" smtClean="0"/>
              <a:t>кімнатними</a:t>
            </a:r>
            <a:r>
              <a:rPr lang="ru-RU" dirty="0" smtClean="0"/>
              <a:t> </a:t>
            </a:r>
            <a:r>
              <a:rPr lang="ru-RU" dirty="0" err="1" smtClean="0"/>
              <a:t>рослинами</a:t>
            </a:r>
            <a:r>
              <a:rPr lang="ru-RU" dirty="0" smtClean="0"/>
              <a:t>,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тоді</a:t>
            </a:r>
            <a:r>
              <a:rPr lang="ru-RU" dirty="0" smtClean="0"/>
              <a:t> вони </a:t>
            </a:r>
            <a:r>
              <a:rPr lang="ru-RU" dirty="0" err="1" smtClean="0"/>
              <a:t>забезпечуватимуть</a:t>
            </a:r>
            <a:r>
              <a:rPr lang="ru-RU" dirty="0" smtClean="0"/>
              <a:t> мене та </a:t>
            </a:r>
            <a:r>
              <a:rPr lang="ru-RU" dirty="0" err="1" smtClean="0"/>
              <a:t>моїх</a:t>
            </a:r>
            <a:r>
              <a:rPr lang="ru-RU" dirty="0" smtClean="0"/>
              <a:t> </a:t>
            </a:r>
            <a:r>
              <a:rPr lang="ru-RU" dirty="0" err="1" smtClean="0"/>
              <a:t>друзів</a:t>
            </a:r>
            <a:r>
              <a:rPr lang="ru-RU" dirty="0" smtClean="0"/>
              <a:t> чистим киснем.</a:t>
            </a:r>
            <a:r>
              <a:rPr lang="uk-UA" dirty="0" smtClean="0"/>
              <a:t>Необхідно досягти гармонії між людьми з одного боку і суспільством та природою з іншого…</a:t>
            </a: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Ресурси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457200" y="1214423"/>
            <a:ext cx="4040188" cy="642942"/>
          </a:xfrm>
        </p:spPr>
        <p:txBody>
          <a:bodyPr>
            <a:normAutofit fontScale="92500" lnSpcReduction="20000"/>
          </a:bodyPr>
          <a:lstStyle/>
          <a:p>
            <a:r>
              <a:rPr lang="uk-UA" dirty="0" smtClean="0"/>
              <a:t>Збереження тепла у приміщенні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785926"/>
            <a:ext cx="4040188" cy="434023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sz="1400" dirty="0" err="1" smtClean="0">
                <a:solidFill>
                  <a:srgbClr val="FF0000"/>
                </a:solidFill>
              </a:rPr>
              <a:t>Дид.ігри</a:t>
            </a:r>
            <a:r>
              <a:rPr lang="uk-UA" sz="1400" dirty="0" smtClean="0">
                <a:solidFill>
                  <a:srgbClr val="FF0000"/>
                </a:solidFill>
              </a:rPr>
              <a:t>:</a:t>
            </a:r>
          </a:p>
          <a:p>
            <a:r>
              <a:rPr lang="uk-UA" sz="1400" dirty="0" smtClean="0"/>
              <a:t> </a:t>
            </a:r>
            <a:r>
              <a:rPr lang="uk-UA" sz="1400" dirty="0" err="1" smtClean="0"/>
              <a:t>“Збереження</a:t>
            </a:r>
            <a:r>
              <a:rPr lang="uk-UA" sz="1400" dirty="0" smtClean="0"/>
              <a:t> тепла у </a:t>
            </a:r>
            <a:r>
              <a:rPr lang="uk-UA" sz="1400" dirty="0" err="1" smtClean="0"/>
              <a:t>приміщенні”</a:t>
            </a:r>
            <a:endParaRPr lang="uk-UA" sz="1400" dirty="0" smtClean="0"/>
          </a:p>
          <a:p>
            <a:r>
              <a:rPr lang="uk-UA" sz="1400" dirty="0" err="1" smtClean="0"/>
              <a:t>“Наведи</a:t>
            </a:r>
            <a:r>
              <a:rPr lang="uk-UA" sz="1400" dirty="0" smtClean="0"/>
              <a:t> лад у </a:t>
            </a:r>
            <a:r>
              <a:rPr lang="uk-UA" sz="1400" dirty="0" err="1" smtClean="0"/>
              <a:t>приміщенні”</a:t>
            </a:r>
            <a:r>
              <a:rPr lang="uk-UA" sz="1400" dirty="0" smtClean="0"/>
              <a:t> (кухні,перукарні)</a:t>
            </a:r>
          </a:p>
          <a:p>
            <a:r>
              <a:rPr lang="uk-UA" sz="1400" dirty="0" err="1" smtClean="0"/>
              <a:t>“Протилежність”</a:t>
            </a:r>
            <a:endParaRPr lang="uk-UA" sz="1400" dirty="0" smtClean="0"/>
          </a:p>
          <a:p>
            <a:r>
              <a:rPr lang="uk-UA" sz="1400" dirty="0" smtClean="0"/>
              <a:t>Правильно-не </a:t>
            </a:r>
            <a:r>
              <a:rPr lang="uk-UA" sz="1400" dirty="0" err="1" smtClean="0"/>
              <a:t>правильно”</a:t>
            </a:r>
            <a:endParaRPr lang="ru-RU" sz="1400" dirty="0" smtClean="0"/>
          </a:p>
          <a:p>
            <a:pPr>
              <a:buNone/>
            </a:pPr>
            <a:r>
              <a:rPr lang="uk-UA" sz="1400" dirty="0" smtClean="0"/>
              <a:t>      Досліди:</a:t>
            </a:r>
          </a:p>
          <a:p>
            <a:r>
              <a:rPr lang="uk-UA" sz="1400" dirty="0" smtClean="0"/>
              <a:t>Де довше зберігається тепло в банці чи в термосі?</a:t>
            </a:r>
          </a:p>
          <a:p>
            <a:r>
              <a:rPr lang="uk-UA" sz="1400" dirty="0" smtClean="0"/>
              <a:t>В каструлі з відкритою чи закритою </a:t>
            </a:r>
            <a:r>
              <a:rPr lang="uk-UA" sz="1400" dirty="0" err="1" smtClean="0"/>
              <a:t>кришкою”</a:t>
            </a:r>
            <a:endParaRPr lang="uk-UA" sz="1400" dirty="0" smtClean="0"/>
          </a:p>
          <a:p>
            <a:r>
              <a:rPr lang="uk-UA" sz="1400" dirty="0" smtClean="0"/>
              <a:t>Винести гарячий чайник на вулицю,холод(він швидко остине) і поставити в коробку яку можна закрити)</a:t>
            </a:r>
          </a:p>
          <a:p>
            <a:pPr>
              <a:buNone/>
            </a:pPr>
            <a:r>
              <a:rPr lang="uk-UA" sz="1400" dirty="0" smtClean="0"/>
              <a:t> </a:t>
            </a:r>
            <a:r>
              <a:rPr lang="uk-UA" sz="1400" dirty="0" smtClean="0">
                <a:solidFill>
                  <a:srgbClr val="FF0000"/>
                </a:solidFill>
              </a:rPr>
              <a:t>Спостереження:</a:t>
            </a:r>
            <a:r>
              <a:rPr lang="uk-UA" sz="1400" dirty="0" smtClean="0"/>
              <a:t> скільки часу двері залишаються відкритими?</a:t>
            </a:r>
          </a:p>
          <a:p>
            <a:pPr>
              <a:buNone/>
            </a:pPr>
            <a:r>
              <a:rPr lang="uk-UA" sz="1400" dirty="0" smtClean="0"/>
              <a:t>     Доручення:</a:t>
            </a:r>
          </a:p>
          <a:p>
            <a:r>
              <a:rPr lang="uk-UA" sz="1400" dirty="0" smtClean="0"/>
              <a:t>закрий дверцята своєї шафи</a:t>
            </a:r>
          </a:p>
          <a:p>
            <a:r>
              <a:rPr lang="uk-UA" sz="1400" dirty="0" smtClean="0"/>
              <a:t>принеси предмет з іншої кімнати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>
          <a:xfrm>
            <a:off x="4645025" y="1214423"/>
            <a:ext cx="4041775" cy="571504"/>
          </a:xfrm>
        </p:spPr>
        <p:txBody>
          <a:bodyPr>
            <a:normAutofit/>
          </a:bodyPr>
          <a:lstStyle/>
          <a:p>
            <a:r>
              <a:rPr lang="uk-UA" dirty="0" smtClean="0"/>
              <a:t>мета</a:t>
            </a:r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4"/>
          </p:nvPr>
        </p:nvSpPr>
        <p:spPr>
          <a:xfrm>
            <a:off x="4645025" y="1857364"/>
            <a:ext cx="4041775" cy="4268799"/>
          </a:xfrm>
        </p:spPr>
        <p:txBody>
          <a:bodyPr>
            <a:normAutofit/>
          </a:bodyPr>
          <a:lstStyle/>
          <a:p>
            <a:r>
              <a:rPr lang="uk-UA" sz="1400" dirty="0" smtClean="0"/>
              <a:t>Навчання дітей з бережливістю ставитися до природних ресурсів(води,газу,електроенергії)</a:t>
            </a:r>
          </a:p>
          <a:p>
            <a:r>
              <a:rPr lang="uk-UA" sz="1400" dirty="0" smtClean="0"/>
              <a:t>Орієнтуватися в елементарних питаннях економіки.</a:t>
            </a:r>
          </a:p>
          <a:p>
            <a:r>
              <a:rPr lang="uk-UA" sz="1400" dirty="0" smtClean="0"/>
              <a:t>Пояснити,що означає бути економним і бережливим</a:t>
            </a:r>
          </a:p>
          <a:p>
            <a:r>
              <a:rPr lang="uk-UA" sz="1400" dirty="0" smtClean="0"/>
              <a:t>Визначити схожість та відмінність між цими поняттями.</a:t>
            </a:r>
          </a:p>
          <a:p>
            <a:r>
              <a:rPr lang="uk-UA" sz="1400" dirty="0" smtClean="0"/>
              <a:t>Закріпити знання про різні способи збереження тепла в оселі.</a:t>
            </a:r>
            <a:endParaRPr lang="ru-RU" sz="1400" dirty="0"/>
          </a:p>
        </p:txBody>
      </p:sp>
      <p:pic>
        <p:nvPicPr>
          <p:cNvPr id="3074" name="Picture 2" descr="C:\Users\Admin\Pictures\2022-01-19\73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4810" y="4929198"/>
            <a:ext cx="1339445" cy="1785926"/>
          </a:xfrm>
          <a:prstGeom prst="rect">
            <a:avLst/>
          </a:prstGeom>
          <a:noFill/>
        </p:spPr>
      </p:pic>
      <p:pic>
        <p:nvPicPr>
          <p:cNvPr id="9" name="Picture 4" descr="Всесвітній день миття рук :: Регіональний центр здоров'я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86644" y="285728"/>
            <a:ext cx="1401220" cy="1157283"/>
          </a:xfrm>
          <a:prstGeom prst="rect">
            <a:avLst/>
          </a:prstGeom>
          <a:noFill/>
        </p:spPr>
      </p:pic>
      <p:pic>
        <p:nvPicPr>
          <p:cNvPr id="10" name="Рисунок 9"/>
          <p:cNvPicPr/>
          <p:nvPr/>
        </p:nvPicPr>
        <p:blipFill>
          <a:blip r:embed="rId4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6572264" y="4429132"/>
            <a:ext cx="1785950" cy="12144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86314" y="274638"/>
            <a:ext cx="4071966" cy="2011354"/>
          </a:xfrm>
        </p:spPr>
        <p:txBody>
          <a:bodyPr>
            <a:normAutofit/>
          </a:bodyPr>
          <a:lstStyle/>
          <a:p>
            <a:r>
              <a:rPr lang="uk-UA" sz="2800" dirty="0" smtClean="0"/>
              <a:t>Робота з дітьми за підтемою </a:t>
            </a:r>
            <a:r>
              <a:rPr lang="uk-UA" sz="2800" dirty="0" err="1" smtClean="0"/>
              <a:t>“Збереження</a:t>
            </a:r>
            <a:r>
              <a:rPr lang="uk-UA" sz="2800" dirty="0" smtClean="0"/>
              <a:t> </a:t>
            </a:r>
            <a:r>
              <a:rPr lang="uk-UA" sz="2800" dirty="0" err="1" smtClean="0"/>
              <a:t>тепла”</a:t>
            </a:r>
            <a:endParaRPr lang="uk-UA" sz="2800" dirty="0"/>
          </a:p>
        </p:txBody>
      </p:sp>
      <p:pic>
        <p:nvPicPr>
          <p:cNvPr id="3" name="Рисунок 2" descr="C:\Users\Admin\AppData\Local\Microsoft\Windows\Temporary Internet Files\Content.Word\IMG_20220125_11225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4071942"/>
            <a:ext cx="2643206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C:\Users\Admin\AppData\Local\Microsoft\Windows\Temporary Internet Files\Content.Word\IMG_20220125_112306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43306" y="3786190"/>
            <a:ext cx="2171700" cy="2752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Admin\AppData\Local\Microsoft\Windows\Temporary Internet Files\Content.Word\IMG_20220125_112247.jpg"/>
          <p:cNvPicPr/>
          <p:nvPr/>
        </p:nvPicPr>
        <p:blipFill>
          <a:blip r:embed="rId4" cstate="print"/>
          <a:srcRect t="15920"/>
          <a:stretch>
            <a:fillRect/>
          </a:stretch>
        </p:blipFill>
        <p:spPr bwMode="auto">
          <a:xfrm>
            <a:off x="6500826" y="2071678"/>
            <a:ext cx="2376490" cy="2263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Admin\AppData\Local\Microsoft\Windows\Temporary Internet Files\Content.Word\IMG_20220125_112326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15074" y="4214818"/>
            <a:ext cx="2643206" cy="2355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Users\Admin\Desktop\НАДЯЯЯЯЯ.jpg"/>
          <p:cNvPicPr>
            <a:picLocks noChangeAspect="1" noChangeArrowheads="1"/>
          </p:cNvPicPr>
          <p:nvPr/>
        </p:nvPicPr>
        <p:blipFill>
          <a:blip r:embed="rId6" cstate="print"/>
          <a:srcRect l="13365" t="12047" r="19471" b="8434"/>
          <a:stretch>
            <a:fillRect/>
          </a:stretch>
        </p:blipFill>
        <p:spPr bwMode="auto">
          <a:xfrm>
            <a:off x="357158" y="500042"/>
            <a:ext cx="4286280" cy="335758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966</TotalTime>
  <Words>1033</Words>
  <Application>Microsoft Office PowerPoint</Application>
  <PresentationFormat>Экран (4:3)</PresentationFormat>
  <Paragraphs>145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Проєкт “Дошкільнятам-освіта для сталого розвитку”</vt:lpstr>
      <vt:lpstr>Проект освітньої роботи з дітьми  5-го року життя</vt:lpstr>
      <vt:lpstr>Слайд 3</vt:lpstr>
      <vt:lpstr>Слайд 4</vt:lpstr>
      <vt:lpstr>Слайд 5</vt:lpstr>
      <vt:lpstr>Мета проекту:  освітня, розвивальна,здоров'язбережувальна, соціалізуюча,виховна. </vt:lpstr>
      <vt:lpstr>Організація освітнього процесу“Дошкільнятам – освіту для сталого розвитку : діємо разом”  </vt:lpstr>
      <vt:lpstr> Ресурси</vt:lpstr>
      <vt:lpstr>Робота з дітьми за підтемою “Збереження тепла”</vt:lpstr>
      <vt:lpstr>ЕМПАУЕРМЕНТ – педагогіка мотивації і натхнення до дії</vt:lpstr>
      <vt:lpstr>Слайд 11</vt:lpstr>
      <vt:lpstr> Спілкування </vt:lpstr>
      <vt:lpstr>   Природа-наш друг </vt:lpstr>
      <vt:lpstr>Позиція і роль вихователя в освітньому процесі для сталого розвитку </vt:lpstr>
      <vt:lpstr>Очікувані результати в групі(діти)</vt:lpstr>
      <vt:lpstr> Література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USER</cp:lastModifiedBy>
  <cp:revision>125</cp:revision>
  <dcterms:created xsi:type="dcterms:W3CDTF">2022-01-17T18:57:27Z</dcterms:created>
  <dcterms:modified xsi:type="dcterms:W3CDTF">2022-06-06T10:23:05Z</dcterms:modified>
</cp:coreProperties>
</file>