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1" r:id="rId3"/>
    <p:sldId id="280" r:id="rId4"/>
    <p:sldId id="266" r:id="rId5"/>
    <p:sldId id="265" r:id="rId6"/>
    <p:sldId id="259" r:id="rId7"/>
    <p:sldId id="260" r:id="rId8"/>
    <p:sldId id="257" r:id="rId9"/>
    <p:sldId id="258" r:id="rId10"/>
    <p:sldId id="267" r:id="rId11"/>
    <p:sldId id="268" r:id="rId12"/>
    <p:sldId id="274" r:id="rId13"/>
    <p:sldId id="275" r:id="rId14"/>
    <p:sldId id="276" r:id="rId15"/>
    <p:sldId id="271" r:id="rId16"/>
    <p:sldId id="269" r:id="rId17"/>
    <p:sldId id="281" r:id="rId1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DF9AF16-5754-4A74-AC2F-3FD8338A3B35}">
          <p14:sldIdLst>
            <p14:sldId id="256"/>
            <p14:sldId id="261"/>
            <p14:sldId id="280"/>
            <p14:sldId id="266"/>
            <p14:sldId id="265"/>
            <p14:sldId id="259"/>
            <p14:sldId id="260"/>
            <p14:sldId id="257"/>
            <p14:sldId id="258"/>
            <p14:sldId id="267"/>
            <p14:sldId id="268"/>
            <p14:sldId id="274"/>
            <p14:sldId id="275"/>
            <p14:sldId id="276"/>
            <p14:sldId id="271"/>
          </p14:sldIdLst>
        </p14:section>
        <p14:section name="Раздел без заголовка" id="{2B99E8BC-2059-441C-9D68-778AC6A000E8}">
          <p14:sldIdLst>
            <p14:sldId id="269"/>
            <p14:sldId id="28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62" autoAdjust="0"/>
    <p:restoredTop sz="94660"/>
  </p:normalViewPr>
  <p:slideViewPr>
    <p:cSldViewPr>
      <p:cViewPr>
        <p:scale>
          <a:sx n="51" d="100"/>
          <a:sy n="51" d="100"/>
        </p:scale>
        <p:origin x="-1864" y="-6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AE4D8-F697-4F5C-8589-59F6702C5756}" type="datetimeFigureOut">
              <a:rPr lang="uk-UA" smtClean="0"/>
              <a:t>02.02.2022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0759-949C-43BE-9CEB-DB36F3E80C38}" type="slidenum">
              <a:rPr lang="uk-UA" smtClean="0"/>
              <a:t>‹#›</a:t>
            </a:fld>
            <a:endParaRPr lang="uk-UA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AE4D8-F697-4F5C-8589-59F6702C5756}" type="datetimeFigureOut">
              <a:rPr lang="uk-UA" smtClean="0"/>
              <a:t>02.02.2022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0759-949C-43BE-9CEB-DB36F3E80C3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AE4D8-F697-4F5C-8589-59F6702C5756}" type="datetimeFigureOut">
              <a:rPr lang="uk-UA" smtClean="0"/>
              <a:t>02.02.2022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0759-949C-43BE-9CEB-DB36F3E80C3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AE4D8-F697-4F5C-8589-59F6702C5756}" type="datetimeFigureOut">
              <a:rPr lang="uk-UA" smtClean="0"/>
              <a:t>02.02.2022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0759-949C-43BE-9CEB-DB36F3E80C3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AE4D8-F697-4F5C-8589-59F6702C5756}" type="datetimeFigureOut">
              <a:rPr lang="uk-UA" smtClean="0"/>
              <a:t>02.02.2022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0759-949C-43BE-9CEB-DB36F3E80C38}" type="slidenum">
              <a:rPr lang="uk-UA" smtClean="0"/>
              <a:t>‹#›</a:t>
            </a:fld>
            <a:endParaRPr lang="uk-UA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AE4D8-F697-4F5C-8589-59F6702C5756}" type="datetimeFigureOut">
              <a:rPr lang="uk-UA" smtClean="0"/>
              <a:t>02.02.2022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0759-949C-43BE-9CEB-DB36F3E80C3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AE4D8-F697-4F5C-8589-59F6702C5756}" type="datetimeFigureOut">
              <a:rPr lang="uk-UA" smtClean="0"/>
              <a:t>02.02.2022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0759-949C-43BE-9CEB-DB36F3E80C38}" type="slidenum">
              <a:rPr lang="uk-UA" smtClean="0"/>
              <a:t>‹#›</a:t>
            </a:fld>
            <a:endParaRPr lang="uk-UA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AE4D8-F697-4F5C-8589-59F6702C5756}" type="datetimeFigureOut">
              <a:rPr lang="uk-UA" smtClean="0"/>
              <a:t>02.02.2022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0759-949C-43BE-9CEB-DB36F3E80C3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AE4D8-F697-4F5C-8589-59F6702C5756}" type="datetimeFigureOut">
              <a:rPr lang="uk-UA" smtClean="0"/>
              <a:t>02.02.2022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0759-949C-43BE-9CEB-DB36F3E80C3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AE4D8-F697-4F5C-8589-59F6702C5756}" type="datetimeFigureOut">
              <a:rPr lang="uk-UA" smtClean="0"/>
              <a:t>02.02.2022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0759-949C-43BE-9CEB-DB36F3E80C38}" type="slidenum">
              <a:rPr lang="uk-UA" smtClean="0"/>
              <a:t>‹#›</a:t>
            </a:fld>
            <a:endParaRPr lang="uk-UA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AE4D8-F697-4F5C-8589-59F6702C5756}" type="datetimeFigureOut">
              <a:rPr lang="uk-UA" smtClean="0"/>
              <a:t>02.02.2022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0759-949C-43BE-9CEB-DB36F3E80C3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10DAE4D8-F697-4F5C-8589-59F6702C5756}" type="datetimeFigureOut">
              <a:rPr lang="uk-UA" smtClean="0"/>
              <a:t>02.02.2022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1C060759-949C-43BE-9CEB-DB36F3E80C38}" type="slidenum">
              <a:rPr lang="uk-UA" smtClean="0"/>
              <a:t>‹#›</a:t>
            </a:fld>
            <a:endParaRPr lang="uk-UA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5" Type="http://schemas.openxmlformats.org/officeDocument/2006/relationships/image" Target="../media/image47.png"/><Relationship Id="rId10" Type="http://schemas.openxmlformats.org/officeDocument/2006/relationships/image" Target="../media/image52.jpe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0DQzPox_pLw" TargetMode="External"/><Relationship Id="rId13" Type="http://schemas.openxmlformats.org/officeDocument/2006/relationships/hyperlink" Target="https://www.youtube.com/watch?v=JZL8EqG7YoI" TargetMode="External"/><Relationship Id="rId3" Type="http://schemas.openxmlformats.org/officeDocument/2006/relationships/hyperlink" Target="https://www.youtube.com/watch?v=07BBgKp4FEA" TargetMode="External"/><Relationship Id="rId7" Type="http://schemas.openxmlformats.org/officeDocument/2006/relationships/hyperlink" Target="https://www.youtube.com/watch?v=EbvMfsux91c" TargetMode="External"/><Relationship Id="rId12" Type="http://schemas.openxmlformats.org/officeDocument/2006/relationships/hyperlink" Target="https://www.youtube.com/watch?v=MMyKivpt9mw" TargetMode="External"/><Relationship Id="rId2" Type="http://schemas.openxmlformats.org/officeDocument/2006/relationships/hyperlink" Target="https://www.youtube.com/watch?v=sJ9J1XOauUQ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RmErh04ndGs" TargetMode="External"/><Relationship Id="rId11" Type="http://schemas.openxmlformats.org/officeDocument/2006/relationships/hyperlink" Target="https://www.youtube.com/watch?v=49x9qCDcF_s" TargetMode="External"/><Relationship Id="rId5" Type="http://schemas.openxmlformats.org/officeDocument/2006/relationships/hyperlink" Target="https://www.youtube.com/watch?v=qT7YwoRRtgE" TargetMode="External"/><Relationship Id="rId10" Type="http://schemas.openxmlformats.org/officeDocument/2006/relationships/hyperlink" Target="https://www.youtube.com/watch?v=pnaduq8Z8JE" TargetMode="External"/><Relationship Id="rId4" Type="http://schemas.openxmlformats.org/officeDocument/2006/relationships/hyperlink" Target="https://www.youtube.com/watch?v=IG-D-5f7jYo" TargetMode="External"/><Relationship Id="rId9" Type="http://schemas.openxmlformats.org/officeDocument/2006/relationships/hyperlink" Target="https://www.youtube.com/watch?v=S2A-_VC4WWU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77bcv4Lqik&amp;t=38s" TargetMode="External"/><Relationship Id="rId7" Type="http://schemas.openxmlformats.org/officeDocument/2006/relationships/hyperlink" Target="https://udl.despro.org.ua/" TargetMode="External"/><Relationship Id="rId2" Type="http://schemas.openxmlformats.org/officeDocument/2006/relationships/hyperlink" Target="https://www.youtube.com/watch?v=dKdOh8O8RC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XzH19M89oIs" TargetMode="External"/><Relationship Id="rId5" Type="http://schemas.openxmlformats.org/officeDocument/2006/relationships/hyperlink" Target="https://www.youtube.com/watch?v=8Cb6LTI9bPU" TargetMode="External"/><Relationship Id="rId4" Type="http://schemas.openxmlformats.org/officeDocument/2006/relationships/hyperlink" Target="https://www.youtube.com/watch?v=F7zAoi-ch2s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620688"/>
            <a:ext cx="903649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План </a:t>
            </a:r>
            <a:r>
              <a:rPr lang="ru-RU" sz="4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реалізації</a:t>
            </a:r>
            <a:r>
              <a:rPr lang="ru-RU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проєкту</a:t>
            </a:r>
            <a:endParaRPr lang="ru-RU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 ЦІКАВИЙ СВІТ ОЧИМА ДІТЕЙ»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4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програмою</a:t>
            </a:r>
            <a:r>
              <a:rPr lang="ru-RU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Дошкільнятам</a:t>
            </a:r>
            <a:r>
              <a:rPr lang="ru-RU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освіту</a:t>
            </a:r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4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сталого</a:t>
            </a:r>
            <a:r>
              <a:rPr lang="ru-RU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4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ЗДО №39</a:t>
            </a:r>
          </a:p>
          <a:p>
            <a:r>
              <a:rPr lang="ru-RU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ГРУПА «СОНЕЧКО»</a:t>
            </a:r>
            <a:endParaRPr lang="uk-UA" sz="4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21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49" r="162" b="24444"/>
          <a:stretch/>
        </p:blipFill>
        <p:spPr bwMode="auto">
          <a:xfrm>
            <a:off x="6300192" y="4125411"/>
            <a:ext cx="2568235" cy="21839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3" y="3212976"/>
            <a:ext cx="2179434" cy="1584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36" b="23709"/>
          <a:stretch/>
        </p:blipFill>
        <p:spPr bwMode="auto">
          <a:xfrm>
            <a:off x="1601121" y="1345281"/>
            <a:ext cx="1701215" cy="1512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138649"/>
            <a:ext cx="1736778" cy="1850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082373"/>
              </p:ext>
            </p:extLst>
          </p:nvPr>
        </p:nvGraphicFramePr>
        <p:xfrm>
          <a:off x="61654" y="4941168"/>
          <a:ext cx="6096000" cy="1728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4064000"/>
              </a:tblGrid>
              <a:tr h="659056">
                <a:tc gridSpan="2">
                  <a:txBody>
                    <a:bodyPr/>
                    <a:lstStyle/>
                    <a:p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МОЄ ЗДОРОВ’Я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  <a:tr h="534568">
                <a:tc rowSpan="2"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ЗДОРОВЕ ХАРЧУВАННЯ</a:t>
                      </a:r>
                      <a:endParaRPr lang="uk-UA" sz="20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1" dirty="0" smtClean="0">
                          <a:latin typeface="Times New Roman" pitchFamily="18" charset="0"/>
                          <a:cs typeface="Times New Roman" pitchFamily="18" charset="0"/>
                        </a:rPr>
                        <a:t>1. Вживаю корисні фрукти</a:t>
                      </a:r>
                      <a:r>
                        <a:rPr lang="uk-UA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( 2 тижні)</a:t>
                      </a:r>
                      <a:endParaRPr lang="uk-UA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34568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1" dirty="0" smtClean="0">
                          <a:latin typeface="Times New Roman" pitchFamily="18" charset="0"/>
                          <a:cs typeface="Times New Roman" pitchFamily="18" charset="0"/>
                        </a:rPr>
                        <a:t>2. Вживаю корисні овочі ( 1 тиждень)</a:t>
                      </a:r>
                      <a:endParaRPr lang="uk-UA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928" y="2308293"/>
            <a:ext cx="2368277" cy="23814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87" r="4771" b="21664"/>
          <a:stretch/>
        </p:blipFill>
        <p:spPr bwMode="auto">
          <a:xfrm>
            <a:off x="2604442" y="3039990"/>
            <a:ext cx="1395788" cy="16497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9" name="Picture 11" descr="C:\Users\Леся\Documents\ViberDownloads\0-02-0a-b00aeb5de87198f67b3aa9b72fec481425d791c661e807a595f6e8a407cce20b_5eb5f6b8112c2fb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215" y="2321200"/>
            <a:ext cx="2058212" cy="15436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еся\Documents\ViberDownloads\0-02-0a-fa60bfb5eb4786e1212b414001b51ec03f0c945f4a6c5a596a7b1c0131d5b5f5_5765d3e77a80eea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5" r="4246" b="20133"/>
          <a:stretch/>
        </p:blipFill>
        <p:spPr bwMode="auto">
          <a:xfrm>
            <a:off x="29000" y="163484"/>
            <a:ext cx="1728192" cy="23635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7039"/>
            <a:ext cx="1873739" cy="209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Леся\Documents\ViberDownloads\0-02-0a-1fec8465f2ebfbcf206dc0bde7127381d0d037ace3a120f2e39eca4e05881179_4b2545de2603800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071" y="138649"/>
            <a:ext cx="1730241" cy="20690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12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651" y="4941168"/>
            <a:ext cx="2300283" cy="17261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477" y="1509217"/>
            <a:ext cx="1620686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6" r="6816" b="20401"/>
          <a:stretch/>
        </p:blipFill>
        <p:spPr bwMode="auto">
          <a:xfrm>
            <a:off x="7592202" y="3056137"/>
            <a:ext cx="1380189" cy="16298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2" t="13774" r="2226" b="5789"/>
          <a:stretch/>
        </p:blipFill>
        <p:spPr bwMode="auto">
          <a:xfrm>
            <a:off x="849276" y="5123925"/>
            <a:ext cx="2915816" cy="15948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95"/>
          <a:stretch/>
        </p:blipFill>
        <p:spPr bwMode="auto">
          <a:xfrm>
            <a:off x="6047739" y="2348880"/>
            <a:ext cx="1532803" cy="14851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-186298"/>
            <a:ext cx="2212975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 descr="C:\Users\Леся\Documents\ViberDownloads\0-02-0a-3533fc1d9efc80fe3c914f324638341579d334b2dc91d327e87749d9da433ea3_68d526f95267a4f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1"/>
          <a:stretch/>
        </p:blipFill>
        <p:spPr bwMode="auto">
          <a:xfrm>
            <a:off x="179512" y="1557569"/>
            <a:ext cx="1785853" cy="19837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Леся\Documents\ViberDownloads\0-02-0a-cdec2784a62c4f9bd043ce96f93b2308ecfafb4ec51b2c63c51fe59fd7df0f09_e44e500466b8cd0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393" y="1524875"/>
            <a:ext cx="1865221" cy="20164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375848"/>
              </p:ext>
            </p:extLst>
          </p:nvPr>
        </p:nvGraphicFramePr>
        <p:xfrm>
          <a:off x="251520" y="22387"/>
          <a:ext cx="6096000" cy="1371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24000"/>
                <a:gridCol w="4572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МОЄ ЗДОРОВ’Я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uk-UA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ЧИСТОТА НАВКОЛО МЕНЕ</a:t>
                      </a:r>
                      <a:endParaRPr lang="uk-UA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1. Мию</a:t>
                      </a:r>
                      <a:r>
                        <a:rPr lang="uk-UA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руки протягом дня (2 тижні)</a:t>
                      </a:r>
                      <a:endParaRPr lang="uk-UA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2. Прибираю за собою іграшки (1 тиждень)</a:t>
                      </a:r>
                      <a:endParaRPr lang="uk-UA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 descr="C:\Users\Леся\Documents\ViberDownloads\0-02-05-fe016398ec40cb39458508828a0ac7b054e57c5eb6f71b6051dee71f6d3d562e_249bd5504da47ad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186218" y="4030611"/>
            <a:ext cx="1880640" cy="2422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еся\Documents\ViberDownloads\0-02-05-9a91c74279a43859ccd9356d2317503c2db826744abea481f55c80fa6dc74010_ae95bd1fd04df749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4"/>
          <a:stretch/>
        </p:blipFill>
        <p:spPr bwMode="auto">
          <a:xfrm>
            <a:off x="179512" y="3740721"/>
            <a:ext cx="2127672" cy="13169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73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637258"/>
              </p:ext>
            </p:extLst>
          </p:nvPr>
        </p:nvGraphicFramePr>
        <p:xfrm>
          <a:off x="35163" y="116632"/>
          <a:ext cx="6720408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0204"/>
                <a:gridCol w="3360204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ЗДОРОВ’Я ПРИРОДИ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ДБАЙЛИВІ</a:t>
                      </a:r>
                      <a:r>
                        <a:rPr lang="uk-UA" b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ГОСПОДАРІ І ГОСПОДАРОЧКИ</a:t>
                      </a:r>
                      <a:endParaRPr lang="uk-UA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1. Зачиняю кран – бережу воду ( 2 тижні)</a:t>
                      </a:r>
                      <a:endParaRPr lang="uk-UA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2. Зачиняю двері – бережу тепло (1 тиждень)</a:t>
                      </a:r>
                      <a:endParaRPr lang="uk-UA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 descr="C:\Users\Леся\Documents\ViberDownloads\0-02-0a-7890b122408cab2903e69c13851735491a1c13ccb9bf3a0b1bcfe483035c2715_b330c4aefbe86e9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48755"/>
            <a:ext cx="1374318" cy="2088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Леся\Documents\ViberDownloads\0-02-0a-ef4b09128ba23d6c31552d2dea8d7938628b76020c8e4550babb49dd63dcb092_a7131959beccd63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13"/>
          <a:stretch/>
        </p:blipFill>
        <p:spPr bwMode="auto">
          <a:xfrm>
            <a:off x="6876256" y="548680"/>
            <a:ext cx="1922165" cy="18478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Леся\Documents\ViberDownloads\0-02-05-3de4b627b8ddc6ceea18d482f7271b3b12bf0099a42ba8e602048f7d22b03e42_6997d00297c343c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15" r="65" b="12489"/>
          <a:stretch/>
        </p:blipFill>
        <p:spPr bwMode="auto">
          <a:xfrm>
            <a:off x="107504" y="1961119"/>
            <a:ext cx="2584502" cy="15341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Леся\Documents\ViberDownloads\0-02-05-66f4c6490b429b10eaf4243d52709c53e2812658b4767ad3429cfb70b3fa94fd_d7f3aaf914c8a6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398" y="5319211"/>
            <a:ext cx="1872208" cy="14041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Леся\Documents\ViberDownloads\0-02-05-246cd6d49e87e9c3497b93f01afcb4a5b5d30205f4fa670723a9e36cb17cc3f9_f63297495559f04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859" y="2728205"/>
            <a:ext cx="1710562" cy="19097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Леся\Documents\ViberDownloads\0-02-05-301d70fc0f0b53467daffe6ca46d8edf6993114dedc9fb0d465455b3ca2a9c80_37f4892f7895098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68" r="2667" b="34865"/>
          <a:stretch/>
        </p:blipFill>
        <p:spPr bwMode="auto">
          <a:xfrm>
            <a:off x="4860031" y="2728205"/>
            <a:ext cx="2186883" cy="12768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Леся\Documents\ViberDownloads\0-02-05-a8087140b3e85edadd05b7c6887abcdb94f9a4f08c77b4f90b61d3ab5ccab570_3bfadec8662e495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476" r="-2386" b="32082"/>
          <a:stretch/>
        </p:blipFill>
        <p:spPr bwMode="auto">
          <a:xfrm>
            <a:off x="3714458" y="4723974"/>
            <a:ext cx="1922447" cy="19377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Леся\Documents\ViberDownloads\0-02-05-b414f531d9de2e5a79282ac025aed6c8c2f6523a3532c1eafe1cafe380cf96ce_434c46de3f6f262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419" y="4776957"/>
            <a:ext cx="2614107" cy="19605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Леся\Documents\ViberDownloads\0-02-05-d16ffb7186087fb935b0df6b108a0f4e25fdcfe958e1e51a8f443d5c53e93a5f_dd88af35b07043eb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0" b="22373"/>
          <a:stretch/>
        </p:blipFill>
        <p:spPr bwMode="auto">
          <a:xfrm rot="16200000">
            <a:off x="1840616" y="3397723"/>
            <a:ext cx="1487773" cy="20759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Леся\Documents\ViberDownloads\0-02-05-cffd9888973313a1ca9a16e64412c79a9c2782d594feeb92354c5bdc7e074fe6_142aee523b9a1e9d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81620"/>
            <a:ext cx="1471834" cy="19354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77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Леся\Documents\ViberDownloads\0-02-05-057c5150a33dcad3eeb688bc13f37efbbb4fc0d153d442701304196d7d8d4375_b2e0eb221de194e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3" b="45755"/>
          <a:stretch/>
        </p:blipFill>
        <p:spPr bwMode="auto">
          <a:xfrm>
            <a:off x="3707904" y="1901698"/>
            <a:ext cx="3128415" cy="22599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271892"/>
              </p:ext>
            </p:extLst>
          </p:nvPr>
        </p:nvGraphicFramePr>
        <p:xfrm>
          <a:off x="35163" y="116632"/>
          <a:ext cx="6720408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0204"/>
                <a:gridCol w="3360204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ЗДОРОВ’Я ПРИРОДИ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МОЇ</a:t>
                      </a:r>
                      <a:r>
                        <a:rPr lang="uk-UA" b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ДРУЗІ - ПТАШКИ</a:t>
                      </a:r>
                      <a:endParaRPr lang="uk-UA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1. Збираю</a:t>
                      </a:r>
                      <a:r>
                        <a:rPr lang="uk-UA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крихти хліба, насіння і годую пташок</a:t>
                      </a:r>
                      <a:r>
                        <a:rPr lang="uk-UA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( 2 тижні)</a:t>
                      </a:r>
                      <a:endParaRPr lang="uk-UA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2. Готую</a:t>
                      </a:r>
                      <a:r>
                        <a:rPr lang="uk-UA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годівнички для пташок</a:t>
                      </a:r>
                    </a:p>
                    <a:p>
                      <a:r>
                        <a:rPr lang="uk-UA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(1 тиждень)</a:t>
                      </a:r>
                      <a:endParaRPr lang="uk-UA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 descr="C:\Users\Леся\Documents\ViberDownloads\0-02-05-6cb5ee6f4164e8cf2a65a781acf131fc26e58f873f90a0beb580f293e3c30e68_6dbba1122042697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9" b="24063"/>
          <a:stretch/>
        </p:blipFill>
        <p:spPr bwMode="auto">
          <a:xfrm>
            <a:off x="2929854" y="3475673"/>
            <a:ext cx="1742421" cy="31506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Леся\Documents\ViberDownloads\0-02-05-7ed27623e6874c0bde7fb763be9fb736f6f92c8cc58ddc89c8c9078259b44b3d_f2c7d0f96a7955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0" b="19764"/>
          <a:stretch/>
        </p:blipFill>
        <p:spPr bwMode="auto">
          <a:xfrm>
            <a:off x="7092280" y="1211154"/>
            <a:ext cx="1865620" cy="26490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Леся\Documents\ViberDownloads\0-02-05-600bc1097165d85619663d668f1550d94cbb144cf0862f36f568381b1d133e07_5df7046a535a050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9" t="51018" r="3093" b="870"/>
          <a:stretch/>
        </p:blipFill>
        <p:spPr bwMode="auto">
          <a:xfrm>
            <a:off x="467544" y="4941168"/>
            <a:ext cx="2116765" cy="17985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Леся\Documents\ViberDownloads\0-02-05-05798eca4c90b667b55152d2751e959f108cdd6ba0abdf4d78249d6ca101b366_f09566f164ee705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9" r="3329" b="10045"/>
          <a:stretch/>
        </p:blipFill>
        <p:spPr bwMode="auto">
          <a:xfrm>
            <a:off x="251520" y="1901698"/>
            <a:ext cx="1485711" cy="2564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Леся\Documents\ViberDownloads\0-02-05-63404ef8dd21bde44389c4d9207f7b9f0442f0587967d85c94c889857679c9a4_fbd54ae90fa32fc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53245"/>
            <a:ext cx="3240360" cy="2326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Леся\Documents\ViberDownloads\0-02-05-2f55ac1dad443e85ab390bbbd7f07a4c29d6456408da5e49930c1598af7dc2f4_78e3303f15f76a4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1" b="16250"/>
          <a:stretch/>
        </p:blipFill>
        <p:spPr bwMode="auto">
          <a:xfrm>
            <a:off x="1871769" y="1616014"/>
            <a:ext cx="1425079" cy="19085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4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84617"/>
              </p:ext>
            </p:extLst>
          </p:nvPr>
        </p:nvGraphicFramePr>
        <p:xfrm>
          <a:off x="35163" y="116632"/>
          <a:ext cx="6720408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0204"/>
                <a:gridCol w="3360204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ЗДОРОВ’Я ПРИРОДИ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МОЇ</a:t>
                      </a:r>
                      <a:r>
                        <a:rPr lang="uk-UA" b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ПОДАРУНКИ</a:t>
                      </a:r>
                      <a:endParaRPr lang="uk-UA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1. Зберігаю</a:t>
                      </a:r>
                      <a:r>
                        <a:rPr lang="uk-UA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подарунки природи</a:t>
                      </a:r>
                      <a:r>
                        <a:rPr lang="uk-UA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( 2 тижні)</a:t>
                      </a:r>
                      <a:endParaRPr lang="uk-UA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2. Роблю</a:t>
                      </a:r>
                      <a:r>
                        <a:rPr lang="uk-UA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подарунки з </a:t>
                      </a:r>
                      <a:r>
                        <a:rPr lang="uk-UA" sz="1600" b="1" baseline="0" smtClean="0">
                          <a:latin typeface="Times New Roman" pitchFamily="18" charset="0"/>
                          <a:cs typeface="Times New Roman" pitchFamily="18" charset="0"/>
                        </a:rPr>
                        <a:t>природніх матеріалів </a:t>
                      </a:r>
                      <a:r>
                        <a:rPr lang="uk-UA" sz="1600" b="1" smtClean="0">
                          <a:latin typeface="Times New Roman" pitchFamily="18" charset="0"/>
                          <a:cs typeface="Times New Roman" pitchFamily="18" charset="0"/>
                        </a:rPr>
                        <a:t>(1 </a:t>
                      </a:r>
                      <a:r>
                        <a:rPr lang="uk-UA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тиждень)</a:t>
                      </a:r>
                      <a:endParaRPr lang="uk-UA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Users\Леся\Documents\ViberDownloads\0-02-0a-2054631a23f6967b24d04b7a0a6c6bba41e858ade6ea7e2412a929d5ec0761c7_3e190f486b1cbe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344" y="3068960"/>
            <a:ext cx="2271688" cy="17534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еся\Documents\ViberDownloads\0-02-0a-690409bc2c91b8f7668f2b89275b97f6f36a99f19c596b183b1758d2341cb78a_9301c1a4befeb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6" r="18562"/>
          <a:stretch/>
        </p:blipFill>
        <p:spPr bwMode="auto">
          <a:xfrm>
            <a:off x="6568802" y="4221088"/>
            <a:ext cx="2371496" cy="20617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Леся\Documents\ViberDownloads\0-02-0a-d82f30932eb4e1b7d9dd980e9df1bca55ea24f383f934faace2be1467871f539_3b27d52dbc0ab5d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7" t="19579" r="1745" b="40210"/>
          <a:stretch/>
        </p:blipFill>
        <p:spPr bwMode="auto">
          <a:xfrm>
            <a:off x="5992248" y="1844824"/>
            <a:ext cx="3072025" cy="17245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Леся\Documents\ViberDownloads\0-02-05-2bcd870e090debed937542e8b4cbb6815ab0aa27590e1a76e86af0b00ec8fd8e_1c74f5a933695ba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85184"/>
            <a:ext cx="3567832" cy="16055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Леся\Documents\ViberDownloads\0-02-05-04bddfae76b3b0044c9869ff122b3f69bf74749c15bb22175d6de4ebc3cd643b_d529a9ad71ab4f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952817"/>
            <a:ext cx="2601146" cy="17378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Леся\Documents\ViberDownloads\0-02-05-193c3abf4942e16ee82887b9c3e082a16dd8ce54b26e1d6a98c52dce081153c7_77ca3bf73179f71f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1" r="-1937" b="30634"/>
          <a:stretch/>
        </p:blipFill>
        <p:spPr bwMode="auto">
          <a:xfrm>
            <a:off x="945239" y="3243224"/>
            <a:ext cx="1435249" cy="17411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Леся\Documents\ViberDownloads\0-02-05-733921493cebdc3240a042d3ca14cdc4bd74bf3e34d2782933c3bbbea448d289_5d4c07f82d05a94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" y="1735538"/>
            <a:ext cx="3303640" cy="14887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95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16632"/>
            <a:ext cx="9145016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Повчальні 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мультфільми для дітей</a:t>
            </a:r>
          </a:p>
          <a:p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Уроки </a:t>
            </a: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доброти - Крапля води (2 серія) (Уроки з тітонькою Совою) </a:t>
            </a:r>
          </a:p>
          <a:p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www.youtube.com/watch?v=sJ9J1XOauUQ</a:t>
            </a:r>
            <a:endParaRPr lang="uk-UA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Правила </a:t>
            </a: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товаришування. Мої друзі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</a:t>
            </a:r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www.youtube.com/watch?v=07BBgKp4FEA</a:t>
            </a:r>
            <a:endParaRPr lang="uk-UA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Чемні </a:t>
            </a: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слова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</a:t>
            </a:r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www.youtube.com/watch?v=IG-D-5f7jYo</a:t>
            </a:r>
            <a:endParaRPr lang="uk-UA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Корисні </a:t>
            </a: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підказки 2. Про жадібність та щедрість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https://</a:t>
            </a:r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www.youtube.com/watch?v=qT7YwoRRtgE</a:t>
            </a:r>
            <a:endParaRPr lang="uk-UA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Корисні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підказки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Вода 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https://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www.youtube.com/watch?v=RmErh04ndGs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Мультфильм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"Добре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світло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".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Энергозбереження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дітям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https://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www.youtube.com/watch?v=EbvMfsux91c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Фиксики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Фикси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-советы. Як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берегти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електроенергію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https://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www.youtube.com/watch?v=0DQzPox_pLw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Корисні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підказки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Смачні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корисні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https://www.youtube.com/watch?v=S2A-_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VC4WWU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Пин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-код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Виправне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харчування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10"/>
              </a:rPr>
              <a:t>https://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10"/>
              </a:rPr>
              <a:t>www.youtube.com/watch?v=pnaduq8Z8JE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Экологический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мультфильм для детей "Мальчик и Земля" 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11"/>
              </a:rPr>
              <a:t>https://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11"/>
              </a:rPr>
              <a:t>www.youtube.com/watch?v=49x9qCDcF_s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Фикси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советы - Берегите природу! 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12"/>
              </a:rPr>
              <a:t>https://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12"/>
              </a:rPr>
              <a:t>www.youtube.com/watch?v=MMyKivpt9mw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Пригоди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лісових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друзів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Охорона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природи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13"/>
              </a:rPr>
              <a:t>https://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13"/>
              </a:rPr>
              <a:t>www.youtube.com/watch?v=JZL8EqG7YoI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4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016" y="179988"/>
            <a:ext cx="9145016" cy="6478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Інтернет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ресурси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Анімація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Глобальні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цілі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  <a:hlinkClick r:id="rId2"/>
              </a:rPr>
              <a:t>www.youtube.com/watch?v=dKdOh8O8RCg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Освіта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сталого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розвитку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  <a:hlinkClick r:id="rId3"/>
              </a:rPr>
              <a:t>https://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  <a:hlinkClick r:id="rId3"/>
              </a:rPr>
              <a:t>www.youtube.com/watch?v=u77bcv4Lqik&amp;t=38s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Пізнавальне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відео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Цілі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Сталого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  <a:hlinkClick r:id="rId4"/>
              </a:rPr>
              <a:t>https://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  <a:hlinkClick r:id="rId4"/>
              </a:rPr>
              <a:t>www.youtube.com/watch?v=F7zAoi-ch2s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Освіта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сталого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ЗДО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Впровадження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ідей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сталого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дошкільних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закладах» 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  <a:hlinkClick r:id="rId5"/>
              </a:rPr>
              <a:t>https://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  <a:hlinkClick r:id="rId5"/>
              </a:rPr>
              <a:t>www.youtube.com/watch?v=8Cb6LTI9bPU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Педагогічна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вітальня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Сталий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  <a:hlinkClick r:id="rId6"/>
              </a:rPr>
              <a:t>https://www.youtube.com/watch?v=XzH19M89oIs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Оновлений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Базовий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компонент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дошкільної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взяти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уваги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Спільнота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практик: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сталий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розвиток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  <a:hlinkClick r:id="rId7"/>
              </a:rPr>
              <a:t>https://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  <a:hlinkClick r:id="rId7"/>
              </a:rPr>
              <a:t>udl.despro.org.ua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Гавриш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Н. Бути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не бути – ось у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чому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питання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/ Н.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Гавриш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О.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Пометун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\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Вихователь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-методист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дошкільного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закладу. – 2015. – №3. – С. 4–10.</a:t>
            </a:r>
          </a:p>
          <a:p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Гавриш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Н.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Дошкільнятам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освіта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сталого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.-метод.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посіб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[для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дошкільних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закладів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] /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Гавриш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Н.,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Саприкіна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О.,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Пометун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О.; за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заг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ред. О.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Пометун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–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Дніпропетровськ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Ліра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2014. – 120 с.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65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700808"/>
            <a:ext cx="65527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ДЯКУЄМО ЗА      УВАГУ!</a:t>
            </a:r>
            <a:endParaRPr lang="uk-UA" sz="6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До уваги педагогів! Освіта для сталого розвитку - Комунальний заклад  &amp;quot;Дошкільний навчальний заклад (ясла-садок) № 294 Харківської міської ради&amp;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AutoShape 4" descr="До уваги педагогів! Освіта для сталого розвитку - Комунальний заклад  &amp;quot;Дошкільний навчальний заклад (ясла-садок) № 294 Харківської міської ради&amp;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102" name="Picture 6" descr="Семінар для керівників закладів дошкільної освіти &amp;quot;Реалізація принципів  педагогіки емпауерменту як ефективного механізму впровадження освіти для  сталого розвитку дошкільників&amp;quot; - ДНЗ №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925" y="2996952"/>
            <a:ext cx="3672408" cy="36724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95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784976" cy="38472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Поняття сталого розвитку </a:t>
            </a:r>
            <a:r>
              <a:rPr lang="uk-UA" sz="24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це цілий напрям освіти, який передбачає формування у людей такої моделі поведінки, яка дозволяє, не знижуючи сьогоднішній рівень життя, дбати про наступні покоління. Міжнародний проект “Освіта для сталого розвитку в дії” реалізується партнерами – українською неурядовою організацією “Вчителі за демократію та партнерство”, міжнародною неурядовою організацією “Глобальний план дій”, (</a:t>
            </a:r>
            <a:r>
              <a:rPr lang="en-US" sz="24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GAP, </a:t>
            </a:r>
            <a:r>
              <a:rPr lang="uk-UA" sz="24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Швеція) та за підтримки Агенції з питань міжнародного розвитку </a:t>
            </a:r>
            <a:r>
              <a:rPr lang="en-US" sz="24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SIDA (</a:t>
            </a:r>
            <a:r>
              <a:rPr lang="uk-UA" sz="24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Міністерство закордонних справ Швеції).</a:t>
            </a:r>
            <a:endParaRPr lang="uk-UA" sz="2400" b="1" i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2803" y="4725144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Програма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3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Дошкільнятам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3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освіту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3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сталого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3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формує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3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екологічні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економічні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3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соціальні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навички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17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4302"/>
            <a:ext cx="8691797" cy="763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Мета </a:t>
            </a:r>
            <a:r>
              <a:rPr lang="uk-UA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проєкту</a:t>
            </a:r>
            <a:r>
              <a:rPr lang="uk-UA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uk-UA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формувати </a:t>
            </a:r>
            <a:r>
              <a:rPr lang="uk-UA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дошкільників моделі </a:t>
            </a:r>
            <a:r>
              <a:rPr lang="uk-UA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поведінки, орієнтовані </a:t>
            </a:r>
            <a:r>
              <a:rPr lang="uk-UA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сталий спосіб </a:t>
            </a:r>
            <a:r>
              <a:rPr lang="uk-UA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життя;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uk-UA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формувати </a:t>
            </a:r>
            <a:r>
              <a:rPr lang="uk-UA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початкові уявлення про сталі </a:t>
            </a:r>
            <a:r>
              <a:rPr lang="uk-UA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дії й поведінку;</a:t>
            </a:r>
            <a:endParaRPr lang="uk-UA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uk-UA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допомагати </a:t>
            </a:r>
            <a:r>
              <a:rPr lang="uk-UA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усвідомити, чому необхідно </a:t>
            </a:r>
            <a:r>
              <a:rPr lang="uk-UA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берегти ресурси </a:t>
            </a:r>
            <a:r>
              <a:rPr lang="uk-UA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планети і як до цього причетний кожен з </a:t>
            </a:r>
            <a:r>
              <a:rPr lang="uk-UA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нас;</a:t>
            </a:r>
            <a:endParaRPr lang="uk-UA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uk-UA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розвивати </a:t>
            </a:r>
            <a:r>
              <a:rPr lang="uk-UA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звички, спрямовані на </a:t>
            </a:r>
            <a:r>
              <a:rPr lang="uk-UA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раціональне використання </a:t>
            </a:r>
            <a:r>
              <a:rPr lang="uk-UA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й збереження природних </a:t>
            </a:r>
            <a:r>
              <a:rPr lang="uk-UA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ресурсів, бажання </a:t>
            </a:r>
            <a:r>
              <a:rPr lang="uk-UA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діяти так, а не </a:t>
            </a:r>
            <a:r>
              <a:rPr lang="uk-UA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інакше;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uk-UA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uk-UA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ормувати в дітей </a:t>
            </a:r>
            <a:r>
              <a:rPr lang="uk-UA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почуття особистої й колективної відповідальності, а також спонукати їх до змін у поведінці, якщо вони </a:t>
            </a:r>
            <a:r>
              <a:rPr lang="uk-UA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необхідні;</a:t>
            </a:r>
            <a:endParaRPr lang="uk-UA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uk-UA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озвивати в </a:t>
            </a:r>
            <a:r>
              <a:rPr lang="uk-UA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дітей звички, моделі поведінки й стиль життя, що відповідають потребам сталого розвитку </a:t>
            </a:r>
            <a:r>
              <a:rPr lang="uk-UA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людства</a:t>
            </a:r>
            <a:r>
              <a:rPr lang="uk-UA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uk-UA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Завданням </a:t>
            </a:r>
            <a:r>
              <a:rPr lang="uk-UA" sz="24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проєкту</a:t>
            </a:r>
            <a:r>
              <a:rPr lang="uk-UA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є створення умов для: </a:t>
            </a:r>
          </a:p>
          <a:p>
            <a:pPr marL="285750" lvl="0" indent="-285750">
              <a:buFontTx/>
              <a:buChar char="-"/>
            </a:pPr>
            <a:r>
              <a:rPr lang="uk-UA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формування у дітей початкових уявлень про дії та поведінку, що орієнтовані на сталий розвиток, необхідних дня свідомого вибору способу власного життя; </a:t>
            </a:r>
          </a:p>
          <a:p>
            <a:pPr marL="285750" lvl="0" indent="-285750">
              <a:buFontTx/>
              <a:buChar char="-"/>
            </a:pPr>
            <a:r>
              <a:rPr lang="uk-UA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усвідомлення старшими дошкільниками необхідності збереження ресурсів Землі та особистої причетності д майбутнього суспільства і природи; </a:t>
            </a:r>
          </a:p>
          <a:p>
            <a:pPr marL="285750" lvl="0" indent="-285750">
              <a:buFontTx/>
              <a:buChar char="-"/>
            </a:pPr>
            <a:r>
              <a:rPr lang="uk-UA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розвиток у дітей звичок і моделей поведінки, що відповідають сталому розвитку бажання діяти у цьому напрямку.</a:t>
            </a:r>
          </a:p>
          <a:p>
            <a:endParaRPr lang="uk-UA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72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02359"/>
            <a:ext cx="8712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Програма з освіти для сталого розвитку для дошкільнят, як і відповідні інші курси, реалізує освітню технологію на засадах одного з напрямів гуманістичної педагогіки – </a:t>
            </a:r>
            <a:r>
              <a:rPr lang="uk-UA" sz="2000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педагогіки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емпауерменту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 з англ. – надання людині мотивації й наснаги до дії)</a:t>
            </a:r>
          </a:p>
          <a:p>
            <a:endParaRPr lang="uk-UA" sz="2000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Основні принципи </a:t>
            </a:r>
            <a:r>
              <a:rPr lang="uk-UA" sz="2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емпауермент</a:t>
            </a: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педагогіки: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створення умов для формування у дитини впевненості у власних силах і можливостях та відповідальності за результати навчання;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прийняття нею рішень щодо власного стилю життя та їх виконання;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забезпечення психологічного комфорту дітей під час занять як за допомогою спеціальних прийомів, гак і через доступність змісту (за принципом вибору кожною дитиною тих кроків, які вона хоче і може здійснити);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створення умов для появи у дітей ентузіазму і почуття задоволення від результатів групової й індивідуальної роботи, виконання дій і вироблення звичок і поведінки, орієнтованих на сталий розвиток, що досягається насамперед завдяки постійному позитивному (як за формою, так і за змістом) зворотному зв'язку.</a:t>
            </a:r>
            <a:endParaRPr lang="uk-UA" sz="20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87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444" y="3933056"/>
            <a:ext cx="82810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400" b="1" i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Молодша група: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соціальна </a:t>
            </a: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Спілкування»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uk-UA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валеологічний</a:t>
            </a: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складник екологічної сфери </a:t>
            </a: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Моє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здоров’я»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екологічна </a:t>
            </a: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 економічна сфери –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«Здоров’я природи»</a:t>
            </a:r>
            <a:endParaRPr lang="uk-UA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2442" y="41345"/>
            <a:ext cx="850602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кожній темі виокремлюють спеціально організовані тематичні дні з подальшим закріпленням освоєних дій протягом двох - трьох тижнів, а також:</a:t>
            </a:r>
          </a:p>
          <a:p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	</a:t>
            </a: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деї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які мають бути донесені до дітей;</a:t>
            </a:r>
          </a:p>
          <a:p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	мовні формули, що відображають 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смили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ідей;</a:t>
            </a:r>
          </a:p>
          <a:p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	дії, які діти опановують і автоматизують.</a:t>
            </a:r>
          </a:p>
          <a:p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Обов’язковим елементом вивчення кожної теми є аудит (вступний і підсумковий) – невеличке самостійне дослідження дітьми власної побутової поведінки. Результати цього дослідження дають дітям змогу усвідомити зміни, що необхідні й відбуваються, а дорослим - спостерігати за процесом змін і підтримувати позитивний І зворотній зв'язок щодо особистих досягнень їхньої дитини.</a:t>
            </a:r>
            <a:endParaRPr lang="uk-UA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57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53" y="4739809"/>
            <a:ext cx="1893689" cy="1915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253" y="2963939"/>
            <a:ext cx="1512168" cy="15564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629" y="4465986"/>
            <a:ext cx="1390829" cy="21183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592736"/>
              </p:ext>
            </p:extLst>
          </p:nvPr>
        </p:nvGraphicFramePr>
        <p:xfrm>
          <a:off x="2384292" y="44624"/>
          <a:ext cx="6436180" cy="2275126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229747"/>
                <a:gridCol w="4206433"/>
              </a:tblGrid>
              <a:tr h="336637">
                <a:tc gridSpan="2"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                                                         СПІЛКУВАННЯ </a:t>
                      </a:r>
                      <a:endParaRPr lang="uk-UA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415846">
                <a:tc rowSpan="2"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ЛЮДИ, ЯКІ МЕНЕ ОТОЧУЮТЬ</a:t>
                      </a:r>
                      <a:endParaRPr lang="uk-UA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Називаю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однолітків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за </a:t>
                      </a:r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ім'ям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(2 </a:t>
                      </a:r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тижні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</a:p>
                  </a:txBody>
                  <a:tcPr/>
                </a:tc>
              </a:tr>
              <a:tr h="362138"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Звертаюсь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до </a:t>
                      </a:r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дорослих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за </a:t>
                      </a:r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ім'ям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і </a:t>
                      </a:r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по-батькові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(1 </a:t>
                      </a:r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тиждень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/>
                </a:tc>
              </a:tr>
              <a:tr h="237626">
                <a:tc gridSpan="2">
                  <a:txBody>
                    <a:bodyPr/>
                    <a:lstStyle/>
                    <a:p>
                      <a:endParaRPr lang="uk-UA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86" y="60573"/>
            <a:ext cx="2135955" cy="16402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556" y="4982908"/>
            <a:ext cx="2501623" cy="15819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291" y="2193472"/>
            <a:ext cx="1584287" cy="25281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278" y="2448427"/>
            <a:ext cx="1723529" cy="1361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554" y="2448427"/>
            <a:ext cx="1633431" cy="23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86" y="1907306"/>
            <a:ext cx="2054225" cy="1517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2" t="19729" r="6105" b="10836"/>
          <a:stretch/>
        </p:blipFill>
        <p:spPr bwMode="auto">
          <a:xfrm>
            <a:off x="2371896" y="5214011"/>
            <a:ext cx="1863384" cy="13703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04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8956"/>
            <a:ext cx="1725613" cy="23225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276" y="154720"/>
            <a:ext cx="2160240" cy="2388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737183" cy="20439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783" y="2926096"/>
            <a:ext cx="1379898" cy="1715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401017"/>
              </p:ext>
            </p:extLst>
          </p:nvPr>
        </p:nvGraphicFramePr>
        <p:xfrm>
          <a:off x="1809949" y="4797152"/>
          <a:ext cx="7248128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9251"/>
                <a:gridCol w="4348877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uk-UA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СПІЛКУВАННЯ </a:t>
                      </a:r>
                      <a:endParaRPr lang="uk-UA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endParaRPr lang="uk-UA" sz="18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uk-UA" sz="18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uk-UA" sz="1800" b="1" dirty="0" smtClean="0">
                          <a:solidFill>
                            <a:srgbClr val="C00000"/>
                          </a:solidFill>
                        </a:rPr>
                        <a:t>МОЇ ТОВАРИШІ ПО ГРУПІ</a:t>
                      </a:r>
                      <a:endParaRPr lang="uk-UA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uk-UA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Звертаюсь до однолітків з проханням, пропозицією (2 тижні)</a:t>
                      </a: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   Виконую вправи разом із    партнером \ партнеркою (1 тиждень)</a:t>
                      </a:r>
                    </a:p>
                    <a:p>
                      <a:endParaRPr lang="uk-UA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056397"/>
            <a:ext cx="2170717" cy="1628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66565"/>
            <a:ext cx="2232149" cy="16750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0" r="2275" b="21236"/>
          <a:stretch/>
        </p:blipFill>
        <p:spPr bwMode="auto">
          <a:xfrm>
            <a:off x="4258292" y="226546"/>
            <a:ext cx="2143148" cy="2298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808" r="-3122" b="30718"/>
          <a:stretch/>
        </p:blipFill>
        <p:spPr bwMode="auto">
          <a:xfrm>
            <a:off x="148804" y="2966565"/>
            <a:ext cx="2195736" cy="2196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77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74" y="2348880"/>
            <a:ext cx="2811515" cy="18216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676" y="4376864"/>
            <a:ext cx="3419350" cy="21623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67" y="99382"/>
            <a:ext cx="1672730" cy="19260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543" y="4581128"/>
            <a:ext cx="2331070" cy="20631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297026"/>
              </p:ext>
            </p:extLst>
          </p:nvPr>
        </p:nvGraphicFramePr>
        <p:xfrm>
          <a:off x="2105639" y="224921"/>
          <a:ext cx="6968974" cy="1407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87589"/>
                <a:gridCol w="4181385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СПІЛКУВАННЯ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endParaRPr lang="uk-UA" sz="1600" b="1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uk-UA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МОЇ ДРУЗІ</a:t>
                      </a:r>
                      <a:endParaRPr lang="uk-UA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uk-UA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Граю</a:t>
                      </a:r>
                      <a:r>
                        <a:rPr lang="uk-UA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 іншими ( 2 тижні)</a:t>
                      </a:r>
                    </a:p>
                    <a:p>
                      <a:pPr marL="0" indent="0">
                        <a:buNone/>
                      </a:pPr>
                      <a:endParaRPr lang="uk-UA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2. Запрошую однолітків до гри ( 1 тиждень)</a:t>
                      </a:r>
                      <a:endParaRPr lang="uk-UA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923" y="2024724"/>
            <a:ext cx="1969839" cy="21457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t="22854" r="3086" b="21642"/>
          <a:stretch/>
        </p:blipFill>
        <p:spPr bwMode="auto">
          <a:xfrm>
            <a:off x="162967" y="3476181"/>
            <a:ext cx="2402814" cy="30572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7" b="26143"/>
          <a:stretch/>
        </p:blipFill>
        <p:spPr bwMode="auto">
          <a:xfrm>
            <a:off x="1979712" y="1517421"/>
            <a:ext cx="1561897" cy="19587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02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3" b="25954"/>
          <a:stretch/>
        </p:blipFill>
        <p:spPr bwMode="auto">
          <a:xfrm>
            <a:off x="7340948" y="4482656"/>
            <a:ext cx="1748747" cy="22681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7" b="34776"/>
          <a:stretch/>
        </p:blipFill>
        <p:spPr bwMode="auto">
          <a:xfrm>
            <a:off x="2771800" y="2204864"/>
            <a:ext cx="2598851" cy="20064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08" b="21942"/>
          <a:stretch/>
        </p:blipFill>
        <p:spPr bwMode="auto">
          <a:xfrm>
            <a:off x="5839058" y="1762480"/>
            <a:ext cx="2376264" cy="24608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3" b="24199"/>
          <a:stretch/>
        </p:blipFill>
        <p:spPr bwMode="auto">
          <a:xfrm>
            <a:off x="179512" y="4592663"/>
            <a:ext cx="1975946" cy="20480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448581"/>
            <a:ext cx="2880320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2448272" cy="18362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294987"/>
              </p:ext>
            </p:extLst>
          </p:nvPr>
        </p:nvGraphicFramePr>
        <p:xfrm>
          <a:off x="179510" y="157376"/>
          <a:ext cx="6847680" cy="1198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79491"/>
                <a:gridCol w="4868189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МОЄ ЗДОРОВ’Я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uk-UA" sz="20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МОЇ РУХИ</a:t>
                      </a:r>
                      <a:endParaRPr lang="uk-UA" sz="20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uk-UA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Виконую вправи після сну ( 2 тижні)</a:t>
                      </a: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2. Виконую вправи протягом дня ( 1 тиждень)</a:t>
                      </a:r>
                      <a:endParaRPr lang="uk-UA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440" y="106296"/>
            <a:ext cx="2208245" cy="1656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6" name="Picture 12" descr="C:\Users\Леся\Documents\ViberDownloads\0-02-0a-6411170705c14422e803fb2fd457a3b2cb686325080acc9b0a4e9a702b200999_d48611b98c05b2a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732" y="4687735"/>
            <a:ext cx="1393458" cy="18579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26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579</TotalTime>
  <Words>1028</Words>
  <Application>Microsoft Office PowerPoint</Application>
  <PresentationFormat>Экран (4:3)</PresentationFormat>
  <Paragraphs>128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NewsPrint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Леся</dc:creator>
  <cp:lastModifiedBy>Леся</cp:lastModifiedBy>
  <cp:revision>39</cp:revision>
  <dcterms:created xsi:type="dcterms:W3CDTF">2022-01-29T15:29:43Z</dcterms:created>
  <dcterms:modified xsi:type="dcterms:W3CDTF">2022-02-02T17:26:20Z</dcterms:modified>
</cp:coreProperties>
</file>