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Default Extension="fntdata" ContentType="application/x-fontdata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18288000" cy="10287000"/>
  <p:notesSz cx="6858000" cy="9144000"/>
  <p:embeddedFontLst>
    <p:embeddedFont>
      <p:font typeface="Caveat" charset="-52"/>
      <p:regular r:id="rId10"/>
    </p:embeddedFont>
    <p:embeddedFont>
      <p:font typeface="Calibri" pitchFamily="34" charset="0"/>
      <p:regular r:id="rId11"/>
      <p:bold r:id="rId12"/>
      <p:italic r:id="rId13"/>
      <p:boldItalic r:id="rId14"/>
    </p:embeddedFont>
    <p:embeddedFont>
      <p:font typeface="Arimo" charset="0"/>
      <p:regular r:id="rId15"/>
    </p:embeddedFont>
  </p:embeddedFont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3" d="100"/>
          <a:sy n="53" d="100"/>
        </p:scale>
        <p:origin x="-840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4.fntdata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3.fntdata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2.fntdata"/><Relationship Id="rId5" Type="http://schemas.openxmlformats.org/officeDocument/2006/relationships/slide" Target="slides/slide4.xml"/><Relationship Id="rId15" Type="http://schemas.openxmlformats.org/officeDocument/2006/relationships/font" Target="fonts/font6.fntdata"/><Relationship Id="rId10" Type="http://schemas.openxmlformats.org/officeDocument/2006/relationships/font" Target="fonts/font1.fntdata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5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BE658C-26EF-4CCD-849E-02FA33183848}" type="datetimeFigureOut">
              <a:rPr lang="en-US"/>
              <a:pPr>
                <a:defRPr/>
              </a:pPr>
              <a:t>6/13/2022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7928B6-1235-4B59-86ED-B40072B8750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245A6A-A167-42C6-B896-7E1677B49598}" type="datetimeFigureOut">
              <a:rPr lang="en-US"/>
              <a:pPr>
                <a:defRPr/>
              </a:pPr>
              <a:t>6/13/2022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698E44-A052-4818-9C8D-FFC917DEBF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EDFF67-4C63-496B-AC04-11323A9BD82D}" type="datetimeFigureOut">
              <a:rPr lang="en-US"/>
              <a:pPr>
                <a:defRPr/>
              </a:pPr>
              <a:t>6/13/2022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FEE7C3-2800-4C99-B950-C073EC8949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500A28-D858-4DD5-8956-0C9CA9415628}" type="datetimeFigureOut">
              <a:rPr lang="en-US"/>
              <a:pPr>
                <a:defRPr/>
              </a:pPr>
              <a:t>6/13/2022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9CEFC3-B07E-49AF-A036-EB18A1433A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DF638F-AC79-4791-ADFA-1DCBC2C3EA30}" type="datetimeFigureOut">
              <a:rPr lang="en-US"/>
              <a:pPr>
                <a:defRPr/>
              </a:pPr>
              <a:t>6/13/2022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7CD156-CD0B-4820-9633-6E8A206157B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B77DD5-A5C5-4800-ADFD-2265E97033C3}" type="datetimeFigureOut">
              <a:rPr lang="en-US"/>
              <a:pPr>
                <a:defRPr/>
              </a:pPr>
              <a:t>6/13/2022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8489CD-EF6D-431E-B99C-78BC675489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788577-9A3E-4C31-BC0B-CBB9F8F5CCD3}" type="datetimeFigureOut">
              <a:rPr lang="en-US"/>
              <a:pPr>
                <a:defRPr/>
              </a:pPr>
              <a:t>6/13/2022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79A656-0E64-429F-AF65-B1691BE6AD8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2AEFB4-A425-4168-96AD-3E97886D02CB}" type="datetimeFigureOut">
              <a:rPr lang="en-US"/>
              <a:pPr>
                <a:defRPr/>
              </a:pPr>
              <a:t>6/13/2022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DFA6DF-9437-4C0B-BD8D-2DE1B4D2D7B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322A81-128D-4DC1-B4B1-6BE83A7CDA31}" type="datetimeFigureOut">
              <a:rPr lang="en-US"/>
              <a:pPr>
                <a:defRPr/>
              </a:pPr>
              <a:t>6/13/2022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278597-7E88-48D3-AE13-E0172F3BF4F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132498-5218-4A3C-85A1-A9C5A0786189}" type="datetimeFigureOut">
              <a:rPr lang="en-US"/>
              <a:pPr>
                <a:defRPr/>
              </a:pPr>
              <a:t>6/13/2022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1C884C-8DE7-4C1F-969D-B460340B8A3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C49535-CA05-4E58-993D-2B09DFBB5540}" type="datetimeFigureOut">
              <a:rPr lang="en-US"/>
              <a:pPr>
                <a:defRPr/>
              </a:pPr>
              <a:t>6/13/2022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126DAE-05BB-421F-9176-F6076009956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2BEA474-119D-4FFF-A08B-FF23AEDCE6E3}" type="datetimeFigureOut">
              <a:rPr lang="en-US"/>
              <a:pPr>
                <a:defRPr/>
              </a:pPr>
              <a:t>6/13/2022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0DAC6C8-7BB8-4873-B4FE-359753C366C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4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5.png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27.png"/><Relationship Id="rId7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11" Type="http://schemas.openxmlformats.org/officeDocument/2006/relationships/image" Target="../media/image32.jpeg"/><Relationship Id="rId5" Type="http://schemas.openxmlformats.org/officeDocument/2006/relationships/image" Target="../media/image28.png"/><Relationship Id="rId10" Type="http://schemas.openxmlformats.org/officeDocument/2006/relationships/image" Target="../media/image31.jpeg"/><Relationship Id="rId4" Type="http://schemas.openxmlformats.org/officeDocument/2006/relationships/image" Target="../media/image11.png"/><Relationship Id="rId9" Type="http://schemas.openxmlformats.org/officeDocument/2006/relationships/image" Target="../media/image3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2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-9393038">
            <a:off x="10206038" y="4033838"/>
            <a:ext cx="7858125" cy="837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5" name="Picture 3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319753">
            <a:off x="11418888" y="-1166813"/>
            <a:ext cx="7499350" cy="7853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6" name="Picture 4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-414891">
            <a:off x="-511175" y="2043113"/>
            <a:ext cx="5553075" cy="5915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3317" name="Group 5"/>
          <p:cNvGrpSpPr>
            <a:grpSpLocks/>
          </p:cNvGrpSpPr>
          <p:nvPr/>
        </p:nvGrpSpPr>
        <p:grpSpPr bwMode="auto">
          <a:xfrm>
            <a:off x="2468563" y="1374775"/>
            <a:ext cx="13350875" cy="7508875"/>
            <a:chOff x="0" y="0"/>
            <a:chExt cx="4516728" cy="2539869"/>
          </a:xfrm>
        </p:grpSpPr>
        <p:sp>
          <p:nvSpPr>
            <p:cNvPr id="13326" name="Freeform 6"/>
            <p:cNvSpPr>
              <a:spLocks/>
            </p:cNvSpPr>
            <p:nvPr/>
          </p:nvSpPr>
          <p:spPr bwMode="auto">
            <a:xfrm>
              <a:off x="0" y="0"/>
              <a:ext cx="4516729" cy="2539869"/>
            </a:xfrm>
            <a:custGeom>
              <a:avLst/>
              <a:gdLst>
                <a:gd name="T0" fmla="*/ 4392268 w 4516729"/>
                <a:gd name="T1" fmla="*/ 2539869 h 2539869"/>
                <a:gd name="T2" fmla="*/ 124460 w 4516729"/>
                <a:gd name="T3" fmla="*/ 2539869 h 2539869"/>
                <a:gd name="T4" fmla="*/ 0 w 4516729"/>
                <a:gd name="T5" fmla="*/ 2415409 h 2539869"/>
                <a:gd name="T6" fmla="*/ 0 w 4516729"/>
                <a:gd name="T7" fmla="*/ 124460 h 2539869"/>
                <a:gd name="T8" fmla="*/ 124460 w 4516729"/>
                <a:gd name="T9" fmla="*/ 0 h 2539869"/>
                <a:gd name="T10" fmla="*/ 4392268 w 4516729"/>
                <a:gd name="T11" fmla="*/ 0 h 2539869"/>
                <a:gd name="T12" fmla="*/ 4516729 w 4516729"/>
                <a:gd name="T13" fmla="*/ 124460 h 2539869"/>
                <a:gd name="T14" fmla="*/ 4516729 w 4516729"/>
                <a:gd name="T15" fmla="*/ 2415409 h 2539869"/>
                <a:gd name="T16" fmla="*/ 4392268 w 4516729"/>
                <a:gd name="T17" fmla="*/ 2539869 h 253986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4516729"/>
                <a:gd name="T28" fmla="*/ 0 h 2539869"/>
                <a:gd name="T29" fmla="*/ 4516729 w 4516729"/>
                <a:gd name="T30" fmla="*/ 2539869 h 253986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4516729" h="2539869">
                  <a:moveTo>
                    <a:pt x="4392268" y="2539869"/>
                  </a:moveTo>
                  <a:lnTo>
                    <a:pt x="124460" y="2539869"/>
                  </a:lnTo>
                  <a:cubicBezTo>
                    <a:pt x="55880" y="2539869"/>
                    <a:pt x="0" y="2483989"/>
                    <a:pt x="0" y="2415409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4392268" y="0"/>
                  </a:lnTo>
                  <a:cubicBezTo>
                    <a:pt x="4460848" y="0"/>
                    <a:pt x="4516729" y="55880"/>
                    <a:pt x="4516729" y="124460"/>
                  </a:cubicBezTo>
                  <a:lnTo>
                    <a:pt x="4516729" y="2415409"/>
                  </a:lnTo>
                  <a:cubicBezTo>
                    <a:pt x="4516729" y="2483989"/>
                    <a:pt x="4460848" y="2539869"/>
                    <a:pt x="4392268" y="2539869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pic>
        <p:nvPicPr>
          <p:cNvPr id="13318" name="Picture 7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609422">
            <a:off x="568325" y="5942013"/>
            <a:ext cx="5138738" cy="465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3319" name="Group 8"/>
          <p:cNvGrpSpPr>
            <a:grpSpLocks/>
          </p:cNvGrpSpPr>
          <p:nvPr/>
        </p:nvGrpSpPr>
        <p:grpSpPr bwMode="auto">
          <a:xfrm>
            <a:off x="2895600" y="3189288"/>
            <a:ext cx="12725400" cy="5481736"/>
            <a:chOff x="-791622" y="497471"/>
            <a:chExt cx="16966953" cy="7309767"/>
          </a:xfrm>
        </p:grpSpPr>
        <p:sp>
          <p:nvSpPr>
            <p:cNvPr id="13323" name="AutoShape 9"/>
            <p:cNvSpPr>
              <a:spLocks noChangeShapeType="1"/>
            </p:cNvSpPr>
            <p:nvPr/>
          </p:nvSpPr>
          <p:spPr bwMode="auto">
            <a:xfrm>
              <a:off x="5514805" y="4790549"/>
              <a:ext cx="4049305" cy="0"/>
            </a:xfrm>
            <a:prstGeom prst="line">
              <a:avLst/>
            </a:prstGeom>
            <a:noFill/>
            <a:ln w="12700" cap="rnd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-791622" y="497471"/>
              <a:ext cx="16966953" cy="3429369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 fontAlgn="auto">
                <a:lnSpc>
                  <a:spcPts val="10062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8750" dirty="0" err="1">
                  <a:solidFill>
                    <a:srgbClr val="000000"/>
                  </a:solidFill>
                  <a:latin typeface="Caveat"/>
                  <a:cs typeface="+mn-cs"/>
                </a:rPr>
                <a:t>Заклад</a:t>
              </a:r>
              <a:r>
                <a:rPr lang="en-US" sz="8750" dirty="0">
                  <a:solidFill>
                    <a:srgbClr val="000000"/>
                  </a:solidFill>
                  <a:latin typeface="Caveat"/>
                  <a:cs typeface="+mn-cs"/>
                </a:rPr>
                <a:t> </a:t>
              </a:r>
              <a:r>
                <a:rPr lang="en-US" sz="8750" dirty="0" err="1">
                  <a:solidFill>
                    <a:srgbClr val="000000"/>
                  </a:solidFill>
                  <a:latin typeface="Caveat"/>
                  <a:cs typeface="+mn-cs"/>
                </a:rPr>
                <a:t>дошкільної</a:t>
              </a:r>
              <a:r>
                <a:rPr lang="en-US" sz="8750" dirty="0">
                  <a:solidFill>
                    <a:srgbClr val="000000"/>
                  </a:solidFill>
                  <a:latin typeface="Caveat"/>
                  <a:cs typeface="+mn-cs"/>
                </a:rPr>
                <a:t> </a:t>
              </a:r>
              <a:r>
                <a:rPr lang="en-US" sz="8750" dirty="0" err="1">
                  <a:solidFill>
                    <a:srgbClr val="000000"/>
                  </a:solidFill>
                  <a:latin typeface="Caveat"/>
                  <a:cs typeface="+mn-cs"/>
                </a:rPr>
                <a:t>освіти</a:t>
              </a:r>
              <a:r>
                <a:rPr lang="en-US" sz="8750" dirty="0">
                  <a:solidFill>
                    <a:srgbClr val="000000"/>
                  </a:solidFill>
                  <a:latin typeface="Caveat"/>
                  <a:cs typeface="+mn-cs"/>
                </a:rPr>
                <a:t> № 39 «</a:t>
              </a:r>
              <a:r>
                <a:rPr lang="en-US" sz="8750" dirty="0" err="1">
                  <a:solidFill>
                    <a:srgbClr val="000000"/>
                  </a:solidFill>
                  <a:latin typeface="Caveat"/>
                  <a:cs typeface="+mn-cs"/>
                </a:rPr>
                <a:t>Журавлик</a:t>
              </a:r>
              <a:r>
                <a:rPr lang="en-US" sz="8750" dirty="0">
                  <a:solidFill>
                    <a:srgbClr val="000000"/>
                  </a:solidFill>
                  <a:latin typeface="Caveat"/>
                  <a:cs typeface="+mn-cs"/>
                </a:rPr>
                <a:t>»</a:t>
              </a:r>
            </a:p>
          </p:txBody>
        </p:sp>
        <p:sp>
          <p:nvSpPr>
            <p:cNvPr id="13325" name="TextBox 11"/>
            <p:cNvSpPr txBox="1">
              <a:spLocks noChangeArrowheads="1"/>
            </p:cNvSpPr>
            <p:nvPr/>
          </p:nvSpPr>
          <p:spPr bwMode="auto">
            <a:xfrm>
              <a:off x="2932397" y="4729142"/>
              <a:ext cx="9214119" cy="30780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/>
            <a:p>
              <a:pPr algn="ctr">
                <a:lnSpc>
                  <a:spcPts val="4475"/>
                </a:lnSpc>
              </a:pPr>
              <a:r>
                <a:rPr lang="uk-UA" sz="3600" b="1" dirty="0" err="1" smtClean="0">
                  <a:solidFill>
                    <a:srgbClr val="000000"/>
                  </a:solidFill>
                  <a:latin typeface="Lovelace Text" charset="0"/>
                </a:rPr>
                <a:t>П</a:t>
              </a:r>
              <a:r>
                <a:rPr lang="en-US" sz="3600" b="1" dirty="0" err="1" smtClean="0">
                  <a:solidFill>
                    <a:srgbClr val="000000"/>
                  </a:solidFill>
                  <a:latin typeface="Lovelace Text" charset="0"/>
                </a:rPr>
                <a:t>ортфоліо</a:t>
              </a:r>
              <a:r>
                <a:rPr lang="en-US" sz="3600" b="1" dirty="0" smtClean="0">
                  <a:solidFill>
                    <a:srgbClr val="000000"/>
                  </a:solidFill>
                  <a:latin typeface="Lovelace Text" charset="0"/>
                </a:rPr>
                <a:t> </a:t>
              </a:r>
              <a:r>
                <a:rPr lang="en-US" sz="3600" b="1" dirty="0" err="1" smtClean="0">
                  <a:solidFill>
                    <a:srgbClr val="000000"/>
                  </a:solidFill>
                  <a:latin typeface="Lovelace Text" charset="0"/>
                </a:rPr>
                <a:t>вихователя</a:t>
              </a:r>
              <a:endParaRPr lang="uk-UA" sz="3600" b="1" dirty="0" smtClean="0">
                <a:solidFill>
                  <a:srgbClr val="000000"/>
                </a:solidFill>
                <a:latin typeface="Lovelace Text" charset="0"/>
              </a:endParaRPr>
            </a:p>
            <a:p>
              <a:pPr algn="ctr">
                <a:lnSpc>
                  <a:spcPts val="4475"/>
                </a:lnSpc>
              </a:pPr>
              <a:endParaRPr lang="uk-UA" sz="3600" b="1" dirty="0" smtClean="0">
                <a:solidFill>
                  <a:srgbClr val="000000"/>
                </a:solidFill>
                <a:latin typeface="Lovelace Text" charset="0"/>
              </a:endParaRPr>
            </a:p>
            <a:p>
              <a:pPr algn="ctr">
                <a:lnSpc>
                  <a:spcPts val="4475"/>
                </a:lnSpc>
              </a:pPr>
              <a:r>
                <a:rPr lang="en-US" sz="3200" b="1" dirty="0" smtClean="0">
                  <a:solidFill>
                    <a:srgbClr val="000000"/>
                  </a:solidFill>
                  <a:latin typeface="Lovelace Text" charset="0"/>
                </a:rPr>
                <a:t> </a:t>
              </a:r>
              <a:r>
                <a:rPr lang="en-US" sz="5400" b="1" dirty="0" err="1">
                  <a:solidFill>
                    <a:srgbClr val="000000"/>
                  </a:solidFill>
                  <a:latin typeface="Lovelace Text" charset="0"/>
                </a:rPr>
                <a:t>Шванди</a:t>
              </a:r>
              <a:r>
                <a:rPr lang="en-US" sz="5400" b="1" dirty="0">
                  <a:solidFill>
                    <a:srgbClr val="000000"/>
                  </a:solidFill>
                  <a:latin typeface="Lovelace Text" charset="0"/>
                </a:rPr>
                <a:t> </a:t>
              </a:r>
              <a:r>
                <a:rPr lang="en-US" sz="5400" b="1" dirty="0" err="1">
                  <a:solidFill>
                    <a:srgbClr val="000000"/>
                  </a:solidFill>
                  <a:latin typeface="Lovelace Text" charset="0"/>
                </a:rPr>
                <a:t>Натілії</a:t>
              </a:r>
              <a:r>
                <a:rPr lang="en-US" sz="5400" b="1" dirty="0">
                  <a:solidFill>
                    <a:srgbClr val="000000"/>
                  </a:solidFill>
                  <a:latin typeface="Lovelace Text" charset="0"/>
                </a:rPr>
                <a:t> </a:t>
              </a:r>
              <a:r>
                <a:rPr lang="en-US" sz="5400" b="1" dirty="0" err="1">
                  <a:solidFill>
                    <a:srgbClr val="000000"/>
                  </a:solidFill>
                  <a:latin typeface="Lovelace Text" charset="0"/>
                </a:rPr>
                <a:t>Іванівни</a:t>
              </a:r>
              <a:endParaRPr lang="en-US" sz="5400" b="1" dirty="0">
                <a:solidFill>
                  <a:srgbClr val="000000"/>
                </a:solidFill>
                <a:latin typeface="Lovelace Text" charset="0"/>
              </a:endParaRPr>
            </a:p>
          </p:txBody>
        </p:sp>
      </p:grpSp>
      <p:pic>
        <p:nvPicPr>
          <p:cNvPr id="13320" name="Picture 12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-3429011">
            <a:off x="5367337" y="-1663700"/>
            <a:ext cx="1031876" cy="332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21" name="Picture 13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-7543307">
            <a:off x="14344651" y="533400"/>
            <a:ext cx="627062" cy="2027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22" name="Picture 14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-1620400">
            <a:off x="920750" y="-1458913"/>
            <a:ext cx="1090613" cy="2917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2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-816494">
            <a:off x="15319375" y="6294438"/>
            <a:ext cx="5529263" cy="449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9" name="Picture 3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-1830017">
            <a:off x="14551025" y="5565775"/>
            <a:ext cx="2714625" cy="2263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0" name="Picture 4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423788">
            <a:off x="-3629025" y="735013"/>
            <a:ext cx="7500938" cy="7853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1" name="AutoShape 5"/>
          <p:cNvSpPr>
            <a:spLocks noChangeShapeType="1"/>
          </p:cNvSpPr>
          <p:nvPr/>
        </p:nvSpPr>
        <p:spPr bwMode="auto">
          <a:xfrm rot="2225607">
            <a:off x="5591175" y="4654550"/>
            <a:ext cx="6350" cy="0"/>
          </a:xfrm>
          <a:prstGeom prst="line">
            <a:avLst/>
          </a:prstGeom>
          <a:noFill/>
          <a:ln w="9525" cap="rnd">
            <a:solidFill>
              <a:srgbClr val="000000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ru-RU"/>
          </a:p>
        </p:txBody>
      </p:sp>
      <p:pic>
        <p:nvPicPr>
          <p:cNvPr id="14342" name="Picture 6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10200" y="1104900"/>
            <a:ext cx="8229600" cy="777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2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-3861930">
            <a:off x="14708981" y="-3968"/>
            <a:ext cx="7993063" cy="822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3" name="Picture 3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-920287">
            <a:off x="-268288" y="4225925"/>
            <a:ext cx="1539876" cy="496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4" name="Picture 4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4491259">
            <a:off x="4031457" y="7425531"/>
            <a:ext cx="2020888" cy="391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5" name="Picture 5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10260">
            <a:off x="-214313" y="7013575"/>
            <a:ext cx="4927601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6"/>
          <p:cNvSpPr txBox="1"/>
          <p:nvPr/>
        </p:nvSpPr>
        <p:spPr>
          <a:xfrm>
            <a:off x="6934200" y="4991100"/>
            <a:ext cx="10544175" cy="10318750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algn="r" fontAlgn="auto">
              <a:lnSpc>
                <a:spcPts val="8119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799">
                <a:solidFill>
                  <a:srgbClr val="000000"/>
                </a:solidFill>
                <a:latin typeface="Caveat"/>
                <a:cs typeface="+mn-cs"/>
              </a:rPr>
              <a:t>4)Стаж роботи 3 роки</a:t>
            </a:r>
          </a:p>
          <a:p>
            <a:pPr algn="r" fontAlgn="auto">
              <a:lnSpc>
                <a:spcPts val="8119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799">
                <a:solidFill>
                  <a:srgbClr val="000000"/>
                </a:solidFill>
                <a:latin typeface="Caveat"/>
                <a:cs typeface="+mn-cs"/>
              </a:rPr>
              <a:t>5) Професійна кваліфікація бакалавр з  психології з4 березня 2019 рік</a:t>
            </a:r>
          </a:p>
          <a:p>
            <a:pPr algn="r" fontAlgn="auto">
              <a:lnSpc>
                <a:spcPts val="8119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799">
                <a:solidFill>
                  <a:srgbClr val="000000"/>
                </a:solidFill>
                <a:latin typeface="Caveat"/>
                <a:cs typeface="+mn-cs"/>
              </a:rPr>
              <a:t>6) Група Оленка</a:t>
            </a:r>
          </a:p>
          <a:p>
            <a:pPr fontAlgn="auto">
              <a:lnSpc>
                <a:spcPts val="8119"/>
              </a:lnSpc>
              <a:spcBef>
                <a:spcPts val="0"/>
              </a:spcBef>
              <a:spcAft>
                <a:spcPts val="0"/>
              </a:spcAft>
              <a:defRPr/>
            </a:pPr>
            <a:endParaRPr>
              <a:latin typeface="+mn-lt"/>
              <a:cs typeface="+mn-cs"/>
            </a:endParaRPr>
          </a:p>
          <a:p>
            <a:pPr algn="r" fontAlgn="auto">
              <a:lnSpc>
                <a:spcPts val="8119"/>
              </a:lnSpc>
              <a:spcBef>
                <a:spcPts val="0"/>
              </a:spcBef>
              <a:spcAft>
                <a:spcPts val="0"/>
              </a:spcAft>
              <a:defRPr/>
            </a:pPr>
            <a:endParaRPr>
              <a:latin typeface="+mn-lt"/>
              <a:cs typeface="+mn-cs"/>
            </a:endParaRPr>
          </a:p>
          <a:p>
            <a:pPr algn="r" fontAlgn="auto">
              <a:lnSpc>
                <a:spcPts val="8119"/>
              </a:lnSpc>
              <a:spcBef>
                <a:spcPts val="0"/>
              </a:spcBef>
              <a:spcAft>
                <a:spcPts val="0"/>
              </a:spcAft>
              <a:defRPr/>
            </a:pPr>
            <a:endParaRPr>
              <a:latin typeface="+mn-lt"/>
              <a:cs typeface="+mn-cs"/>
            </a:endParaRPr>
          </a:p>
          <a:p>
            <a:pPr algn="r" fontAlgn="auto">
              <a:lnSpc>
                <a:spcPts val="8119"/>
              </a:lnSpc>
              <a:spcBef>
                <a:spcPts val="0"/>
              </a:spcBef>
              <a:spcAft>
                <a:spcPts val="0"/>
              </a:spcAft>
              <a:defRPr/>
            </a:pPr>
            <a:endParaRPr>
              <a:latin typeface="+mn-lt"/>
              <a:cs typeface="+mn-cs"/>
            </a:endParaRPr>
          </a:p>
          <a:p>
            <a:pPr algn="r" fontAlgn="auto">
              <a:lnSpc>
                <a:spcPts val="8119"/>
              </a:lnSpc>
              <a:spcBef>
                <a:spcPts val="0"/>
              </a:spcBef>
              <a:spcAft>
                <a:spcPts val="0"/>
              </a:spcAft>
              <a:defRPr/>
            </a:pPr>
            <a:endParaRPr>
              <a:latin typeface="+mn-lt"/>
              <a:cs typeface="+mn-cs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1411288" y="1481138"/>
            <a:ext cx="9834562" cy="6716712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fontAlgn="auto">
              <a:lnSpc>
                <a:spcPts val="7604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849">
                <a:solidFill>
                  <a:srgbClr val="000000"/>
                </a:solidFill>
                <a:latin typeface="Caveat"/>
                <a:cs typeface="+mn-cs"/>
              </a:rPr>
              <a:t>1) Посада вихователь</a:t>
            </a:r>
          </a:p>
          <a:p>
            <a:pPr fontAlgn="auto">
              <a:lnSpc>
                <a:spcPts val="7604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849">
                <a:solidFill>
                  <a:srgbClr val="000000"/>
                </a:solidFill>
                <a:latin typeface="Caveat"/>
                <a:cs typeface="+mn-cs"/>
              </a:rPr>
              <a:t>2) 17.05.1979 року народження </a:t>
            </a:r>
          </a:p>
          <a:p>
            <a:pPr fontAlgn="auto">
              <a:lnSpc>
                <a:spcPts val="7604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849">
                <a:solidFill>
                  <a:srgbClr val="000000"/>
                </a:solidFill>
                <a:latin typeface="Caveat"/>
                <a:cs typeface="+mn-cs"/>
              </a:rPr>
              <a:t>3) Ступінь вищої освіти “Бакалавр”</a:t>
            </a:r>
          </a:p>
          <a:p>
            <a:pPr fontAlgn="auto">
              <a:lnSpc>
                <a:spcPts val="7604"/>
              </a:lnSpc>
              <a:spcBef>
                <a:spcPts val="0"/>
              </a:spcBef>
              <a:spcAft>
                <a:spcPts val="0"/>
              </a:spcAft>
              <a:defRPr/>
            </a:pPr>
            <a:endParaRPr>
              <a:latin typeface="+mn-lt"/>
              <a:cs typeface="+mn-cs"/>
            </a:endParaRPr>
          </a:p>
          <a:p>
            <a:pPr fontAlgn="auto">
              <a:lnSpc>
                <a:spcPts val="7604"/>
              </a:lnSpc>
              <a:spcBef>
                <a:spcPts val="0"/>
              </a:spcBef>
              <a:spcAft>
                <a:spcPts val="0"/>
              </a:spcAft>
              <a:defRPr/>
            </a:pPr>
            <a:endParaRPr>
              <a:latin typeface="+mn-lt"/>
              <a:cs typeface="+mn-cs"/>
            </a:endParaRPr>
          </a:p>
          <a:p>
            <a:pPr fontAlgn="auto">
              <a:lnSpc>
                <a:spcPts val="7604"/>
              </a:lnSpc>
              <a:spcBef>
                <a:spcPts val="0"/>
              </a:spcBef>
              <a:spcAft>
                <a:spcPts val="0"/>
              </a:spcAft>
              <a:defRPr/>
            </a:pPr>
            <a:endParaRPr>
              <a:latin typeface="+mn-lt"/>
              <a:cs typeface="+mn-cs"/>
            </a:endParaRPr>
          </a:p>
          <a:p>
            <a:pPr fontAlgn="auto">
              <a:lnSpc>
                <a:spcPts val="7604"/>
              </a:lnSpc>
              <a:spcBef>
                <a:spcPts val="0"/>
              </a:spcBef>
              <a:spcAft>
                <a:spcPts val="0"/>
              </a:spcAft>
              <a:defRPr/>
            </a:pPr>
            <a:endParaRPr>
              <a:latin typeface="+mn-lt"/>
              <a:cs typeface="+mn-cs"/>
            </a:endParaRPr>
          </a:p>
        </p:txBody>
      </p:sp>
      <p:pic>
        <p:nvPicPr>
          <p:cNvPr id="15368" name="Picture 8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-7543307">
            <a:off x="4726782" y="6034881"/>
            <a:ext cx="628650" cy="2027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9" name="Picture 9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7752566">
            <a:off x="14818519" y="1450181"/>
            <a:ext cx="628650" cy="2027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2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019175" y="-684213"/>
            <a:ext cx="8480425" cy="8878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7" name="Picture 3"/>
          <p:cNvPicPr>
            <a:picLocks noChangeAspect="1"/>
          </p:cNvPicPr>
          <p:nvPr/>
        </p:nvPicPr>
        <p:blipFill>
          <a:blip r:embed="rId3" cstate="print"/>
          <a:srcRect t="1956" b="1956"/>
          <a:stretch>
            <a:fillRect/>
          </a:stretch>
        </p:blipFill>
        <p:spPr bwMode="auto">
          <a:xfrm rot="514648">
            <a:off x="8967788" y="6172200"/>
            <a:ext cx="1636712" cy="404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8" name="Picture 4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4109162">
            <a:off x="9367838" y="7124700"/>
            <a:ext cx="1289050" cy="415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9" name="Picture 5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65838" y="7840663"/>
            <a:ext cx="3306762" cy="283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0" name="Picture 6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414713" y="1855788"/>
            <a:ext cx="5729287" cy="598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91" name="TextBox 7"/>
          <p:cNvSpPr txBox="1">
            <a:spLocks noChangeArrowheads="1"/>
          </p:cNvSpPr>
          <p:nvPr/>
        </p:nvSpPr>
        <p:spPr bwMode="auto">
          <a:xfrm>
            <a:off x="10972800" y="723900"/>
            <a:ext cx="5900738" cy="942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>
              <a:lnSpc>
                <a:spcPts val="8250"/>
              </a:lnSpc>
            </a:pPr>
            <a:r>
              <a:rPr lang="en-US" sz="6000">
                <a:solidFill>
                  <a:srgbClr val="000000"/>
                </a:solidFill>
                <a:latin typeface="Caveat"/>
              </a:rPr>
              <a:t>Педагогічне кредо:</a:t>
            </a:r>
          </a:p>
          <a:p>
            <a:pPr algn="ctr">
              <a:lnSpc>
                <a:spcPts val="8250"/>
              </a:lnSpc>
            </a:pPr>
            <a:r>
              <a:rPr lang="en-US" sz="6000">
                <a:solidFill>
                  <a:srgbClr val="000000"/>
                </a:solidFill>
                <a:latin typeface="Arimo"/>
              </a:rPr>
              <a:t>“ Щоб бути гарним вихователем, потрібно любити тих кого виховуєш</a:t>
            </a:r>
          </a:p>
          <a:p>
            <a:pPr algn="ctr">
              <a:lnSpc>
                <a:spcPts val="8250"/>
              </a:lnSpc>
            </a:pPr>
            <a:endParaRPr lang="ru-RU" sz="600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2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10" name="Group 2"/>
          <p:cNvGrpSpPr>
            <a:grpSpLocks/>
          </p:cNvGrpSpPr>
          <p:nvPr/>
        </p:nvGrpSpPr>
        <p:grpSpPr bwMode="auto">
          <a:xfrm>
            <a:off x="2132013" y="-5221288"/>
            <a:ext cx="12914312" cy="5221288"/>
            <a:chOff x="0" y="0"/>
            <a:chExt cx="17220727" cy="6962584"/>
          </a:xfrm>
        </p:grpSpPr>
        <p:pic>
          <p:nvPicPr>
            <p:cNvPr id="17416" name="Picture 3"/>
            <p:cNvPicPr>
              <a:picLocks noChangeAspect="1"/>
            </p:cNvPicPr>
            <p:nvPr/>
          </p:nvPicPr>
          <p:blipFill>
            <a:blip r:embed="rId2" cstate="print"/>
            <a:srcRect l="2818" t="1050" r="2818" b="1050"/>
            <a:stretch>
              <a:fillRect/>
            </a:stretch>
          </p:blipFill>
          <p:spPr bwMode="auto">
            <a:xfrm>
              <a:off x="0" y="0"/>
              <a:ext cx="17220727" cy="69625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7411" name="Picture 4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-915843">
            <a:off x="-3244850" y="3744913"/>
            <a:ext cx="7296150" cy="751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2" name="Picture 5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79906">
            <a:off x="14512925" y="3536950"/>
            <a:ext cx="7296150" cy="751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3" name="Picture 6"/>
          <p:cNvPicPr>
            <a:picLocks noChangeAspect="1"/>
          </p:cNvPicPr>
          <p:nvPr/>
        </p:nvPicPr>
        <p:blipFill>
          <a:blip r:embed="rId4" cstate="print"/>
          <a:srcRect l="8000" r="8000"/>
          <a:stretch>
            <a:fillRect/>
          </a:stretch>
        </p:blipFill>
        <p:spPr bwMode="auto">
          <a:xfrm>
            <a:off x="4211638" y="2395538"/>
            <a:ext cx="5559425" cy="6862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4" name="Picture 7"/>
          <p:cNvPicPr>
            <a:picLocks noChangeAspect="1"/>
          </p:cNvPicPr>
          <p:nvPr/>
        </p:nvPicPr>
        <p:blipFill>
          <a:blip r:embed="rId5" cstate="print"/>
          <a:srcRect l="8000" r="8000"/>
          <a:stretch>
            <a:fillRect/>
          </a:stretch>
        </p:blipFill>
        <p:spPr bwMode="auto">
          <a:xfrm>
            <a:off x="9771063" y="2395538"/>
            <a:ext cx="4476750" cy="6862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8"/>
          <p:cNvSpPr txBox="1"/>
          <p:nvPr/>
        </p:nvSpPr>
        <p:spPr>
          <a:xfrm>
            <a:off x="3149600" y="1028700"/>
            <a:ext cx="11988800" cy="1581150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algn="ctr" fontAlgn="auto">
              <a:lnSpc>
                <a:spcPts val="6299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249">
                <a:solidFill>
                  <a:srgbClr val="000000"/>
                </a:solidFill>
                <a:latin typeface="Caveat"/>
                <a:cs typeface="+mn-cs"/>
              </a:rPr>
              <a:t>Офіційні документи</a:t>
            </a:r>
          </a:p>
          <a:p>
            <a:pPr algn="ctr" fontAlgn="auto">
              <a:lnSpc>
                <a:spcPts val="6299"/>
              </a:lnSpc>
              <a:spcBef>
                <a:spcPts val="0"/>
              </a:spcBef>
              <a:spcAft>
                <a:spcPts val="0"/>
              </a:spcAft>
              <a:defRPr/>
            </a:pPr>
            <a:endParaRPr>
              <a:latin typeface="+mn-lt"/>
              <a:cs typeface="+mn-cs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2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-1921317">
            <a:off x="15503525" y="1755775"/>
            <a:ext cx="4035425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5" name="Picture 3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345157">
            <a:off x="-2873375" y="1160463"/>
            <a:ext cx="6699250" cy="713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6" name="Picture 4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-1994868">
            <a:off x="14320838" y="657225"/>
            <a:ext cx="3636962" cy="2290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7" name="Picture 5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-3375873">
            <a:off x="16887031" y="6595269"/>
            <a:ext cx="627063" cy="202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8" name="Picture 6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67250" y="298450"/>
            <a:ext cx="4164013" cy="5551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9" name="Picture 7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994900" y="1801813"/>
            <a:ext cx="4324350" cy="5767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8"/>
          <p:cNvSpPr txBox="1"/>
          <p:nvPr/>
        </p:nvSpPr>
        <p:spPr>
          <a:xfrm>
            <a:off x="2659063" y="7931150"/>
            <a:ext cx="13369925" cy="863600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algn="ctr" fontAlgn="auto">
              <a:lnSpc>
                <a:spcPts val="6599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599">
                <a:solidFill>
                  <a:srgbClr val="000000"/>
                </a:solidFill>
                <a:latin typeface="Caveat"/>
                <a:cs typeface="+mn-cs"/>
              </a:rPr>
              <a:t>Будні в групі "Оленка" 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2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458" name="Group 2"/>
          <p:cNvGrpSpPr>
            <a:grpSpLocks/>
          </p:cNvGrpSpPr>
          <p:nvPr/>
        </p:nvGrpSpPr>
        <p:grpSpPr bwMode="auto">
          <a:xfrm>
            <a:off x="2132013" y="-5221288"/>
            <a:ext cx="12914312" cy="5221288"/>
            <a:chOff x="0" y="0"/>
            <a:chExt cx="17220727" cy="6962584"/>
          </a:xfrm>
        </p:grpSpPr>
        <p:pic>
          <p:nvPicPr>
            <p:cNvPr id="19463" name="Picture 3"/>
            <p:cNvPicPr>
              <a:picLocks noChangeAspect="1"/>
            </p:cNvPicPr>
            <p:nvPr/>
          </p:nvPicPr>
          <p:blipFill>
            <a:blip r:embed="rId2" cstate="print"/>
            <a:srcRect l="2818" t="1050" r="2818" b="1050"/>
            <a:stretch>
              <a:fillRect/>
            </a:stretch>
          </p:blipFill>
          <p:spPr bwMode="auto">
            <a:xfrm>
              <a:off x="0" y="0"/>
              <a:ext cx="17220727" cy="69625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9459" name="Picture 4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-915843">
            <a:off x="-3244850" y="3744913"/>
            <a:ext cx="7296150" cy="751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0" name="Picture 5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79906">
            <a:off x="14512925" y="3536950"/>
            <a:ext cx="7296150" cy="751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1" name="Picture 6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269538" y="304800"/>
            <a:ext cx="4354512" cy="5807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2" name="Picture 7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11725" y="2957513"/>
            <a:ext cx="4730750" cy="6308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2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4045966">
            <a:off x="4217987" y="-1074737"/>
            <a:ext cx="1122363" cy="300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3" name="Picture 3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-985415">
            <a:off x="347663" y="-942975"/>
            <a:ext cx="4432300" cy="3551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4" name="Picture 4"/>
          <p:cNvPicPr>
            <a:picLocks noChangeAspect="1"/>
          </p:cNvPicPr>
          <p:nvPr/>
        </p:nvPicPr>
        <p:blipFill>
          <a:blip r:embed="rId4" cstate="print"/>
          <a:srcRect t="316" b="4745"/>
          <a:stretch>
            <a:fillRect/>
          </a:stretch>
        </p:blipFill>
        <p:spPr bwMode="auto">
          <a:xfrm rot="-409879">
            <a:off x="-1220788" y="2579688"/>
            <a:ext cx="8061326" cy="788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5" name="Picture 5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004707">
            <a:off x="12542838" y="5524500"/>
            <a:ext cx="6178550" cy="636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0486" name="Group 6"/>
          <p:cNvGrpSpPr>
            <a:grpSpLocks/>
          </p:cNvGrpSpPr>
          <p:nvPr/>
        </p:nvGrpSpPr>
        <p:grpSpPr bwMode="auto">
          <a:xfrm>
            <a:off x="1701800" y="833438"/>
            <a:ext cx="14884400" cy="8620125"/>
            <a:chOff x="0" y="0"/>
            <a:chExt cx="5035063" cy="2916232"/>
          </a:xfrm>
        </p:grpSpPr>
        <p:sp>
          <p:nvSpPr>
            <p:cNvPr id="20493" name="Freeform 7"/>
            <p:cNvSpPr>
              <a:spLocks/>
            </p:cNvSpPr>
            <p:nvPr/>
          </p:nvSpPr>
          <p:spPr bwMode="auto">
            <a:xfrm>
              <a:off x="0" y="0"/>
              <a:ext cx="5035064" cy="2916232"/>
            </a:xfrm>
            <a:custGeom>
              <a:avLst/>
              <a:gdLst>
                <a:gd name="T0" fmla="*/ 4910603 w 5035064"/>
                <a:gd name="T1" fmla="*/ 2916232 h 2916232"/>
                <a:gd name="T2" fmla="*/ 124460 w 5035064"/>
                <a:gd name="T3" fmla="*/ 2916232 h 2916232"/>
                <a:gd name="T4" fmla="*/ 0 w 5035064"/>
                <a:gd name="T5" fmla="*/ 2791772 h 2916232"/>
                <a:gd name="T6" fmla="*/ 0 w 5035064"/>
                <a:gd name="T7" fmla="*/ 124460 h 2916232"/>
                <a:gd name="T8" fmla="*/ 124460 w 5035064"/>
                <a:gd name="T9" fmla="*/ 0 h 2916232"/>
                <a:gd name="T10" fmla="*/ 4910603 w 5035064"/>
                <a:gd name="T11" fmla="*/ 0 h 2916232"/>
                <a:gd name="T12" fmla="*/ 5035064 w 5035064"/>
                <a:gd name="T13" fmla="*/ 124460 h 2916232"/>
                <a:gd name="T14" fmla="*/ 5035064 w 5035064"/>
                <a:gd name="T15" fmla="*/ 2791772 h 2916232"/>
                <a:gd name="T16" fmla="*/ 4910603 w 5035064"/>
                <a:gd name="T17" fmla="*/ 2916232 h 291623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5035064"/>
                <a:gd name="T28" fmla="*/ 0 h 2916232"/>
                <a:gd name="T29" fmla="*/ 5035064 w 5035064"/>
                <a:gd name="T30" fmla="*/ 2916232 h 291623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5035064" h="2916232">
                  <a:moveTo>
                    <a:pt x="4910603" y="2916232"/>
                  </a:moveTo>
                  <a:lnTo>
                    <a:pt x="124460" y="2916232"/>
                  </a:lnTo>
                  <a:cubicBezTo>
                    <a:pt x="55880" y="2916232"/>
                    <a:pt x="0" y="2860352"/>
                    <a:pt x="0" y="2791772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4910603" y="0"/>
                  </a:lnTo>
                  <a:cubicBezTo>
                    <a:pt x="4979183" y="0"/>
                    <a:pt x="5035064" y="55880"/>
                    <a:pt x="5035064" y="124460"/>
                  </a:cubicBezTo>
                  <a:lnTo>
                    <a:pt x="5035064" y="2791772"/>
                  </a:lnTo>
                  <a:cubicBezTo>
                    <a:pt x="5035064" y="2860352"/>
                    <a:pt x="4979183" y="2916232"/>
                    <a:pt x="4910603" y="2916232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pic>
        <p:nvPicPr>
          <p:cNvPr id="20487" name="Picture 8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470063" y="7364413"/>
            <a:ext cx="3495675" cy="3446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8" name="Picture 9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774530">
            <a:off x="-128588" y="6757988"/>
            <a:ext cx="5138738" cy="4659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9" name="Picture 10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-1350285">
            <a:off x="14214475" y="-763588"/>
            <a:ext cx="7500938" cy="7853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90" name="Picture 11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119438" y="1362075"/>
            <a:ext cx="3660775" cy="4881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91" name="Picture 12"/>
          <p:cNvPicPr>
            <a:picLocks noChangeAspect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1029950" y="1362075"/>
            <a:ext cx="3440113" cy="4586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92" name="Picture 13"/>
          <p:cNvPicPr>
            <a:picLocks noChangeAspect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937375" y="4257675"/>
            <a:ext cx="3821113" cy="509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73</Words>
  <Application>Microsoft Office PowerPoint</Application>
  <PresentationFormat>Произвольный</PresentationFormat>
  <Paragraphs>19</Paragraphs>
  <Slides>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4" baseType="lpstr">
      <vt:lpstr>Arial</vt:lpstr>
      <vt:lpstr>Caveat</vt:lpstr>
      <vt:lpstr>Lovelace Text</vt:lpstr>
      <vt:lpstr>Calibri</vt:lpstr>
      <vt:lpstr>Arimo</vt:lpstr>
      <vt:lpstr>Office Theme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Разноцветный Акварель Будешь моей валентинкой Предложение Презентация о любви</dc:title>
  <cp:lastModifiedBy>USER</cp:lastModifiedBy>
  <cp:revision>5</cp:revision>
  <dcterms:created xsi:type="dcterms:W3CDTF">2006-08-16T00:00:00Z</dcterms:created>
  <dcterms:modified xsi:type="dcterms:W3CDTF">2022-06-13T11:57:57Z</dcterms:modified>
</cp:coreProperties>
</file>