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8" r:id="rId5"/>
    <p:sldId id="257" r:id="rId6"/>
    <p:sldId id="261" r:id="rId7"/>
    <p:sldId id="262" r:id="rId8"/>
    <p:sldId id="264" r:id="rId9"/>
    <p:sldId id="267" r:id="rId10"/>
    <p:sldId id="269" r:id="rId11"/>
    <p:sldId id="268" r:id="rId12"/>
    <p:sldId id="270" r:id="rId13"/>
    <p:sldId id="271" r:id="rId14"/>
    <p:sldId id="272" r:id="rId15"/>
    <p:sldId id="274" r:id="rId16"/>
    <p:sldId id="275" r:id="rId17"/>
    <p:sldId id="276" r:id="rId18"/>
    <p:sldId id="273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929"/>
    <a:srgbClr val="7777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B59B3-48FA-4C92-9E20-112F7F7F0420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3D8B-B479-4A34-826D-296F173DE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B59B3-48FA-4C92-9E20-112F7F7F0420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3D8B-B479-4A34-826D-296F173DE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B59B3-48FA-4C92-9E20-112F7F7F0420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3D8B-B479-4A34-826D-296F173DE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B59B3-48FA-4C92-9E20-112F7F7F0420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3D8B-B479-4A34-826D-296F173DE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B59B3-48FA-4C92-9E20-112F7F7F0420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3D8B-B479-4A34-826D-296F173DE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B59B3-48FA-4C92-9E20-112F7F7F0420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3D8B-B479-4A34-826D-296F173DE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B59B3-48FA-4C92-9E20-112F7F7F0420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3D8B-B479-4A34-826D-296F173DE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B59B3-48FA-4C92-9E20-112F7F7F0420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3D8B-B479-4A34-826D-296F173DE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B59B3-48FA-4C92-9E20-112F7F7F0420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3D8B-B479-4A34-826D-296F173DE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B59B3-48FA-4C92-9E20-112F7F7F0420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3D8B-B479-4A34-826D-296F173DE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B59B3-48FA-4C92-9E20-112F7F7F0420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83D8B-B479-4A34-826D-296F173DE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B59B3-48FA-4C92-9E20-112F7F7F0420}" type="datetimeFigureOut">
              <a:rPr lang="ru-RU" smtClean="0"/>
              <a:pPr/>
              <a:t>05.06.2022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83D8B-B479-4A34-826D-296F173DE1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928670"/>
            <a:ext cx="8358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i="1" dirty="0" smtClean="0">
                <a:latin typeface="Times New Roman" pitchFamily="18" charset="0"/>
                <a:cs typeface="Times New Roman" pitchFamily="18" charset="0"/>
              </a:rPr>
              <a:t>Дитячий садок – осередок для сталого розвитку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29256" y="5357826"/>
            <a:ext cx="345485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Група: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“Веселка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uk-UA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Заклад дошкільної освіти № 39</a:t>
            </a:r>
          </a:p>
          <a:p>
            <a:pPr algn="r"/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.Ужгород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3071810"/>
            <a:ext cx="82153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Проект роботи з дітьми 6-го року життя </a:t>
            </a:r>
          </a:p>
          <a:p>
            <a:pPr algn="ctr"/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а програмою </a:t>
            </a:r>
            <a:r>
              <a:rPr lang="uk-UA" sz="3600" b="1" i="1" dirty="0" err="1" smtClean="0">
                <a:latin typeface="Times New Roman" pitchFamily="18" charset="0"/>
                <a:cs typeface="Times New Roman" pitchFamily="18" charset="0"/>
              </a:rPr>
              <a:t>“Дошкільнятам</a:t>
            </a: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– освіта для сталого </a:t>
            </a:r>
            <a:r>
              <a:rPr lang="uk-UA" sz="3600" b="1" i="1" dirty="0" err="1" smtClean="0">
                <a:latin typeface="Times New Roman" pitchFamily="18" charset="0"/>
                <a:cs typeface="Times New Roman" pitchFamily="18" charset="0"/>
              </a:rPr>
              <a:t>розвитку”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500042"/>
            <a:ext cx="44291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i="1" dirty="0" smtClean="0">
                <a:latin typeface="Times New Roman" pitchFamily="18" charset="0"/>
                <a:cs typeface="Times New Roman" pitchFamily="18" charset="0"/>
              </a:rPr>
              <a:t>Спілкування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2000240"/>
          <a:ext cx="8715436" cy="3571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4156"/>
                <a:gridCol w="5561280"/>
              </a:tblGrid>
              <a:tr h="506884"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Підтема</a:t>
                      </a:r>
                      <a:endParaRPr lang="ru-RU" sz="24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Дії, моделі поведінки</a:t>
                      </a:r>
                      <a:endParaRPr lang="ru-RU" sz="24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6884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Привітання</a:t>
                      </a:r>
                      <a:endParaRPr lang="ru-RU" sz="24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Вітаюсь з</a:t>
                      </a:r>
                      <a:r>
                        <a:rPr lang="uk-UA" sz="2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усіма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688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Вітаюсь у різних ситуаціях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6884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Допомога і підтримка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Пропоную</a:t>
                      </a:r>
                      <a:r>
                        <a:rPr lang="uk-UA" sz="2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допомогу і підтримку</a:t>
                      </a:r>
                    </a:p>
                  </a:txBody>
                  <a:tcPr/>
                </a:tc>
              </a:tr>
              <a:tr h="53059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Прошу про допомогу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6884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Подяка</a:t>
                      </a:r>
                      <a:endParaRPr lang="ru-RU" sz="24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Дякую</a:t>
                      </a:r>
                      <a:r>
                        <a:rPr lang="uk-UA" sz="2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за подарунок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688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Дякую за підтримку й</a:t>
                      </a:r>
                      <a:r>
                        <a:rPr lang="uk-UA" sz="2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допомогу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500043"/>
            <a:ext cx="44291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i="1" dirty="0" smtClean="0">
                <a:latin typeface="Times New Roman" pitchFamily="18" charset="0"/>
                <a:cs typeface="Times New Roman" pitchFamily="18" charset="0"/>
              </a:rPr>
              <a:t>Спілкування</a:t>
            </a:r>
          </a:p>
          <a:p>
            <a:pPr algn="ctr"/>
            <a:r>
              <a:rPr lang="uk-UA" sz="6000" b="1" i="1" dirty="0" smtClean="0">
                <a:latin typeface="Times New Roman" pitchFamily="18" charset="0"/>
                <a:cs typeface="Times New Roman" pitchFamily="18" charset="0"/>
              </a:rPr>
              <a:t>Вітання</a:t>
            </a:r>
          </a:p>
          <a:p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photo_2022-06-05_21-19-34.jpg"/>
          <p:cNvPicPr>
            <a:picLocks noChangeAspect="1"/>
          </p:cNvPicPr>
          <p:nvPr/>
        </p:nvPicPr>
        <p:blipFill>
          <a:blip r:embed="rId2"/>
          <a:srcRect t="29166" r="366" b="21875"/>
          <a:stretch>
            <a:fillRect/>
          </a:stretch>
        </p:blipFill>
        <p:spPr>
          <a:xfrm rot="21212208">
            <a:off x="500034" y="3929066"/>
            <a:ext cx="2571768" cy="2737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photo_2022-06-05_21-19-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42702">
            <a:off x="500034" y="285728"/>
            <a:ext cx="1649202" cy="3571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photo_2022-06-05_21-19-37 (2).jpg"/>
          <p:cNvPicPr>
            <a:picLocks noChangeAspect="1"/>
          </p:cNvPicPr>
          <p:nvPr/>
        </p:nvPicPr>
        <p:blipFill>
          <a:blip r:embed="rId4"/>
          <a:srcRect b="11458"/>
          <a:stretch>
            <a:fillRect/>
          </a:stretch>
        </p:blipFill>
        <p:spPr>
          <a:xfrm rot="427095">
            <a:off x="6715140" y="857232"/>
            <a:ext cx="2018101" cy="3876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photo_2022-06-05_21-19-37.jpg"/>
          <p:cNvPicPr>
            <a:picLocks noChangeAspect="1"/>
          </p:cNvPicPr>
          <p:nvPr/>
        </p:nvPicPr>
        <p:blipFill>
          <a:blip r:embed="rId5"/>
          <a:srcRect t="23958" r="2542" b="8333"/>
          <a:stretch>
            <a:fillRect/>
          </a:stretch>
        </p:blipFill>
        <p:spPr>
          <a:xfrm rot="21415503">
            <a:off x="3714744" y="2571744"/>
            <a:ext cx="2701583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0"/>
            <a:ext cx="64294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i="1" dirty="0" smtClean="0">
                <a:latin typeface="Times New Roman" pitchFamily="18" charset="0"/>
                <a:cs typeface="Times New Roman" pitchFamily="18" charset="0"/>
              </a:rPr>
              <a:t>Спілкування</a:t>
            </a:r>
          </a:p>
          <a:p>
            <a:pPr algn="ctr"/>
            <a:r>
              <a:rPr lang="uk-UA" sz="4000" b="1" i="1" dirty="0" smtClean="0">
                <a:latin typeface="Times New Roman" pitchFamily="18" charset="0"/>
                <a:cs typeface="Times New Roman" pitchFamily="18" charset="0"/>
              </a:rPr>
              <a:t>Допомога і підтримка</a:t>
            </a:r>
          </a:p>
          <a:p>
            <a:pPr algn="ctr"/>
            <a:r>
              <a:rPr lang="uk-UA" sz="4000" b="1" i="1" dirty="0" smtClean="0">
                <a:latin typeface="Times New Roman" pitchFamily="18" charset="0"/>
                <a:cs typeface="Times New Roman" pitchFamily="18" charset="0"/>
              </a:rPr>
              <a:t>Подяка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photo_2022-06-05_21-22-39 (2).jpg"/>
          <p:cNvPicPr>
            <a:picLocks noChangeAspect="1"/>
          </p:cNvPicPr>
          <p:nvPr/>
        </p:nvPicPr>
        <p:blipFill>
          <a:blip r:embed="rId2"/>
          <a:srcRect l="18750" r="23437"/>
          <a:stretch>
            <a:fillRect/>
          </a:stretch>
        </p:blipFill>
        <p:spPr>
          <a:xfrm rot="21362133">
            <a:off x="214282" y="4143380"/>
            <a:ext cx="2714644" cy="2335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photo_2022-06-05_21-22-39 (3).jpg"/>
          <p:cNvPicPr>
            <a:picLocks noChangeAspect="1"/>
          </p:cNvPicPr>
          <p:nvPr/>
        </p:nvPicPr>
        <p:blipFill>
          <a:blip r:embed="rId3"/>
          <a:srcRect t="21187" b="14455"/>
          <a:stretch>
            <a:fillRect/>
          </a:stretch>
        </p:blipFill>
        <p:spPr>
          <a:xfrm rot="169297">
            <a:off x="6712625" y="1263028"/>
            <a:ext cx="2045013" cy="2850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photo_2022-06-05_21-22-39.jpg"/>
          <p:cNvPicPr>
            <a:picLocks noChangeAspect="1"/>
          </p:cNvPicPr>
          <p:nvPr/>
        </p:nvPicPr>
        <p:blipFill>
          <a:blip r:embed="rId4"/>
          <a:srcRect b="25358"/>
          <a:stretch>
            <a:fillRect/>
          </a:stretch>
        </p:blipFill>
        <p:spPr>
          <a:xfrm rot="21389903">
            <a:off x="318697" y="491071"/>
            <a:ext cx="2152059" cy="3484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photo_2022-06-05_21-31-22 (2).jpg"/>
          <p:cNvPicPr>
            <a:picLocks noChangeAspect="1"/>
          </p:cNvPicPr>
          <p:nvPr/>
        </p:nvPicPr>
        <p:blipFill>
          <a:blip r:embed="rId5"/>
          <a:srcRect l="29687" r="35156"/>
          <a:stretch>
            <a:fillRect/>
          </a:stretch>
        </p:blipFill>
        <p:spPr>
          <a:xfrm rot="233333">
            <a:off x="6114712" y="4258668"/>
            <a:ext cx="1879790" cy="2464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photo_2022-06-05_21-31-22.jpg"/>
          <p:cNvPicPr>
            <a:picLocks noChangeAspect="1"/>
          </p:cNvPicPr>
          <p:nvPr/>
        </p:nvPicPr>
        <p:blipFill>
          <a:blip r:embed="rId6"/>
          <a:srcRect l="18750" r="28906"/>
          <a:stretch>
            <a:fillRect/>
          </a:stretch>
        </p:blipFill>
        <p:spPr>
          <a:xfrm>
            <a:off x="2928926" y="1928802"/>
            <a:ext cx="3214710" cy="2516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500042"/>
            <a:ext cx="44291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i="1" dirty="0" smtClean="0">
                <a:latin typeface="Times New Roman" pitchFamily="18" charset="0"/>
                <a:cs typeface="Times New Roman" pitchFamily="18" charset="0"/>
              </a:rPr>
              <a:t>Ресурси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2000240"/>
          <a:ext cx="8715436" cy="4180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4156"/>
                <a:gridCol w="5561280"/>
              </a:tblGrid>
              <a:tr h="506884"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Підтема</a:t>
                      </a:r>
                      <a:endParaRPr lang="ru-RU" sz="24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Дії, моделі поведінки</a:t>
                      </a:r>
                      <a:endParaRPr lang="ru-RU" sz="24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6884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Мої іграшки</a:t>
                      </a:r>
                      <a:endParaRPr lang="ru-RU" sz="24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Гра з </a:t>
                      </a:r>
                      <a:r>
                        <a:rPr lang="uk-UA" sz="2400" b="1" i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“усім”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688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Обмінююсь іграшками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6884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Папір</a:t>
                      </a:r>
                      <a:r>
                        <a:rPr lang="uk-UA" sz="2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наше спільне багатство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Використовую навіть</a:t>
                      </a:r>
                      <a:r>
                        <a:rPr lang="uk-UA" sz="2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клаптик паперу</a:t>
                      </a:r>
                    </a:p>
                  </a:txBody>
                  <a:tcPr/>
                </a:tc>
              </a:tr>
              <a:tr h="53059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Роблю подарунки з використаного паперу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6884">
                <a:tc rowSpan="2">
                  <a:txBody>
                    <a:bodyPr/>
                    <a:lstStyle/>
                    <a:p>
                      <a:r>
                        <a:rPr lang="uk-UA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Вода</a:t>
                      </a:r>
                      <a:r>
                        <a:rPr lang="uk-UA" sz="2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наше спільне багатство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Закручую кран, коли вода не потрібна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688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Роблю</a:t>
                      </a:r>
                      <a:r>
                        <a:rPr lang="uk-UA" sz="2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маленьку цівку, коли використовую воду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1736" y="285728"/>
            <a:ext cx="35390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800" b="1" i="1" dirty="0" smtClean="0">
                <a:latin typeface="Times New Roman" pitchFamily="18" charset="0"/>
                <a:cs typeface="Times New Roman" pitchFamily="18" charset="0"/>
              </a:rPr>
              <a:t>Ресурси</a:t>
            </a:r>
          </a:p>
          <a:p>
            <a:pPr algn="ctr"/>
            <a:r>
              <a:rPr lang="uk-UA" sz="4800" b="1" i="1" dirty="0" smtClean="0">
                <a:latin typeface="Times New Roman" pitchFamily="18" charset="0"/>
                <a:cs typeface="Times New Roman" pitchFamily="18" charset="0"/>
              </a:rPr>
              <a:t>Мої іграшки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hoto_2022-05-28_21-41-18.jpg"/>
          <p:cNvPicPr>
            <a:picLocks noChangeAspect="1"/>
          </p:cNvPicPr>
          <p:nvPr/>
        </p:nvPicPr>
        <p:blipFill>
          <a:blip r:embed="rId2"/>
          <a:srcRect t="17708" b="9375"/>
          <a:stretch>
            <a:fillRect/>
          </a:stretch>
        </p:blipFill>
        <p:spPr>
          <a:xfrm>
            <a:off x="5643570" y="2071678"/>
            <a:ext cx="1703032" cy="2694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photo_2022-05-28_21-47-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44586">
            <a:off x="94737" y="669254"/>
            <a:ext cx="2317375" cy="26413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photo_2022-06-05_19-50-00 (2).jpg"/>
          <p:cNvPicPr>
            <a:picLocks noChangeAspect="1"/>
          </p:cNvPicPr>
          <p:nvPr/>
        </p:nvPicPr>
        <p:blipFill>
          <a:blip r:embed="rId4"/>
          <a:srcRect l="19444" t="21875" r="22222" b="36458"/>
          <a:stretch>
            <a:fillRect/>
          </a:stretch>
        </p:blipFill>
        <p:spPr>
          <a:xfrm>
            <a:off x="6357950" y="214290"/>
            <a:ext cx="1995793" cy="1747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photo_2022-06-05_19-50-00 (3).jpg"/>
          <p:cNvPicPr>
            <a:picLocks noChangeAspect="1"/>
          </p:cNvPicPr>
          <p:nvPr/>
        </p:nvPicPr>
        <p:blipFill>
          <a:blip r:embed="rId5" cstate="print"/>
          <a:srcRect t="11538"/>
          <a:stretch>
            <a:fillRect/>
          </a:stretch>
        </p:blipFill>
        <p:spPr>
          <a:xfrm>
            <a:off x="2714612" y="1857364"/>
            <a:ext cx="2571749" cy="3033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photo_2022-06-05_19-50-00.jpg"/>
          <p:cNvPicPr>
            <a:picLocks noChangeAspect="1"/>
          </p:cNvPicPr>
          <p:nvPr/>
        </p:nvPicPr>
        <p:blipFill>
          <a:blip r:embed="rId6" cstate="print"/>
          <a:srcRect t="17948" b="12821"/>
          <a:stretch>
            <a:fillRect/>
          </a:stretch>
        </p:blipFill>
        <p:spPr>
          <a:xfrm>
            <a:off x="3046510" y="5002586"/>
            <a:ext cx="2382124" cy="1793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photo_2022-06-05_21-42-07.jpg"/>
          <p:cNvPicPr>
            <a:picLocks noChangeAspect="1"/>
          </p:cNvPicPr>
          <p:nvPr/>
        </p:nvPicPr>
        <p:blipFill>
          <a:blip r:embed="rId7"/>
          <a:srcRect l="15819" t="30208" r="24152" b="17708"/>
          <a:stretch>
            <a:fillRect/>
          </a:stretch>
        </p:blipFill>
        <p:spPr>
          <a:xfrm>
            <a:off x="7572396" y="2143116"/>
            <a:ext cx="1214446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photo_2022-06-05_21-48-14.jpg"/>
          <p:cNvPicPr>
            <a:picLocks noChangeAspect="1"/>
          </p:cNvPicPr>
          <p:nvPr/>
        </p:nvPicPr>
        <p:blipFill>
          <a:blip r:embed="rId8"/>
          <a:srcRect l="17187" r="20312"/>
          <a:stretch>
            <a:fillRect/>
          </a:stretch>
        </p:blipFill>
        <p:spPr>
          <a:xfrm>
            <a:off x="6429388" y="4786322"/>
            <a:ext cx="2357454" cy="1738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photo_2022-06-05_21-48-15.jpg"/>
          <p:cNvPicPr>
            <a:picLocks noChangeAspect="1"/>
          </p:cNvPicPr>
          <p:nvPr/>
        </p:nvPicPr>
        <p:blipFill>
          <a:blip r:embed="rId9"/>
          <a:srcRect l="23437" r="32812"/>
          <a:stretch>
            <a:fillRect/>
          </a:stretch>
        </p:blipFill>
        <p:spPr>
          <a:xfrm>
            <a:off x="285720" y="3786190"/>
            <a:ext cx="2169793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85728"/>
            <a:ext cx="836216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400" b="1" i="1" dirty="0" smtClean="0">
                <a:latin typeface="Times New Roman" pitchFamily="18" charset="0"/>
                <a:cs typeface="Times New Roman" pitchFamily="18" charset="0"/>
              </a:rPr>
              <a:t>Ресурси</a:t>
            </a:r>
          </a:p>
          <a:p>
            <a:pPr>
              <a:defRPr/>
            </a:pPr>
            <a:r>
              <a:rPr lang="uk-UA" sz="4400" b="1" i="1" dirty="0" smtClean="0">
                <a:latin typeface="Times New Roman" pitchFamily="18" charset="0"/>
                <a:cs typeface="Times New Roman" pitchFamily="18" charset="0"/>
              </a:rPr>
              <a:t>Папір – наше спільне багатство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photo_2022-06-05_21-55-02 (2).jpg"/>
          <p:cNvPicPr>
            <a:picLocks noChangeAspect="1"/>
          </p:cNvPicPr>
          <p:nvPr/>
        </p:nvPicPr>
        <p:blipFill>
          <a:blip r:embed="rId2" cstate="print"/>
          <a:srcRect t="15625" r="-1890" b="12500"/>
          <a:stretch>
            <a:fillRect/>
          </a:stretch>
        </p:blipFill>
        <p:spPr>
          <a:xfrm rot="21258897">
            <a:off x="428596" y="1714488"/>
            <a:ext cx="1714512" cy="2292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photo_2022-06-05_21-55-02.jpg"/>
          <p:cNvPicPr>
            <a:picLocks noChangeAspect="1"/>
          </p:cNvPicPr>
          <p:nvPr/>
        </p:nvPicPr>
        <p:blipFill>
          <a:blip r:embed="rId3"/>
          <a:srcRect t="31250"/>
          <a:stretch>
            <a:fillRect/>
          </a:stretch>
        </p:blipFill>
        <p:spPr>
          <a:xfrm rot="296862">
            <a:off x="6603613" y="1647118"/>
            <a:ext cx="1857388" cy="24638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photo_2022-06-05_21-55-03.jpg"/>
          <p:cNvPicPr>
            <a:picLocks noChangeAspect="1"/>
          </p:cNvPicPr>
          <p:nvPr/>
        </p:nvPicPr>
        <p:blipFill>
          <a:blip r:embed="rId4" cstate="print"/>
          <a:srcRect t="22916"/>
          <a:stretch>
            <a:fillRect/>
          </a:stretch>
        </p:blipFill>
        <p:spPr>
          <a:xfrm rot="21316852">
            <a:off x="6929454" y="4286256"/>
            <a:ext cx="1668821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photo_2022-06-05_21-57-51 (2).jpg"/>
          <p:cNvPicPr>
            <a:picLocks noChangeAspect="1"/>
          </p:cNvPicPr>
          <p:nvPr/>
        </p:nvPicPr>
        <p:blipFill>
          <a:blip r:embed="rId5"/>
          <a:srcRect t="41667" b="22916"/>
          <a:stretch>
            <a:fillRect/>
          </a:stretch>
        </p:blipFill>
        <p:spPr>
          <a:xfrm rot="21140294">
            <a:off x="2786050" y="1857364"/>
            <a:ext cx="3161109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photo_2022-06-05_21-57-51.jpg"/>
          <p:cNvPicPr>
            <a:picLocks noChangeAspect="1"/>
          </p:cNvPicPr>
          <p:nvPr/>
        </p:nvPicPr>
        <p:blipFill>
          <a:blip r:embed="rId6"/>
          <a:srcRect t="9375" b="25000"/>
          <a:stretch>
            <a:fillRect/>
          </a:stretch>
        </p:blipFill>
        <p:spPr>
          <a:xfrm rot="304471">
            <a:off x="428596" y="4143380"/>
            <a:ext cx="1726110" cy="2453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photo_2022-06-05_21-57-52.jpg"/>
          <p:cNvPicPr>
            <a:picLocks noChangeAspect="1"/>
          </p:cNvPicPr>
          <p:nvPr/>
        </p:nvPicPr>
        <p:blipFill>
          <a:blip r:embed="rId7"/>
          <a:srcRect t="38542" b="27083"/>
          <a:stretch>
            <a:fillRect/>
          </a:stretch>
        </p:blipFill>
        <p:spPr>
          <a:xfrm rot="222578">
            <a:off x="2714612" y="4286256"/>
            <a:ext cx="3161109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85728"/>
            <a:ext cx="810144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400" b="1" i="1" dirty="0" smtClean="0">
                <a:latin typeface="Times New Roman" pitchFamily="18" charset="0"/>
                <a:cs typeface="Times New Roman" pitchFamily="18" charset="0"/>
              </a:rPr>
              <a:t>Ресурси</a:t>
            </a:r>
          </a:p>
          <a:p>
            <a:r>
              <a:rPr lang="uk-UA" sz="4400" b="1" i="1" dirty="0" smtClean="0">
                <a:latin typeface="Times New Roman" pitchFamily="18" charset="0"/>
                <a:cs typeface="Times New Roman" pitchFamily="18" charset="0"/>
              </a:rPr>
              <a:t>Вода – наше спільне багатство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IMG_20210125_101901.jpg"/>
          <p:cNvPicPr>
            <a:picLocks noChangeAspect="1"/>
          </p:cNvPicPr>
          <p:nvPr/>
        </p:nvPicPr>
        <p:blipFill>
          <a:blip r:embed="rId2" cstate="print"/>
          <a:srcRect t="28125" r="1389" b="33333"/>
          <a:stretch>
            <a:fillRect/>
          </a:stretch>
        </p:blipFill>
        <p:spPr>
          <a:xfrm>
            <a:off x="357158" y="4643446"/>
            <a:ext cx="3500444" cy="1824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IMG_20210125_102031.jpg"/>
          <p:cNvPicPr>
            <a:picLocks noChangeAspect="1"/>
          </p:cNvPicPr>
          <p:nvPr/>
        </p:nvPicPr>
        <p:blipFill>
          <a:blip r:embed="rId3" cstate="print"/>
          <a:srcRect t="13541" r="11111"/>
          <a:stretch>
            <a:fillRect/>
          </a:stretch>
        </p:blipFill>
        <p:spPr>
          <a:xfrm>
            <a:off x="7143768" y="4357694"/>
            <a:ext cx="1785950" cy="2316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IMG_20210125_1035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1857364"/>
            <a:ext cx="1785950" cy="2381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IMG_20210125_113438.jpg"/>
          <p:cNvPicPr>
            <a:picLocks noChangeAspect="1"/>
          </p:cNvPicPr>
          <p:nvPr/>
        </p:nvPicPr>
        <p:blipFill>
          <a:blip r:embed="rId5" cstate="print"/>
          <a:srcRect l="7812" t="22916" r="12500" b="9375"/>
          <a:stretch>
            <a:fillRect/>
          </a:stretch>
        </p:blipFill>
        <p:spPr>
          <a:xfrm>
            <a:off x="214282" y="2143116"/>
            <a:ext cx="3643338" cy="2321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photo_2022-06-05_22-14-05.jpg"/>
          <p:cNvPicPr>
            <a:picLocks noChangeAspect="1"/>
          </p:cNvPicPr>
          <p:nvPr/>
        </p:nvPicPr>
        <p:blipFill>
          <a:blip r:embed="rId6" cstate="print"/>
          <a:srcRect l="8511" r="6382"/>
          <a:stretch>
            <a:fillRect/>
          </a:stretch>
        </p:blipFill>
        <p:spPr>
          <a:xfrm>
            <a:off x="4500562" y="1714488"/>
            <a:ext cx="2428892" cy="1461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 descr="photo_2022-06-05_22-17-3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71934" y="3214686"/>
            <a:ext cx="2928926" cy="2196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 descr="photo_2022-06-05_22-15-36.jpg"/>
          <p:cNvPicPr>
            <a:picLocks noChangeAspect="1"/>
          </p:cNvPicPr>
          <p:nvPr/>
        </p:nvPicPr>
        <p:blipFill>
          <a:blip r:embed="rId8"/>
          <a:srcRect b="6841"/>
          <a:stretch>
            <a:fillRect/>
          </a:stretch>
        </p:blipFill>
        <p:spPr>
          <a:xfrm>
            <a:off x="5072066" y="5429264"/>
            <a:ext cx="1928826" cy="1170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500042"/>
            <a:ext cx="44291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b="1" i="1" dirty="0" smtClean="0">
                <a:latin typeface="Times New Roman" pitchFamily="18" charset="0"/>
                <a:cs typeface="Times New Roman" pitchFamily="18" charset="0"/>
              </a:rPr>
              <a:t>Подарунок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2000240"/>
          <a:ext cx="8715436" cy="4204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4156"/>
                <a:gridCol w="5561280"/>
              </a:tblGrid>
              <a:tr h="506884"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Підтема</a:t>
                      </a:r>
                      <a:endParaRPr lang="ru-RU" sz="24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Дії, моделі поведінки</a:t>
                      </a:r>
                      <a:endParaRPr lang="ru-RU" sz="24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6884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Подарунки – від природи</a:t>
                      </a:r>
                      <a:endParaRPr lang="ru-RU" sz="2400" b="1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Зберігаю</a:t>
                      </a:r>
                      <a:r>
                        <a:rPr lang="uk-UA" sz="2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подарунки природи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688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Роблю</a:t>
                      </a:r>
                      <a:r>
                        <a:rPr lang="uk-UA" sz="2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подарунки з природних матеріалів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6884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Слово</a:t>
                      </a:r>
                      <a:r>
                        <a:rPr lang="uk-UA" sz="2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подарунок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Вітаю із святами</a:t>
                      </a:r>
                      <a:endParaRPr lang="uk-UA" sz="2400" b="1" i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059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Дарую</a:t>
                      </a:r>
                      <a:r>
                        <a:rPr lang="uk-UA" sz="2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добрі слова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6884">
                <a:tc rowSpan="2">
                  <a:txBody>
                    <a:bodyPr/>
                    <a:lstStyle/>
                    <a:p>
                      <a:r>
                        <a:rPr lang="uk-UA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Дарувати</a:t>
                      </a:r>
                      <a:r>
                        <a:rPr lang="uk-UA" sz="2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радість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Виготовляю</a:t>
                      </a:r>
                      <a:r>
                        <a:rPr lang="uk-UA" sz="2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подарунок на день народження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0688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Роблю приємну послугу в подарунок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918" y="214290"/>
            <a:ext cx="523188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Подарунок</a:t>
            </a:r>
          </a:p>
          <a:p>
            <a:pPr algn="ctr"/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Подарунки – від природи</a:t>
            </a:r>
          </a:p>
          <a:p>
            <a:pPr algn="ctr"/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hoto_2022-06-05_22-21-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409093">
            <a:off x="285720" y="214290"/>
            <a:ext cx="1500198" cy="3249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photo_2022-06-05_22-21-01.jpg"/>
          <p:cNvPicPr>
            <a:picLocks noChangeAspect="1"/>
          </p:cNvPicPr>
          <p:nvPr/>
        </p:nvPicPr>
        <p:blipFill>
          <a:blip r:embed="rId3"/>
          <a:srcRect b="26041"/>
          <a:stretch>
            <a:fillRect/>
          </a:stretch>
        </p:blipFill>
        <p:spPr>
          <a:xfrm>
            <a:off x="2857488" y="1428736"/>
            <a:ext cx="3143272" cy="2536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photo_2022-06-05_22-22-55 (2).jpg"/>
          <p:cNvPicPr>
            <a:picLocks noChangeAspect="1"/>
          </p:cNvPicPr>
          <p:nvPr/>
        </p:nvPicPr>
        <p:blipFill>
          <a:blip r:embed="rId4"/>
          <a:srcRect t="25000" b="11458"/>
          <a:stretch>
            <a:fillRect/>
          </a:stretch>
        </p:blipFill>
        <p:spPr>
          <a:xfrm rot="21368564">
            <a:off x="214282" y="3786190"/>
            <a:ext cx="1868986" cy="2572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photo_2022-06-05_22-22-55.jpg"/>
          <p:cNvPicPr>
            <a:picLocks noChangeAspect="1"/>
          </p:cNvPicPr>
          <p:nvPr/>
        </p:nvPicPr>
        <p:blipFill>
          <a:blip r:embed="rId5"/>
          <a:srcRect l="11647" t="30208" r="13903" b="23958"/>
          <a:stretch>
            <a:fillRect/>
          </a:stretch>
        </p:blipFill>
        <p:spPr>
          <a:xfrm>
            <a:off x="5072066" y="4071942"/>
            <a:ext cx="1875248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photo_2022-06-05_22-22-56 (2).jpg"/>
          <p:cNvPicPr>
            <a:picLocks noChangeAspect="1"/>
          </p:cNvPicPr>
          <p:nvPr/>
        </p:nvPicPr>
        <p:blipFill>
          <a:blip r:embed="rId6"/>
          <a:srcRect t="14583" b="27083"/>
          <a:stretch>
            <a:fillRect/>
          </a:stretch>
        </p:blipFill>
        <p:spPr>
          <a:xfrm>
            <a:off x="2714612" y="4000504"/>
            <a:ext cx="2000264" cy="2531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photo_2022-06-05_22-22-5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2330" y="785794"/>
            <a:ext cx="1868986" cy="40478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7422" y="214290"/>
            <a:ext cx="39222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Подарунок</a:t>
            </a:r>
          </a:p>
          <a:p>
            <a:pPr algn="ctr"/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Слово в подарунок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photo_2022-06-05_19-59-42.jpg"/>
          <p:cNvPicPr>
            <a:picLocks noChangeAspect="1"/>
          </p:cNvPicPr>
          <p:nvPr/>
        </p:nvPicPr>
        <p:blipFill>
          <a:blip r:embed="rId2" cstate="print"/>
          <a:srcRect t="12710"/>
          <a:stretch>
            <a:fillRect/>
          </a:stretch>
        </p:blipFill>
        <p:spPr>
          <a:xfrm rot="493438">
            <a:off x="1509434" y="2644033"/>
            <a:ext cx="1169683" cy="221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photo_2022-06-05_19-59-42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948" y="1357299"/>
            <a:ext cx="4491787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photo_2022-06-05_19-59-42 (5).jpg"/>
          <p:cNvPicPr>
            <a:picLocks noChangeAspect="1"/>
          </p:cNvPicPr>
          <p:nvPr/>
        </p:nvPicPr>
        <p:blipFill>
          <a:blip r:embed="rId4"/>
          <a:srcRect t="15625" b="13541"/>
          <a:stretch>
            <a:fillRect/>
          </a:stretch>
        </p:blipFill>
        <p:spPr>
          <a:xfrm rot="21383730">
            <a:off x="285720" y="214290"/>
            <a:ext cx="1580555" cy="2428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photo_2022-06-05_19-59-42 (4).jpg"/>
          <p:cNvPicPr>
            <a:picLocks noChangeAspect="1"/>
          </p:cNvPicPr>
          <p:nvPr/>
        </p:nvPicPr>
        <p:blipFill>
          <a:blip r:embed="rId5"/>
          <a:srcRect l="18049" t="8333" b="18750"/>
          <a:stretch>
            <a:fillRect/>
          </a:stretch>
        </p:blipFill>
        <p:spPr>
          <a:xfrm rot="206178">
            <a:off x="7420649" y="335896"/>
            <a:ext cx="1400719" cy="2699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photo_2022-06-05_19-59-42 (3).jpg"/>
          <p:cNvPicPr>
            <a:picLocks noChangeAspect="1"/>
          </p:cNvPicPr>
          <p:nvPr/>
        </p:nvPicPr>
        <p:blipFill>
          <a:blip r:embed="rId6" cstate="print"/>
          <a:srcRect t="12500" b="13541"/>
          <a:stretch>
            <a:fillRect/>
          </a:stretch>
        </p:blipFill>
        <p:spPr>
          <a:xfrm rot="21254472">
            <a:off x="97887" y="2558314"/>
            <a:ext cx="1257532" cy="2014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photo_2022-06-05_19-59-42 (2).jpg"/>
          <p:cNvPicPr>
            <a:picLocks noChangeAspect="1"/>
          </p:cNvPicPr>
          <p:nvPr/>
        </p:nvPicPr>
        <p:blipFill>
          <a:blip r:embed="rId7" cstate="print"/>
          <a:srcRect t="11458" b="17708"/>
          <a:stretch>
            <a:fillRect/>
          </a:stretch>
        </p:blipFill>
        <p:spPr>
          <a:xfrm rot="21325978">
            <a:off x="3496787" y="3471595"/>
            <a:ext cx="1139604" cy="1748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Рисунок 17" descr="photo_2022-06-05_19-59-4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82118">
            <a:off x="7495827" y="3182801"/>
            <a:ext cx="1571636" cy="2932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photo_2022-06-05_22-33-1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86314" y="3405164"/>
            <a:ext cx="2428892" cy="3238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photo_2022-06-05_22-33-08.jpg"/>
          <p:cNvPicPr>
            <a:picLocks noChangeAspect="1"/>
          </p:cNvPicPr>
          <p:nvPr/>
        </p:nvPicPr>
        <p:blipFill>
          <a:blip r:embed="rId10"/>
          <a:srcRect l="21875" t="36464" r="25781" b="21235"/>
          <a:stretch>
            <a:fillRect/>
          </a:stretch>
        </p:blipFill>
        <p:spPr>
          <a:xfrm>
            <a:off x="285720" y="5000636"/>
            <a:ext cx="4020530" cy="1500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1538" y="1142984"/>
            <a:ext cx="728667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“ Сталий розвиток – це такий розвиток, який задовольняє потреби сучасності, але не ставить під загрозу здатність майбутніх поколінь задовольняти свої потреби ”.</a:t>
            </a:r>
          </a:p>
          <a:p>
            <a:pPr algn="ctr"/>
            <a:endParaRPr lang="uk-UA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Гру </a:t>
            </a:r>
            <a:r>
              <a:rPr lang="uk-UA" sz="2400" b="1" i="1" dirty="0" err="1" smtClean="0">
                <a:latin typeface="Times New Roman" pitchFamily="18" charset="0"/>
                <a:cs typeface="Times New Roman" pitchFamily="18" charset="0"/>
              </a:rPr>
              <a:t>Харлем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err="1" smtClean="0">
                <a:latin typeface="Times New Roman" pitchFamily="18" charset="0"/>
                <a:cs typeface="Times New Roman" pitchFamily="18" charset="0"/>
              </a:rPr>
              <a:t>Брутланд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r"/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1987 р.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57422" y="214290"/>
            <a:ext cx="39216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Подарунок</a:t>
            </a:r>
          </a:p>
          <a:p>
            <a:pPr algn="ctr"/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Дарувати радість</a:t>
            </a:r>
          </a:p>
        </p:txBody>
      </p:sp>
      <p:pic>
        <p:nvPicPr>
          <p:cNvPr id="21" name="Рисунок 20" descr="photo_2022-06-05_22-38-05 (2).jpg"/>
          <p:cNvPicPr>
            <a:picLocks noChangeAspect="1"/>
          </p:cNvPicPr>
          <p:nvPr/>
        </p:nvPicPr>
        <p:blipFill>
          <a:blip r:embed="rId2"/>
          <a:srcRect t="32291" r="4878" b="25000"/>
          <a:stretch>
            <a:fillRect/>
          </a:stretch>
        </p:blipFill>
        <p:spPr>
          <a:xfrm rot="21078352">
            <a:off x="463128" y="1683452"/>
            <a:ext cx="2618538" cy="25463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 descr="photo_2022-06-05_22-38-05.jpg"/>
          <p:cNvPicPr>
            <a:picLocks noChangeAspect="1"/>
          </p:cNvPicPr>
          <p:nvPr/>
        </p:nvPicPr>
        <p:blipFill>
          <a:blip r:embed="rId3"/>
          <a:srcRect l="20621" t="22916" r="9322" b="34375"/>
          <a:stretch>
            <a:fillRect/>
          </a:stretch>
        </p:blipFill>
        <p:spPr>
          <a:xfrm rot="459167">
            <a:off x="6677834" y="3700370"/>
            <a:ext cx="2117067" cy="2799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Рисунок 22" descr="photo_2022-06-05_22-38-06.jpg"/>
          <p:cNvPicPr>
            <a:picLocks noChangeAspect="1"/>
          </p:cNvPicPr>
          <p:nvPr/>
        </p:nvPicPr>
        <p:blipFill>
          <a:blip r:embed="rId4"/>
          <a:srcRect r="26562"/>
          <a:stretch>
            <a:fillRect/>
          </a:stretch>
        </p:blipFill>
        <p:spPr>
          <a:xfrm>
            <a:off x="3286116" y="1357298"/>
            <a:ext cx="3648147" cy="2289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Рисунок 25" descr="photo_2022-06-05_22-38-05 (3).jpg"/>
          <p:cNvPicPr>
            <a:picLocks noChangeAspect="1"/>
          </p:cNvPicPr>
          <p:nvPr/>
        </p:nvPicPr>
        <p:blipFill>
          <a:blip r:embed="rId5"/>
          <a:srcRect t="19791" r="27401" b="21875"/>
          <a:stretch>
            <a:fillRect/>
          </a:stretch>
        </p:blipFill>
        <p:spPr>
          <a:xfrm rot="401299">
            <a:off x="7143768" y="1071546"/>
            <a:ext cx="1393353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Рисунок 27" descr="photo_2022-06-05_19-52-3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10836">
            <a:off x="1185026" y="4059037"/>
            <a:ext cx="4960572" cy="2290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214290"/>
            <a:ext cx="900115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Література</a:t>
            </a: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1.Н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Гавриш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О.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Саприкіна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О.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Пометун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ДОШКІЛЬНЯТАМ – ОСВІТА ДЛЯ СТАЛОГО РОЗВИТКУ НАВЧАЛЬНО-МЕТОДИЧНИЙ ПОСІБНИК ДЛЯ ДОШКІЛЬНИХ НАВЧАЛЬНИХ ЗАКЛАДІВ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.-Д: «Ліра», 2014-с.120. 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Безсонова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О. Мотивація до дії як основа формування сталого способу життя.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Вихователь – методист – 2019-№7 с. 35-38.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Вересов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М.М. Основи гуманістичного підходу до екологічного виховання старших дошкільників.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// 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Дошкільне виховання – 2003 - №7. С. 39-43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3.Гавриш Н. Дошкільнятам – освіта для сталого розвитку. Д.: «Ліра», 2015-с.120.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4.Гавриш Н. Діємо разом: навчально-методичний посібник. Д: «Ліра», 2017-с.128.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5.Гавриш Н. Маленькі люди великого світу.-К.:2016 - с.95.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6.Гавриш Н. Доля країни в руках її маленьких громадян.: сталий розвиток.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Вихователь-методист-2019 - №9- с.41.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7.Зацепіна В. Планета-наш спільний Дім.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Дошкільне виховання -1996 - №7 – с.29-36.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8.Пометун О. Освіта для сталого розвитку дошкільників, або як організувати роботу з дітьми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Вихователь – методист – 2019 - №7-с.39.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9.Пометун О. Освіта для сталого розвитку.:поради педагогам –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Вихователь-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  методист – 2019 - №7- с.44.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2500322"/>
          </a:xfrm>
        </p:spPr>
        <p:txBody>
          <a:bodyPr>
            <a:noAutofit/>
          </a:bodyPr>
          <a:lstStyle/>
          <a:p>
            <a:r>
              <a:rPr lang="uk-UA" sz="8000" b="1" i="1" dirty="0" smtClean="0">
                <a:latin typeface="Times New Roman" pitchFamily="18" charset="0"/>
                <a:cs typeface="Times New Roman" pitchFamily="18" charset="0"/>
              </a:rPr>
              <a:t>Дякуємо за увагу!</a:t>
            </a:r>
            <a:endParaRPr lang="ru-RU" sz="8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hoto_2022-06-05_22-48-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714620"/>
            <a:ext cx="7129269" cy="32861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857364"/>
            <a:ext cx="88582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9263" algn="ctr">
              <a:defRPr/>
            </a:pP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Поняття сталого розвитку виражає </a:t>
            </a:r>
          </a:p>
          <a:p>
            <a:pPr indent="449263" algn="ctr">
              <a:defRPr/>
            </a:pP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досить просту ідею:</a:t>
            </a:r>
          </a:p>
          <a:p>
            <a:pPr indent="449263" algn="ctr">
              <a:defRPr/>
            </a:pPr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 необхідно досягнути гармонії між людьми з одного боку і суспільством та природою – з іншого.                       </a:t>
            </a:r>
            <a:endParaRPr lang="uk-UA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572000" y="1071546"/>
            <a:ext cx="4357718" cy="1928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Охорона навколишнього середовища має стати невід’ємним процесом розвитку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 flipH="1">
            <a:off x="214282" y="3071810"/>
            <a:ext cx="4214842" cy="20717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Задоволення потреб у збереженні навколишнього середовища і для майбутніх поколінь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2000" y="3071810"/>
            <a:ext cx="4357718" cy="21431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Необхідним є партнерство, спільна робота всіх для забезпечення сталого розвитку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14414" y="5357826"/>
            <a:ext cx="6572296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Збереження здоров’я людей і забезпечення гідного рівня життя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282" y="1071546"/>
            <a:ext cx="4214842" cy="1928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центрі уваги – люди, які мають право на здорове і плідне життя в гармонії з природою</a:t>
            </a:r>
            <a:endParaRPr lang="uk-UA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85720" y="-214338"/>
            <a:ext cx="8401080" cy="1785950"/>
          </a:xfrm>
        </p:spPr>
        <p:txBody>
          <a:bodyPr>
            <a:normAutofit/>
          </a:bodyPr>
          <a:lstStyle/>
          <a:p>
            <a:r>
              <a:rPr lang="uk-UA" sz="2800" b="1" i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 Освіта для сталого розвитку –   </a:t>
            </a:r>
            <a:br>
              <a:rPr lang="uk-UA" sz="2800" b="1" i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uk-UA" sz="2800" b="1" i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новий напрям у сучасній освіті</a:t>
            </a:r>
            <a:br>
              <a:rPr lang="uk-UA" sz="2800" b="1" i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endParaRPr lang="uk-UA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Downloads\-5-638.jpg"/>
          <p:cNvPicPr>
            <a:picLocks noChangeAspect="1" noChangeArrowheads="1"/>
          </p:cNvPicPr>
          <p:nvPr/>
        </p:nvPicPr>
        <p:blipFill>
          <a:blip r:embed="rId2" cstate="print"/>
          <a:srcRect l="4301" r="7527" b="10145"/>
          <a:stretch>
            <a:fillRect/>
          </a:stretch>
        </p:blipFill>
        <p:spPr bwMode="auto">
          <a:xfrm>
            <a:off x="1500166" y="2214554"/>
            <a:ext cx="5857916" cy="44291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214290"/>
            <a:ext cx="78581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“Освіта</a:t>
            </a:r>
            <a:r>
              <a:rPr lang="uk-UA" sz="2400" b="1" i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для сталого розвитку для дошкільнят “ реалізує  освітню стратегію на засадах одного з напрямів гуманітарної педагогіки - </a:t>
            </a:r>
            <a:r>
              <a:rPr lang="uk-UA" sz="2400" b="1" i="1" dirty="0" err="1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емпаурмент-</a:t>
            </a:r>
            <a:r>
              <a:rPr lang="uk-UA" sz="2400" b="1" i="1" dirty="0" smtClean="0"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це надання людині мотивація і натхнення до дії.</a:t>
            </a:r>
          </a:p>
          <a:p>
            <a:pPr algn="ctr"/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2214554"/>
            <a:ext cx="892971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Завданням проекту є створення умов для:</a:t>
            </a:r>
          </a:p>
          <a:p>
            <a:pPr marL="514350" indent="-514350">
              <a:buAutoNum type="arabicPeriod"/>
            </a:pP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Формування у дітей початкових уявлень про дії та поведінку, що орієнтовані на сталий розвиток необхідних для свідомого способу власного життя. </a:t>
            </a:r>
          </a:p>
          <a:p>
            <a:pPr marL="514350" indent="-514350">
              <a:buAutoNum type="arabicPeriod"/>
            </a:pP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Усвідомлення старшими дошкільниками необхідності збереження ресурсів Землі та особистої причетності до майбутнього суспільства і природи.</a:t>
            </a:r>
          </a:p>
          <a:p>
            <a:pPr marL="514350" indent="-514350">
              <a:buAutoNum type="arabicPeriod" startAt="3"/>
            </a:pP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Розвиток у дітей звичок і моделей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поведінки, що відповідають сталому розвитку бажання діяти у цьому напрямку.</a:t>
            </a:r>
          </a:p>
          <a:p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428604"/>
            <a:ext cx="8572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Мета проекту: </a:t>
            </a:r>
          </a:p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Сприяти формуванню у дошкільників мотивації до дій і моделей поведінки, орієнтованих на сталий стиль життя.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14290"/>
            <a:ext cx="89297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Характеристика проекту:</a:t>
            </a:r>
          </a:p>
          <a:p>
            <a:pPr>
              <a:buNone/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- за домінуючою діяльністю: творчий </a:t>
            </a:r>
          </a:p>
          <a:p>
            <a:pPr>
              <a:buNone/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	- за тривалістю: середньої тривалості</a:t>
            </a:r>
          </a:p>
          <a:p>
            <a:pPr>
              <a:buNone/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		- за кількістю учасників:колективний</a:t>
            </a:r>
            <a:endParaRPr 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			- за характером контактів: у межах групи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928802"/>
            <a:ext cx="8572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Види діяльності: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- заняття, </a:t>
            </a:r>
          </a:p>
          <a:p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	- бесіди,</a:t>
            </a:r>
          </a:p>
          <a:p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		- спостереження,</a:t>
            </a:r>
          </a:p>
          <a:p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			- ігрова діяльність,</a:t>
            </a:r>
          </a:p>
          <a:p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				- художня праця,</a:t>
            </a:r>
          </a:p>
          <a:p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					- моделювання дій,</a:t>
            </a:r>
          </a:p>
          <a:p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				- пошуково-дослідницька діяльність,</a:t>
            </a:r>
          </a:p>
          <a:p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			- індивідуальна робота, </a:t>
            </a:r>
          </a:p>
          <a:p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		- робота з батьками.</a:t>
            </a:r>
          </a:p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Зміст роботи:</a:t>
            </a:r>
          </a:p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мотиваційний,</a:t>
            </a:r>
          </a:p>
          <a:p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	- інформаційний,</a:t>
            </a:r>
          </a:p>
          <a:p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		 - репродуктивний,</a:t>
            </a:r>
          </a:p>
          <a:p>
            <a:r>
              <a:rPr lang="uk-UA" sz="2000" b="1" i="1" dirty="0" smtClean="0">
                <a:latin typeface="Times New Roman" pitchFamily="18" charset="0"/>
                <a:cs typeface="Times New Roman" pitchFamily="18" charset="0"/>
              </a:rPr>
              <a:t>			- узагальнюючий.</a:t>
            </a: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42844" y="1978871"/>
          <a:ext cx="8786874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0010"/>
                <a:gridCol w="5606864"/>
              </a:tblGrid>
              <a:tr h="447679"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  <a:endParaRPr lang="ru-RU" sz="24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Підтема</a:t>
                      </a:r>
                      <a:endParaRPr lang="ru-RU" sz="24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7679">
                <a:tc rowSpan="3">
                  <a:txBody>
                    <a:bodyPr/>
                    <a:lstStyle/>
                    <a:p>
                      <a:r>
                        <a:rPr lang="uk-UA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Спілкування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Привітання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767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Допомога і підтримка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767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Подяка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7679">
                <a:tc rowSpan="3">
                  <a:txBody>
                    <a:bodyPr/>
                    <a:lstStyle/>
                    <a:p>
                      <a:r>
                        <a:rPr lang="uk-UA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Ресурси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Мої іграшки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767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Папір – наше</a:t>
                      </a:r>
                      <a:r>
                        <a:rPr lang="uk-UA" sz="2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2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спільне багатство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008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Вода – наше</a:t>
                      </a:r>
                      <a:r>
                        <a:rPr lang="uk-UA" sz="2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uk-UA" sz="24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спільне багатство</a:t>
                      </a:r>
                      <a:r>
                        <a:rPr lang="uk-UA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7679">
                <a:tc rowSpan="3">
                  <a:txBody>
                    <a:bodyPr/>
                    <a:lstStyle/>
                    <a:p>
                      <a:r>
                        <a:rPr lang="uk-UA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Подарунок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Подарунки від природи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767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Слово в подарунок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767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Дарувати радість</a:t>
                      </a:r>
                      <a:endParaRPr lang="ru-RU" sz="2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1357290" y="500042"/>
            <a:ext cx="67151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Програма з освіти для сталого розвитку для дошкільнят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76" y="214290"/>
            <a:ext cx="7283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i="1" dirty="0" smtClean="0">
                <a:latin typeface="Times New Roman" pitchFamily="18" charset="0"/>
                <a:cs typeface="Times New Roman" pitchFamily="18" charset="0"/>
              </a:rPr>
              <a:t>Ідеї, які мають бути донесені до дітей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882990"/>
          <a:ext cx="9144000" cy="5842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9256"/>
                <a:gridCol w="5834744"/>
              </a:tblGrid>
              <a:tr h="447679"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Тема</a:t>
                      </a:r>
                      <a:endParaRPr lang="ru-RU" sz="20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Ідеї</a:t>
                      </a:r>
                      <a:endParaRPr lang="ru-RU" sz="20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7679">
                <a:tc>
                  <a:txBody>
                    <a:bodyPr/>
                    <a:lstStyle/>
                    <a:p>
                      <a:r>
                        <a:rPr lang="uk-UA" sz="2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Спілкування</a:t>
                      </a:r>
                      <a:endParaRPr lang="ru-RU" sz="2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Повноцінне, ввічливе, доброзичливе спілкування сприяє покращенню загальної атмосфери у будь-якому колективі, налагодженню добрих стосунків між його членами, а отже – більш продуктивній співпраці, збереженню здоров’я і гарного настрою та поліпшенню життя людини в цілому. Гарні сосунки починаються з дуже простих речей – привітання, допомоги, подяки – саме цього і мають навчитися дошкільники в цій темі.</a:t>
                      </a:r>
                      <a:endParaRPr lang="ru-RU" sz="1600" b="1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7679">
                <a:tc>
                  <a:txBody>
                    <a:bodyPr/>
                    <a:lstStyle/>
                    <a:p>
                      <a:r>
                        <a:rPr lang="uk-UA" sz="2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Ресурси</a:t>
                      </a:r>
                      <a:endParaRPr lang="ru-RU" sz="2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Повторне використання ресурсів, їх заощадження та зберігання є ознакою сталого розвитку суспільства і високого рівня екологічної свідомості людей. Окрім того, ощадливе ставлення до всього, що ми маємо і використовуємо, означає і можливість більш економічно ефективного господарювання як у власній оселі, так і у державі.</a:t>
                      </a:r>
                      <a:endParaRPr lang="ru-RU" sz="1600" b="1" i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7679">
                <a:tc>
                  <a:txBody>
                    <a:bodyPr/>
                    <a:lstStyle/>
                    <a:p>
                      <a:r>
                        <a:rPr lang="uk-UA" sz="2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Подарунок</a:t>
                      </a:r>
                      <a:endParaRPr lang="ru-RU" sz="2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Тема продовжує формувати екологічно дружню поведінку дітей, закликаючи їх до роздумів про свій взаємозв’язок з природою, про необхідність зберігати природу та піклуватися про неї. Тема інтегрує і подальше опанування соціальними навичками, що сприяють покращенню комунікації та стосунків між людьми, а отже орієнтовані на сталий розвиток.</a:t>
                      </a:r>
                      <a:endParaRPr lang="ru-RU" sz="16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706</Words>
  <Application>Microsoft Office PowerPoint</Application>
  <PresentationFormat>Экран (4:3)</PresentationFormat>
  <Paragraphs>128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   Освіта для сталого розвитку –      новий напрям у сучасній освіті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Дякуємо за увагу!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Тамара</dc:creator>
  <cp:lastModifiedBy>Тамара</cp:lastModifiedBy>
  <cp:revision>65</cp:revision>
  <dcterms:created xsi:type="dcterms:W3CDTF">2022-05-31T16:13:33Z</dcterms:created>
  <dcterms:modified xsi:type="dcterms:W3CDTF">2022-06-05T19:54:09Z</dcterms:modified>
</cp:coreProperties>
</file>