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5" r:id="rId3"/>
    <p:sldId id="286" r:id="rId4"/>
    <p:sldId id="289" r:id="rId5"/>
    <p:sldId id="290" r:id="rId6"/>
    <p:sldId id="295" r:id="rId7"/>
    <p:sldId id="287" r:id="rId8"/>
    <p:sldId id="314" r:id="rId9"/>
    <p:sldId id="315" r:id="rId10"/>
    <p:sldId id="317" r:id="rId11"/>
    <p:sldId id="318" r:id="rId12"/>
    <p:sldId id="311" r:id="rId13"/>
    <p:sldId id="312" r:id="rId14"/>
    <p:sldId id="313" r:id="rId15"/>
    <p:sldId id="281" r:id="rId16"/>
  </p:sldIdLst>
  <p:sldSz cx="10439400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D796"/>
    <a:srgbClr val="FF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 varScale="1">
        <p:scale>
          <a:sx n="75" d="100"/>
          <a:sy n="75" d="100"/>
        </p:scale>
        <p:origin x="-1506" y="-90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DCAA8-87C1-4F03-8FC9-A3571750024F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2038" y="685800"/>
            <a:ext cx="4733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930-1E3A-46A2-B55E-DED764E6C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3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5" y="2348400"/>
            <a:ext cx="8873490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83816"/>
            <a:ext cx="730758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7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21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302738"/>
            <a:ext cx="2348865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302738"/>
            <a:ext cx="6872605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1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22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857792"/>
            <a:ext cx="8873490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204114"/>
            <a:ext cx="8873490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08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1970" y="1763925"/>
            <a:ext cx="4610735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695" y="1763925"/>
            <a:ext cx="4610735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13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692178"/>
            <a:ext cx="4612548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" y="2397397"/>
            <a:ext cx="4612548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1" y="1692178"/>
            <a:ext cx="461436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071" y="2397397"/>
            <a:ext cx="461436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2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5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06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300987"/>
            <a:ext cx="3434491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1515" y="300988"/>
            <a:ext cx="5835915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" y="1581933"/>
            <a:ext cx="3434491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04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5" y="5291772"/>
            <a:ext cx="6263640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5" y="675471"/>
            <a:ext cx="6263640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5" y="5916496"/>
            <a:ext cx="6263640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21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302737"/>
            <a:ext cx="9395460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763925"/>
            <a:ext cx="9395460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7006699"/>
            <a:ext cx="24358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F330-11B1-408A-AF13-2ABE0338FC0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5" y="7006699"/>
            <a:ext cx="33058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7006699"/>
            <a:ext cx="24358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6399-23A9-4B9A-B46E-89D15E1A5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9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270A00-29F6-4D17-8EC1-506DEFAA284C}"/>
              </a:ext>
            </a:extLst>
          </p:cNvPr>
          <p:cNvSpPr txBox="1"/>
          <p:nvPr/>
        </p:nvSpPr>
        <p:spPr>
          <a:xfrm>
            <a:off x="0" y="683493"/>
            <a:ext cx="10439400" cy="1549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736" b="1" cap="all" dirty="0" err="1">
                <a:ln>
                  <a:solidFill>
                    <a:srgbClr val="CC0066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SimHei" pitchFamily="49" charset="-122"/>
                <a:ea typeface="SimHei" pitchFamily="49" charset="-122"/>
              </a:rPr>
              <a:t>Педагогічне</a:t>
            </a:r>
            <a:r>
              <a:rPr lang="ru-RU" sz="4736" b="1" cap="all" dirty="0">
                <a:ln>
                  <a:solidFill>
                    <a:srgbClr val="CC0066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ru-RU" sz="4736" b="1" cap="all" dirty="0" err="1">
                <a:ln>
                  <a:solidFill>
                    <a:srgbClr val="CC0066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SimHei" pitchFamily="49" charset="-122"/>
                <a:ea typeface="SimHei" pitchFamily="49" charset="-122"/>
              </a:rPr>
              <a:t>портфоліо</a:t>
            </a:r>
            <a:endParaRPr lang="ru-RU" sz="4736" b="1" cap="all" dirty="0">
              <a:ln>
                <a:solidFill>
                  <a:srgbClr val="CC0066"/>
                </a:solidFill>
              </a:ln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35F090-FCD8-4FB0-8793-C63824936DDD}"/>
              </a:ext>
            </a:extLst>
          </p:cNvPr>
          <p:cNvSpPr/>
          <p:nvPr/>
        </p:nvSpPr>
        <p:spPr>
          <a:xfrm>
            <a:off x="0" y="3275781"/>
            <a:ext cx="10439400" cy="2294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929" eaLnBrk="0"/>
            <a:r>
              <a:rPr lang="uk-UA" sz="5400" b="1" i="1" dirty="0">
                <a:solidFill>
                  <a:schemeClr val="accent5">
                    <a:lumMod val="50000"/>
                  </a:schemeClr>
                </a:solidFill>
                <a:latin typeface="Amsterdam_vp" pitchFamily="82" charset="0"/>
                <a:cs typeface="Times New Roman" pitchFamily="18" charset="0"/>
              </a:rPr>
              <a:t>Вихователя</a:t>
            </a:r>
          </a:p>
          <a:p>
            <a:pPr algn="ctr" defTabSz="801929" eaLnBrk="0"/>
            <a:r>
              <a:rPr lang="uk-UA" sz="5400" b="1" i="1" dirty="0">
                <a:solidFill>
                  <a:schemeClr val="accent5">
                    <a:lumMod val="50000"/>
                  </a:schemeClr>
                </a:solidFill>
                <a:latin typeface="Amsterdam_vp" pitchFamily="82" charset="0"/>
                <a:cs typeface="Times New Roman" pitchFamily="18" charset="0"/>
              </a:rPr>
              <a:t> Ситар Надії Андріївни</a:t>
            </a:r>
          </a:p>
          <a:p>
            <a:pPr algn="ctr" defTabSz="801929" eaLnBrk="0"/>
            <a:r>
              <a:rPr lang="uk-UA" sz="3508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msterdam_vp" pitchFamily="82" charset="0"/>
                <a:cs typeface="Times New Roman" pitchFamily="18" charset="0"/>
              </a:rPr>
              <a:t> </a:t>
            </a:r>
            <a:endParaRPr lang="uk-UA" sz="3508" b="1" i="1" dirty="0">
              <a:solidFill>
                <a:schemeClr val="tx1">
                  <a:lumMod val="95000"/>
                  <a:lumOff val="5000"/>
                </a:schemeClr>
              </a:solidFill>
              <a:latin typeface="Amsterdam_vp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8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796">
        <p:circle/>
      </p:transition>
    </mc:Choice>
    <mc:Fallback>
      <p:transition spd="slow" advTm="8796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048ADE-F4E6-4A5F-89F2-271760EEB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67"/>
            <a:ext cx="10439400" cy="75596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9922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680">
        <p:circle/>
      </p:transition>
    </mc:Choice>
    <mc:Fallback>
      <p:transition spd="slow" advTm="668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FDEAC4-D7BD-42CF-960B-DEA433AE1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585"/>
            <a:ext cx="10332268" cy="755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244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137">
        <p:circle/>
      </p:transition>
    </mc:Choice>
    <mc:Fallback>
      <p:transition spd="slow" advTm="7137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9DAAE7-B177-4F28-8298-F36CAD43B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32268" cy="755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7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292">
        <p:circle/>
      </p:transition>
    </mc:Choice>
    <mc:Fallback>
      <p:transition spd="slow" advTm="7292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7765F7-A792-46AD-8830-063BBD566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40" y="107429"/>
            <a:ext cx="10153128" cy="73448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4569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768">
        <p:circle/>
      </p:transition>
    </mc:Choice>
    <mc:Fallback>
      <p:transition spd="slow" advTm="6768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924964-9E8E-469E-867F-1A328B882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32268" cy="7559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324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782">
        <p:circle/>
      </p:transition>
    </mc:Choice>
    <mc:Fallback>
      <p:transition spd="slow" advTm="5782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768" y="5762287"/>
            <a:ext cx="9211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abic Typesetting" panose="03020402040406030203" pitchFamily="66" charset="-78"/>
              </a:rPr>
              <a:t>Дякую за увагу.</a:t>
            </a:r>
            <a:endParaRPr lang="ru-RU" sz="8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64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421">
        <p:circle/>
      </p:transition>
    </mc:Choice>
    <mc:Fallback>
      <p:transition spd="slow" advTm="94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400ACBC4-94FF-4C06-A2F5-F6B72666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65" y="667961"/>
            <a:ext cx="1166285" cy="9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8926" tIns="39463" rIns="78926" bIns="3946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ru-RU" sz="1579" dirty="0"/>
              <a:t>                                           </a:t>
            </a:r>
            <a:r>
              <a:rPr lang="ru-RU" sz="4736" b="1" dirty="0" err="1">
                <a:solidFill>
                  <a:srgbClr val="FF0000"/>
                </a:solidFill>
                <a:latin typeface="Allegretto Script One" pitchFamily="66" charset="-52"/>
              </a:rPr>
              <a:t>Мої</a:t>
            </a:r>
            <a:r>
              <a:rPr lang="ru-RU" sz="4736" b="1" dirty="0">
                <a:solidFill>
                  <a:srgbClr val="FF0000"/>
                </a:solidFill>
                <a:latin typeface="Allegretto Script One" pitchFamily="66" charset="-52"/>
              </a:rPr>
              <a:t> </a:t>
            </a:r>
            <a:r>
              <a:rPr lang="ru-RU" sz="4736" b="1" dirty="0" err="1">
                <a:solidFill>
                  <a:srgbClr val="FF0000"/>
                </a:solidFill>
                <a:latin typeface="Allegretto Script One" pitchFamily="66" charset="-52"/>
              </a:rPr>
              <a:t>дані</a:t>
            </a:r>
            <a:r>
              <a:rPr lang="ru-RU" sz="4736" b="1" dirty="0">
                <a:solidFill>
                  <a:srgbClr val="FF0000"/>
                </a:solidFill>
                <a:latin typeface="Allegretto Script One" pitchFamily="66" charset="-52"/>
              </a:rPr>
              <a:t>: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A994DD30-7093-4FC2-8172-3E1E1A37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59" y="1603151"/>
            <a:ext cx="5552970" cy="8806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3157" b="1" i="1" dirty="0">
                <a:solidFill>
                  <a:srgbClr val="FF0000"/>
                </a:solidFill>
                <a:latin typeface="Monotype Corsiva" pitchFamily="66" charset="0"/>
              </a:rPr>
              <a:t>Дата  </a:t>
            </a:r>
            <a:r>
              <a:rPr lang="ru-RU" sz="3157" b="1" i="1" dirty="0" err="1">
                <a:solidFill>
                  <a:srgbClr val="FF0000"/>
                </a:solidFill>
                <a:latin typeface="Monotype Corsiva" pitchFamily="66" charset="0"/>
              </a:rPr>
              <a:t>народження</a:t>
            </a:r>
            <a:r>
              <a:rPr lang="ru-RU" sz="3157" b="1" i="1" dirty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157" b="1" i="1" dirty="0">
                <a:solidFill>
                  <a:srgbClr val="0000FF"/>
                </a:solidFill>
                <a:latin typeface="Monotype Corsiva" pitchFamily="66" charset="0"/>
              </a:rPr>
              <a:t>-   </a:t>
            </a:r>
          </a:p>
          <a:p>
            <a:pPr>
              <a:lnSpc>
                <a:spcPct val="80000"/>
              </a:lnSpc>
            </a:pPr>
            <a:r>
              <a:rPr lang="ru-RU" sz="3157" b="1" i="1" dirty="0">
                <a:solidFill>
                  <a:srgbClr val="0000FF"/>
                </a:solidFill>
                <a:latin typeface="Monotype Corsiva" pitchFamily="66" charset="0"/>
              </a:rPr>
              <a:t>8 лютого 1963р.</a:t>
            </a:r>
            <a:endParaRPr lang="ru-RU" sz="3157" b="1" i="1" dirty="0">
              <a:latin typeface="Monotype Corsiva" pitchFamily="66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E916621B-1DCB-4416-8E82-67EACD91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375" y="2596451"/>
            <a:ext cx="5541254" cy="2479448"/>
          </a:xfrm>
          <a:prstGeom prst="rect">
            <a:avLst/>
          </a:prstGeom>
          <a:gradFill rotWithShape="0">
            <a:gsLst>
              <a:gs pos="0">
                <a:srgbClr val="FF9966"/>
              </a:gs>
              <a:gs pos="100000">
                <a:srgbClr val="FFFF99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Освіта</a:t>
            </a:r>
            <a:r>
              <a:rPr kumimoji="1" lang="ru-RU" sz="36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- 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закінчила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Мукачівське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педагогічне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училище  у  1982році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                 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  </a:t>
            </a: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xmlns="" id="{DCC0C3BE-BCF5-4F30-B4FB-2B2EC206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59" y="5364012"/>
            <a:ext cx="5579741" cy="176382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66"/>
              </a:gs>
            </a:gsLst>
            <a:lin ang="108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lnSpc>
                <a:spcPct val="80000"/>
              </a:lnSpc>
            </a:pPr>
            <a:r>
              <a:rPr kumimoji="1"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Спецільність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–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вихователь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в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дошкільних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закладах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AD25C-B85E-499A-8B2E-B6C1F8CF1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92" y="56337"/>
            <a:ext cx="5184576" cy="7559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273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0307">
        <p:circle/>
      </p:transition>
    </mc:Choice>
    <mc:Fallback>
      <p:transition spd="slow" advTm="203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E47490EB-33FD-4ED3-85FF-B477E6FDDE2D}"/>
              </a:ext>
            </a:extLst>
          </p:cNvPr>
          <p:cNvGrpSpPr>
            <a:grpSpLocks/>
          </p:cNvGrpSpPr>
          <p:nvPr/>
        </p:nvGrpSpPr>
        <p:grpSpPr bwMode="auto">
          <a:xfrm>
            <a:off x="289499" y="853992"/>
            <a:ext cx="1042988" cy="935037"/>
            <a:chOff x="228" y="839"/>
            <a:chExt cx="657" cy="589"/>
          </a:xfrm>
        </p:grpSpPr>
        <p:sp>
          <p:nvSpPr>
            <p:cNvPr id="3" name="Oval 55">
              <a:extLst>
                <a:ext uri="{FF2B5EF4-FFF2-40B4-BE49-F238E27FC236}">
                  <a16:creationId xmlns:a16="http://schemas.microsoft.com/office/drawing/2014/main" xmlns="" id="{84F9F110-D5B4-4004-8AFE-50AC115A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Freeform 56">
              <a:extLst>
                <a:ext uri="{FF2B5EF4-FFF2-40B4-BE49-F238E27FC236}">
                  <a16:creationId xmlns:a16="http://schemas.microsoft.com/office/drawing/2014/main" xmlns="" id="{86C81460-A7B6-4944-8A4F-BF702DE3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xmlns="" id="{8166337B-CD3C-4A76-AF5B-AD428E66390C}"/>
              </a:ext>
            </a:extLst>
          </p:cNvPr>
          <p:cNvGrpSpPr>
            <a:grpSpLocks/>
          </p:cNvGrpSpPr>
          <p:nvPr/>
        </p:nvGrpSpPr>
        <p:grpSpPr bwMode="auto">
          <a:xfrm>
            <a:off x="289499" y="3060291"/>
            <a:ext cx="1042988" cy="935037"/>
            <a:chOff x="228" y="839"/>
            <a:chExt cx="657" cy="589"/>
          </a:xfrm>
        </p:grpSpPr>
        <p:sp>
          <p:nvSpPr>
            <p:cNvPr id="6" name="Oval 55">
              <a:extLst>
                <a:ext uri="{FF2B5EF4-FFF2-40B4-BE49-F238E27FC236}">
                  <a16:creationId xmlns:a16="http://schemas.microsoft.com/office/drawing/2014/main" xmlns="" id="{0D7D013D-82B8-40FE-B620-7139656D7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56">
              <a:extLst>
                <a:ext uri="{FF2B5EF4-FFF2-40B4-BE49-F238E27FC236}">
                  <a16:creationId xmlns:a16="http://schemas.microsoft.com/office/drawing/2014/main" xmlns="" id="{A4BDF0B9-7C13-4D6C-B02B-E0EE34FF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xmlns="" id="{BD154F79-BB1E-480F-B170-B679456D220C}"/>
              </a:ext>
            </a:extLst>
          </p:cNvPr>
          <p:cNvGrpSpPr>
            <a:grpSpLocks/>
          </p:cNvGrpSpPr>
          <p:nvPr/>
        </p:nvGrpSpPr>
        <p:grpSpPr bwMode="auto">
          <a:xfrm>
            <a:off x="291087" y="5400551"/>
            <a:ext cx="1042988" cy="935037"/>
            <a:chOff x="228" y="839"/>
            <a:chExt cx="657" cy="589"/>
          </a:xfrm>
        </p:grpSpPr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DAA61903-C1DE-45E0-84DE-BFA174E4F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xmlns="" id="{F32F073F-B606-4D72-AEB3-2C0F4279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4B73D0C-D1A5-4ED1-8AF6-49268654D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138" y="611487"/>
            <a:ext cx="8338563" cy="1630893"/>
          </a:xfrm>
          <a:prstGeom prst="rect">
            <a:avLst/>
          </a:prstGeom>
          <a:gradFill rotWithShape="0">
            <a:gsLst>
              <a:gs pos="0">
                <a:srgbClr val="FF9966"/>
              </a:gs>
              <a:gs pos="100000">
                <a:srgbClr val="FFFF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lnSpc>
                <a:spcPct val="80000"/>
              </a:lnSpc>
            </a:pPr>
            <a:endParaRPr kumimoji="1"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FF0000"/>
                </a:solidFill>
                <a:latin typeface="Monotype Corsiva" pitchFamily="66" charset="0"/>
              </a:rPr>
              <a:t>Стаж </a:t>
            </a:r>
            <a:r>
              <a:rPr kumimoji="1"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роботи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–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загальний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uk-UA" sz="3600" b="1" i="1" dirty="0" err="1">
                <a:solidFill>
                  <a:srgbClr val="0000FF"/>
                </a:solidFill>
                <a:latin typeface="Monotype Corsiva" pitchFamily="66" charset="0"/>
              </a:rPr>
              <a:t>педстаж</a:t>
            </a:r>
            <a:r>
              <a:rPr kumimoji="1" lang="uk-UA" sz="3600" b="1" i="1" dirty="0">
                <a:solidFill>
                  <a:srgbClr val="0000FF"/>
                </a:solidFill>
                <a:latin typeface="Monotype Corsiva" pitchFamily="66" charset="0"/>
              </a:rPr>
              <a:t> 38 років.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На 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займаній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посаді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 38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років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. 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                        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05FB63A-BB0F-4EE6-9DF9-3DEEA412ACB7}"/>
              </a:ext>
            </a:extLst>
          </p:cNvPr>
          <p:cNvSpPr/>
          <p:nvPr/>
        </p:nvSpPr>
        <p:spPr bwMode="auto">
          <a:xfrm>
            <a:off x="1453138" y="2627710"/>
            <a:ext cx="8338562" cy="1800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1929" eaLnBrk="0"/>
            <a:r>
              <a:rPr lang="uk-UA" sz="3600" b="1" dirty="0">
                <a:solidFill>
                  <a:srgbClr val="0033CC"/>
                </a:solidFill>
                <a:latin typeface="Monotype Corsiva" pitchFamily="66" charset="0"/>
              </a:rPr>
              <a:t>Місце роботи </a:t>
            </a:r>
            <a:r>
              <a:rPr lang="uk-UA" sz="3600" dirty="0">
                <a:solidFill>
                  <a:srgbClr val="0033CC"/>
                </a:solidFill>
                <a:latin typeface="Monotype Corsiva" pitchFamily="66" charset="0"/>
              </a:rPr>
              <a:t>–</a:t>
            </a: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ЗДО  №39</a:t>
            </a:r>
          </a:p>
          <a:p>
            <a:pPr algn="ctr" defTabSz="801929" eaLnBrk="0"/>
            <a:r>
              <a:rPr lang="uk-UA" sz="3600" b="1" i="1" dirty="0" err="1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М.Ужгород</a:t>
            </a:r>
            <a:endParaRPr lang="uk-UA" sz="3600" b="1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 defTabSz="801929" eaLnBrk="0"/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Закарпатська область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D26ECA1F-9184-42AE-BC62-1A3D96AD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726" y="5003974"/>
            <a:ext cx="8336974" cy="1728192"/>
          </a:xfrm>
          <a:prstGeom prst="rect">
            <a:avLst/>
          </a:prstGeom>
          <a:gradFill rotWithShape="0">
            <a:gsLst>
              <a:gs pos="0">
                <a:srgbClr val="FF9966"/>
              </a:gs>
              <a:gs pos="100000">
                <a:srgbClr val="FFFF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lnSpc>
                <a:spcPct val="80000"/>
              </a:lnSpc>
            </a:pPr>
            <a:r>
              <a:rPr kumimoji="1" lang="ru-RU" sz="36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Атестація</a:t>
            </a:r>
            <a:r>
              <a:rPr kumimoji="1" lang="ru-RU" sz="36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–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остання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атетація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в 2018р. ,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Відповідаю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посаді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яку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займаю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з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встановлен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-</a:t>
            </a:r>
          </a:p>
          <a:p>
            <a:pPr defTabSz="914400">
              <a:lnSpc>
                <a:spcPct val="80000"/>
              </a:lnSpc>
            </a:pP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ням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ru-RU" sz="3600" b="1" i="1" dirty="0" err="1">
                <a:solidFill>
                  <a:srgbClr val="0000FF"/>
                </a:solidFill>
                <a:latin typeface="Monotype Corsiva" pitchFamily="66" charset="0"/>
              </a:rPr>
              <a:t>кваліфікаційної</a:t>
            </a:r>
            <a:r>
              <a:rPr kumimoji="1" lang="ru-RU" sz="3600" b="1" i="1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kumimoji="1" lang="uk-UA" sz="3600" b="1" i="1" dirty="0">
                <a:solidFill>
                  <a:srgbClr val="0000FF"/>
                </a:solidFill>
                <a:latin typeface="Monotype Corsiva" pitchFamily="66" charset="0"/>
              </a:rPr>
              <a:t>категорії «Спеціаліст »</a:t>
            </a:r>
            <a:endParaRPr kumimoji="1" lang="ru-RU" sz="36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65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0865">
        <p:circle/>
      </p:transition>
    </mc:Choice>
    <mc:Fallback>
      <p:transition spd="slow" advTm="2086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AA6873-7F8A-4B61-93EA-F650353B5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01" r="23400"/>
          <a:stretch/>
        </p:blipFill>
        <p:spPr>
          <a:xfrm rot="16200000">
            <a:off x="366313" y="2008490"/>
            <a:ext cx="3923854" cy="38661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Офіційні документи </a:t>
            </a:r>
            <a:endParaRPr lang="uk-UA" dirty="0"/>
          </a:p>
        </p:txBody>
      </p:sp>
      <p:pic>
        <p:nvPicPr>
          <p:cNvPr id="5" name="Picture 4" descr="C:\Users\USER\Desktop\зображення_viber_2022-02-18_13-05-35-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476" y="3275781"/>
            <a:ext cx="5562804" cy="37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386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642">
        <p:circle/>
      </p:transition>
    </mc:Choice>
    <mc:Fallback>
      <p:transition spd="slow" advTm="6642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B048E4C1-03A2-42E7-8744-03C8D3DAFD3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11786" y="764987"/>
            <a:ext cx="3888433" cy="92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8926" tIns="39463" rIns="78926" bIns="3946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ru-RU" sz="1579" dirty="0"/>
              <a:t>          </a:t>
            </a:r>
            <a:r>
              <a:rPr lang="ru-RU" sz="4736" b="1" dirty="0" smtClean="0">
                <a:solidFill>
                  <a:srgbClr val="FF0000"/>
                </a:solidFill>
                <a:latin typeface="Allegretto Script One" pitchFamily="66" charset="-52"/>
              </a:rPr>
              <a:t>Нагороди</a:t>
            </a:r>
            <a:endParaRPr lang="ru-RU" sz="4736" b="1" dirty="0">
              <a:solidFill>
                <a:srgbClr val="FF0000"/>
              </a:solidFill>
              <a:latin typeface="Allegretto Script One" pitchFamily="66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73AE6D-B196-4482-BA29-255B1BD43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9450" r="15001" b="11801"/>
          <a:stretch/>
        </p:blipFill>
        <p:spPr>
          <a:xfrm>
            <a:off x="611188" y="611485"/>
            <a:ext cx="4616759" cy="6661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20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394">
        <p:circle/>
      </p:transition>
    </mc:Choice>
    <mc:Fallback>
      <p:transition spd="slow" advTm="839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29">
            <a:extLst>
              <a:ext uri="{FF2B5EF4-FFF2-40B4-BE49-F238E27FC236}">
                <a16:creationId xmlns:a16="http://schemas.microsoft.com/office/drawing/2014/main" xmlns="" id="{2DE71239-BF76-449C-84FE-D720CBC007A7}"/>
              </a:ext>
            </a:extLst>
          </p:cNvPr>
          <p:cNvSpPr/>
          <p:nvPr/>
        </p:nvSpPr>
        <p:spPr bwMode="auto">
          <a:xfrm>
            <a:off x="675428" y="1884776"/>
            <a:ext cx="2946250" cy="4690756"/>
          </a:xfrm>
          <a:prstGeom prst="wedgeEllipse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2000" dirty="0">
                <a:solidFill>
                  <a:schemeClr val="bg1"/>
                </a:solidFill>
                <a:latin typeface="Arial" charset="0"/>
              </a:rPr>
              <a:t>Навчайся сам,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2000" dirty="0">
                <a:solidFill>
                  <a:schemeClr val="bg1"/>
                </a:solidFill>
                <a:latin typeface="Arial" charset="0"/>
              </a:rPr>
              <a:t> а потім навчай дітей; будь вихованим спочатку сам, а потім чекай цього від  вихованців. Будь   творчим,  креативним педагогом, щоб твої </a:t>
            </a:r>
            <a:r>
              <a:rPr lang="uk-UA" sz="2000" dirty="0"/>
              <a:t> </a:t>
            </a:r>
            <a:r>
              <a:rPr lang="uk-UA" sz="2000" dirty="0">
                <a:solidFill>
                  <a:schemeClr val="bg1"/>
                </a:solidFill>
              </a:rPr>
              <a:t>діти</a:t>
            </a:r>
            <a:r>
              <a:rPr lang="uk-UA" sz="2000" dirty="0">
                <a:solidFill>
                  <a:schemeClr val="bg1"/>
                </a:solidFill>
                <a:latin typeface="Arial" charset="0"/>
              </a:rPr>
              <a:t> перевершили </a:t>
            </a: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2000" dirty="0">
                <a:solidFill>
                  <a:schemeClr val="bg1"/>
                </a:solidFill>
                <a:latin typeface="Arial" charset="0"/>
              </a:rPr>
              <a:t>тебе!</a:t>
            </a:r>
          </a:p>
        </p:txBody>
      </p:sp>
      <p:sp>
        <p:nvSpPr>
          <p:cNvPr id="8" name="Oval 34">
            <a:extLst>
              <a:ext uri="{FF2B5EF4-FFF2-40B4-BE49-F238E27FC236}">
                <a16:creationId xmlns:a16="http://schemas.microsoft.com/office/drawing/2014/main" xmlns="" id="{910DE7D3-6396-4610-AF3D-C4155D8B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13" y="322179"/>
            <a:ext cx="2797786" cy="1826423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Моє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життєве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кредо</a:t>
            </a:r>
          </a:p>
        </p:txBody>
      </p:sp>
      <p:sp>
        <p:nvSpPr>
          <p:cNvPr id="9" name="AutoShape 27">
            <a:extLst>
              <a:ext uri="{FF2B5EF4-FFF2-40B4-BE49-F238E27FC236}">
                <a16:creationId xmlns:a16="http://schemas.microsoft.com/office/drawing/2014/main" xmlns="" id="{3B0328F2-3CF9-48E0-9BA1-CB2A9DD2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338" y="1895007"/>
            <a:ext cx="3254362" cy="1596799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Якщо твої плани</a:t>
            </a:r>
          </a:p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розраховані </a:t>
            </a:r>
          </a:p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на рік,</a:t>
            </a:r>
          </a:p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сій жито!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8E487885-B073-4D64-A722-59E3116D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145" y="3483549"/>
            <a:ext cx="3408894" cy="157282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0033CC"/>
                </a:solidFill>
                <a:latin typeface="Bookman Old Style" pitchFamily="18" charset="0"/>
                <a:ea typeface="Batang" pitchFamily="18" charset="-127"/>
              </a:rPr>
              <a:t>Якщо</a:t>
            </a:r>
          </a:p>
          <a:p>
            <a:pPr algn="ctr"/>
            <a:r>
              <a:rPr lang="uk-UA" sz="2800" b="1" dirty="0">
                <a:solidFill>
                  <a:srgbClr val="0033CC"/>
                </a:solidFill>
                <a:latin typeface="Bookman Old Style" pitchFamily="18" charset="0"/>
                <a:ea typeface="Batang" pitchFamily="18" charset="-127"/>
              </a:rPr>
              <a:t> на</a:t>
            </a:r>
          </a:p>
          <a:p>
            <a:pPr algn="ctr"/>
            <a:r>
              <a:rPr lang="uk-UA" sz="2800" b="1" dirty="0">
                <a:solidFill>
                  <a:srgbClr val="0033CC"/>
                </a:solidFill>
                <a:latin typeface="Bookman Old Style" pitchFamily="18" charset="0"/>
                <a:ea typeface="Batang" pitchFamily="18" charset="-127"/>
              </a:rPr>
              <a:t> десятиліття –</a:t>
            </a:r>
          </a:p>
          <a:p>
            <a:pPr algn="ctr"/>
            <a:r>
              <a:rPr lang="uk-UA" sz="2800" b="1" dirty="0">
                <a:solidFill>
                  <a:srgbClr val="0033CC"/>
                </a:solidFill>
                <a:latin typeface="Bookman Old Style" pitchFamily="18" charset="0"/>
                <a:ea typeface="Batang" pitchFamily="18" charset="-127"/>
              </a:rPr>
              <a:t> сади дерево! </a:t>
            </a:r>
          </a:p>
        </p:txBody>
      </p:sp>
      <p:sp>
        <p:nvSpPr>
          <p:cNvPr id="12" name="AutoShape 27">
            <a:extLst>
              <a:ext uri="{FF2B5EF4-FFF2-40B4-BE49-F238E27FC236}">
                <a16:creationId xmlns:a16="http://schemas.microsoft.com/office/drawing/2014/main" xmlns="" id="{06D29C90-209A-4238-AFBC-1A89CFA7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272" y="5086410"/>
            <a:ext cx="3408893" cy="2021354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Якщо на віки – </a:t>
            </a:r>
          </a:p>
          <a:p>
            <a:pPr algn="ctr"/>
            <a:r>
              <a:rPr lang="uk-UA" sz="2800" b="1" dirty="0">
                <a:solidFill>
                  <a:srgbClr val="008000"/>
                </a:solidFill>
                <a:latin typeface="Bookman Old Style" pitchFamily="18" charset="0"/>
                <a:ea typeface="Times New Roman"/>
              </a:rPr>
              <a:t>виховуй дітей!!!</a:t>
            </a:r>
          </a:p>
        </p:txBody>
      </p:sp>
      <p:sp>
        <p:nvSpPr>
          <p:cNvPr id="18" name="Овальная выноска 30">
            <a:extLst>
              <a:ext uri="{FF2B5EF4-FFF2-40B4-BE49-F238E27FC236}">
                <a16:creationId xmlns:a16="http://schemas.microsoft.com/office/drawing/2014/main" xmlns="" id="{9F1F190E-1A64-4681-81CB-64033ECB5D91}"/>
              </a:ext>
            </a:extLst>
          </p:cNvPr>
          <p:cNvSpPr/>
          <p:nvPr/>
        </p:nvSpPr>
        <p:spPr bwMode="auto">
          <a:xfrm>
            <a:off x="6927167" y="1475582"/>
            <a:ext cx="2685425" cy="5099951"/>
          </a:xfrm>
          <a:prstGeom prst="wedgeEllipseCallo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sz="2000" dirty="0">
                <a:solidFill>
                  <a:schemeClr val="bg1"/>
                </a:solidFill>
                <a:latin typeface="Arial" charset="0"/>
              </a:rPr>
              <a:t>Люби всіх дітей, різних і особливих! Сильних і слабких, швидких і повільних, вдумливих і непосидючих. Знайди спільну мову з  їхніми батьками, що є твоєю  підтримкою</a:t>
            </a:r>
            <a:r>
              <a:rPr lang="uk-UA" sz="18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11C1CC0-EB56-4EAD-BCBD-0820CB88B6F3}"/>
              </a:ext>
            </a:extLst>
          </p:cNvPr>
          <p:cNvSpPr/>
          <p:nvPr/>
        </p:nvSpPr>
        <p:spPr>
          <a:xfrm flipH="1">
            <a:off x="7535361" y="787870"/>
            <a:ext cx="165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Моє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творче</a:t>
            </a:r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кредо</a:t>
            </a: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AB6FCB49-B6AF-4A57-9880-A74E3DC3D4D4}"/>
              </a:ext>
            </a:extLst>
          </p:cNvPr>
          <p:cNvGrpSpPr>
            <a:grpSpLocks/>
          </p:cNvGrpSpPr>
          <p:nvPr/>
        </p:nvGrpSpPr>
        <p:grpSpPr bwMode="auto">
          <a:xfrm>
            <a:off x="7115167" y="482305"/>
            <a:ext cx="2676534" cy="1666296"/>
            <a:chOff x="4736" y="499"/>
            <a:chExt cx="460" cy="526"/>
          </a:xfrm>
        </p:grpSpPr>
        <p:sp>
          <p:nvSpPr>
            <p:cNvPr id="14" name="Oval 20">
              <a:extLst>
                <a:ext uri="{FF2B5EF4-FFF2-40B4-BE49-F238E27FC236}">
                  <a16:creationId xmlns:a16="http://schemas.microsoft.com/office/drawing/2014/main" xmlns="" id="{DE6F0810-E317-4067-8E1A-9AADEBD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499"/>
              <a:ext cx="460" cy="526"/>
            </a:xfrm>
            <a:prstGeom prst="ellipse">
              <a:avLst/>
            </a:prstGeom>
            <a:gradFill rotWithShape="0">
              <a:gsLst>
                <a:gs pos="0">
                  <a:srgbClr val="626768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954B706D-1003-4ADB-B769-EE6466E1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503"/>
              <a:ext cx="449" cy="365"/>
            </a:xfrm>
            <a:prstGeom prst="ellipse">
              <a:avLst/>
            </a:prstGeom>
            <a:gradFill rotWithShape="0">
              <a:gsLst>
                <a:gs pos="0">
                  <a:srgbClr val="D6E1E2"/>
                </a:gs>
                <a:gs pos="100000">
                  <a:srgbClr val="EFF3F3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22">
              <a:extLst>
                <a:ext uri="{FF2B5EF4-FFF2-40B4-BE49-F238E27FC236}">
                  <a16:creationId xmlns:a16="http://schemas.microsoft.com/office/drawing/2014/main" xmlns="" id="{2B4F3F90-28F5-4253-BE70-E72F3411F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508"/>
              <a:ext cx="427" cy="478"/>
            </a:xfrm>
            <a:prstGeom prst="ellipse">
              <a:avLst/>
            </a:prstGeom>
            <a:gradFill rotWithShape="0">
              <a:gsLst>
                <a:gs pos="0">
                  <a:srgbClr val="A8B1B2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3">
              <a:extLst>
                <a:ext uri="{FF2B5EF4-FFF2-40B4-BE49-F238E27FC236}">
                  <a16:creationId xmlns:a16="http://schemas.microsoft.com/office/drawing/2014/main" xmlns="" id="{F4653B96-2F66-40F2-A7CD-D2B0CD737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" y="520"/>
              <a:ext cx="379" cy="389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74DD75-CB92-45C2-A882-6108FA07A57B}"/>
              </a:ext>
            </a:extLst>
          </p:cNvPr>
          <p:cNvSpPr/>
          <p:nvPr/>
        </p:nvSpPr>
        <p:spPr>
          <a:xfrm flipH="1">
            <a:off x="7625169" y="683494"/>
            <a:ext cx="1717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Моє</a:t>
            </a:r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творче</a:t>
            </a:r>
            <a:endParaRPr lang="ru-RU" sz="24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кредо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E70A601-A9DB-4DF9-80FC-42D2D559981D}"/>
              </a:ext>
            </a:extLst>
          </p:cNvPr>
          <p:cNvGrpSpPr>
            <a:grpSpLocks/>
          </p:cNvGrpSpPr>
          <p:nvPr/>
        </p:nvGrpSpPr>
        <p:grpSpPr bwMode="auto">
          <a:xfrm>
            <a:off x="1142821" y="467470"/>
            <a:ext cx="2276681" cy="1965653"/>
            <a:chOff x="1200" y="499"/>
            <a:chExt cx="498" cy="530"/>
          </a:xfrm>
        </p:grpSpPr>
        <p:sp>
          <p:nvSpPr>
            <p:cNvPr id="3" name="Oval 8">
              <a:extLst>
                <a:ext uri="{FF2B5EF4-FFF2-40B4-BE49-F238E27FC236}">
                  <a16:creationId xmlns:a16="http://schemas.microsoft.com/office/drawing/2014/main" xmlns="" id="{89F2CF72-362A-4A2E-B03D-010C133B0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499"/>
              <a:ext cx="460" cy="526"/>
            </a:xfrm>
            <a:prstGeom prst="ellipse">
              <a:avLst/>
            </a:prstGeom>
            <a:gradFill rotWithShape="0">
              <a:gsLst>
                <a:gs pos="0">
                  <a:srgbClr val="626768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xmlns="" id="{EFA84022-57FF-4C52-BD54-23811D85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503"/>
              <a:ext cx="449" cy="513"/>
            </a:xfrm>
            <a:prstGeom prst="ellipse">
              <a:avLst/>
            </a:prstGeom>
            <a:gradFill rotWithShape="0">
              <a:gsLst>
                <a:gs pos="0">
                  <a:srgbClr val="D6E1E2"/>
                </a:gs>
                <a:gs pos="100000">
                  <a:srgbClr val="EFF3F3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xmlns="" id="{95DFE4D7-9268-45BA-B6C2-5D5E90BD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508"/>
              <a:ext cx="477" cy="521"/>
            </a:xfrm>
            <a:prstGeom prst="ellipse">
              <a:avLst/>
            </a:prstGeom>
            <a:gradFill rotWithShape="0">
              <a:gsLst>
                <a:gs pos="0">
                  <a:srgbClr val="A8B1B2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xmlns="" id="{CDBAC4BD-0F1B-4605-B891-8547890EE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" y="520"/>
              <a:ext cx="437" cy="389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err="1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Моє</a:t>
              </a:r>
              <a:r>
                <a:rPr lang="ru-RU" sz="2400" b="1" dirty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 algn="ctr"/>
              <a:r>
                <a:rPr lang="ru-RU" sz="2400" b="1" dirty="0" err="1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педагогічне</a:t>
              </a:r>
              <a:r>
                <a:rPr lang="ru-RU" sz="2400" b="1" dirty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кредо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620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31911">
        <p:circle/>
      </p:transition>
    </mc:Choice>
    <mc:Fallback>
      <p:transition spd="slow" advTm="31911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xmlns="" id="{0B315E6D-8AB6-4A4F-8C7D-AD453F6674B2}"/>
              </a:ext>
            </a:extLst>
          </p:cNvPr>
          <p:cNvSpPr/>
          <p:nvPr/>
        </p:nvSpPr>
        <p:spPr>
          <a:xfrm>
            <a:off x="619421" y="482812"/>
            <a:ext cx="9172281" cy="107465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latin typeface="Ariadna script"/>
            </a:endParaRPr>
          </a:p>
          <a:p>
            <a:pPr algn="ctr"/>
            <a:endParaRPr lang="uk-UA" sz="2000" b="1" dirty="0">
              <a:latin typeface="Ariadna script"/>
            </a:endParaRPr>
          </a:p>
          <a:p>
            <a:pPr algn="ctr"/>
            <a:r>
              <a:rPr lang="uk-UA" sz="2000" b="1" dirty="0">
                <a:latin typeface="Ariadna script"/>
              </a:rPr>
              <a:t/>
            </a:r>
            <a:br>
              <a:rPr lang="uk-UA" sz="2000" b="1" dirty="0">
                <a:latin typeface="Ariadna script"/>
              </a:rPr>
            </a:br>
            <a:r>
              <a:rPr lang="ru-RU" sz="2000" b="1" dirty="0">
                <a:latin typeface="Ariadna script"/>
              </a:rPr>
              <a:t/>
            </a:r>
            <a:br>
              <a:rPr lang="ru-RU" sz="2000" b="1" dirty="0">
                <a:latin typeface="Ariadna script"/>
              </a:rPr>
            </a:br>
            <a:endParaRPr lang="uk-UA" sz="2000" b="1" dirty="0">
              <a:latin typeface="Ariadna script"/>
            </a:endParaRPr>
          </a:p>
          <a:p>
            <a:pPr algn="ctr"/>
            <a:endParaRPr lang="uk-UA" sz="2000" b="1" dirty="0">
              <a:latin typeface="Ariadna script"/>
            </a:endParaRPr>
          </a:p>
        </p:txBody>
      </p:sp>
      <p:sp>
        <p:nvSpPr>
          <p:cNvPr id="3" name="Лента лицом вверх 5">
            <a:extLst>
              <a:ext uri="{FF2B5EF4-FFF2-40B4-BE49-F238E27FC236}">
                <a16:creationId xmlns:a16="http://schemas.microsoft.com/office/drawing/2014/main" xmlns="" id="{DE46F1A9-92AC-4797-AE04-C81AC8BAD52D}"/>
              </a:ext>
            </a:extLst>
          </p:cNvPr>
          <p:cNvSpPr/>
          <p:nvPr/>
        </p:nvSpPr>
        <p:spPr bwMode="auto">
          <a:xfrm>
            <a:off x="179140" y="1691605"/>
            <a:ext cx="9612560" cy="5517232"/>
          </a:xfrm>
          <a:prstGeom prst="ribbon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Розумовий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розвиток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дітей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 через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використання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розвивальних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ігор</a:t>
            </a:r>
            <a:r>
              <a:rPr lang="ru-RU" sz="4800" b="1" i="1" dirty="0">
                <a:solidFill>
                  <a:schemeClr val="bg1"/>
                </a:solidFill>
                <a:latin typeface="FacebookEmoji"/>
              </a:rPr>
              <a:t> </a:t>
            </a:r>
            <a:r>
              <a:rPr lang="ru-RU" sz="4800" b="1" i="1" dirty="0" err="1">
                <a:solidFill>
                  <a:schemeClr val="bg1"/>
                </a:solidFill>
                <a:latin typeface="FacebookEmoji"/>
              </a:rPr>
              <a:t>Нікітіних</a:t>
            </a:r>
            <a:endParaRPr lang="uk-UA" sz="4800" b="1" i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uk-UA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B5C95-9509-4A23-8AB9-F942310B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301" y="632937"/>
            <a:ext cx="784887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93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1980">
        <p:circle/>
      </p:transition>
    </mc:Choice>
    <mc:Fallback>
      <p:transition spd="slow" advTm="1198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E2597C-0599-4FC3-97FD-1E1B602BD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39862" y="-1439864"/>
            <a:ext cx="7559677" cy="1043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078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613">
        <p:circle/>
      </p:transition>
    </mc:Choice>
    <mc:Fallback>
      <p:transition spd="slow" advTm="8613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06141A-95D4-41E4-B9A7-42C91267B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39862" y="-1439864"/>
            <a:ext cx="7559677" cy="1043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65299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627">
        <p:circle/>
      </p:transition>
    </mc:Choice>
    <mc:Fallback>
      <p:transition spd="slow" advTm="5627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4|1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202</Words>
  <Application>Microsoft Office PowerPoint</Application>
  <PresentationFormat>Произвольный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Офіційні документи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КАЗКОТЕРАПІЯ В РОБОТІ ПРАКТИЧНОГО ПСИХОЛОГА</dc:title>
  <dc:creator>БУТМАРЧУК С.В.</dc:creator>
  <cp:lastModifiedBy>USER</cp:lastModifiedBy>
  <cp:revision>68</cp:revision>
  <dcterms:created xsi:type="dcterms:W3CDTF">2015-01-31T06:15:42Z</dcterms:created>
  <dcterms:modified xsi:type="dcterms:W3CDTF">2022-05-05T10:26:00Z</dcterms:modified>
</cp:coreProperties>
</file>