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84" r:id="rId3"/>
    <p:sldId id="309" r:id="rId4"/>
    <p:sldId id="408" r:id="rId5"/>
    <p:sldId id="344" r:id="rId6"/>
    <p:sldId id="372" r:id="rId7"/>
    <p:sldId id="373" r:id="rId8"/>
    <p:sldId id="335" r:id="rId9"/>
    <p:sldId id="336" r:id="rId10"/>
    <p:sldId id="337" r:id="rId11"/>
    <p:sldId id="346" r:id="rId12"/>
    <p:sldId id="340" r:id="rId13"/>
    <p:sldId id="342" r:id="rId14"/>
    <p:sldId id="377" r:id="rId15"/>
    <p:sldId id="375" r:id="rId16"/>
    <p:sldId id="356" r:id="rId17"/>
    <p:sldId id="362" r:id="rId18"/>
    <p:sldId id="398" r:id="rId19"/>
    <p:sldId id="400" r:id="rId20"/>
    <p:sldId id="411" r:id="rId21"/>
    <p:sldId id="412" r:id="rId22"/>
    <p:sldId id="413" r:id="rId23"/>
    <p:sldId id="414" r:id="rId24"/>
    <p:sldId id="364" r:id="rId25"/>
    <p:sldId id="353" r:id="rId26"/>
    <p:sldId id="354" r:id="rId27"/>
    <p:sldId id="387" r:id="rId28"/>
    <p:sldId id="389" r:id="rId29"/>
    <p:sldId id="393" r:id="rId30"/>
    <p:sldId id="395" r:id="rId31"/>
    <p:sldId id="396" r:id="rId32"/>
    <p:sldId id="357" r:id="rId33"/>
    <p:sldId id="379" r:id="rId34"/>
    <p:sldId id="380" r:id="rId35"/>
    <p:sldId id="391" r:id="rId36"/>
    <p:sldId id="382" r:id="rId37"/>
    <p:sldId id="407" r:id="rId38"/>
    <p:sldId id="404" r:id="rId39"/>
    <p:sldId id="402" r:id="rId40"/>
    <p:sldId id="403" r:id="rId41"/>
    <p:sldId id="409" r:id="rId42"/>
  </p:sldIdLst>
  <p:sldSz cx="9144000" cy="6858000" type="screen4x3"/>
  <p:notesSz cx="6858000" cy="9144000"/>
  <p:custDataLst>
    <p:tags r:id="rId4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1A419-AD2F-4FC3-B47C-14392CBD31A2}" type="doc">
      <dgm:prSet loTypeId="urn:microsoft.com/office/officeart/2005/8/layout/lProcess3" loCatId="process" qsTypeId="urn:microsoft.com/office/officeart/2005/8/quickstyle/simple2" qsCatId="simple" csTypeId="urn:microsoft.com/office/officeart/2005/8/colors/accent2_1" csCatId="accent2" phldr="1"/>
      <dgm:spPr/>
      <dgm:t>
        <a:bodyPr/>
        <a:lstStyle/>
        <a:p>
          <a:endParaRPr lang="uk-UA"/>
        </a:p>
      </dgm:t>
    </dgm:pt>
    <dgm:pt modelId="{EBBF823E-3D40-42FA-B67A-1B91AC9B83F0}">
      <dgm:prSet/>
      <dgm:spPr/>
      <dgm:t>
        <a:bodyPr/>
        <a:lstStyle/>
        <a:p>
          <a:pPr rtl="0"/>
          <a:r>
            <a:rPr lang="uk-UA" dirty="0" smtClean="0"/>
            <a:t>академічну свободу, включаючи свободу викладання, свободу від втручання в педагогічну діяльність, вільний вибір форм, методів і засобів навчання, що відповідають освітній програмі; </a:t>
          </a:r>
          <a:endParaRPr lang="uk-UA" dirty="0"/>
        </a:p>
      </dgm:t>
    </dgm:pt>
    <dgm:pt modelId="{7FAA4F39-8512-49B7-ABD3-1701ED49E813}" type="parTrans" cxnId="{6B0E6938-6DFE-42EB-9971-25DAA76B5CFA}">
      <dgm:prSet/>
      <dgm:spPr/>
      <dgm:t>
        <a:bodyPr/>
        <a:lstStyle/>
        <a:p>
          <a:endParaRPr lang="uk-UA"/>
        </a:p>
      </dgm:t>
    </dgm:pt>
    <dgm:pt modelId="{923D7D7B-6F2E-4423-B855-4D3CAD6E76FE}" type="sibTrans" cxnId="{6B0E6938-6DFE-42EB-9971-25DAA76B5CFA}">
      <dgm:prSet/>
      <dgm:spPr/>
      <dgm:t>
        <a:bodyPr/>
        <a:lstStyle/>
        <a:p>
          <a:endParaRPr lang="uk-UA"/>
        </a:p>
      </dgm:t>
    </dgm:pt>
    <dgm:pt modelId="{E5E63B47-AF66-4D00-9411-F2B423B6C038}">
      <dgm:prSet/>
      <dgm:spPr/>
      <dgm:t>
        <a:bodyPr/>
        <a:lstStyle/>
        <a:p>
          <a:pPr rtl="0"/>
          <a:r>
            <a:rPr lang="uk-UA" dirty="0" smtClean="0"/>
            <a:t>розроблення та впровадження авторських навчальних програм, </a:t>
          </a:r>
          <a:r>
            <a:rPr lang="uk-UA" dirty="0" err="1" smtClean="0"/>
            <a:t>проєктів</a:t>
          </a:r>
          <a:r>
            <a:rPr lang="uk-UA" dirty="0" smtClean="0"/>
            <a:t>, освітніх методик і технологій, методів і засобів, насамперед методик </a:t>
          </a:r>
          <a:r>
            <a:rPr lang="uk-UA" dirty="0" err="1" smtClean="0"/>
            <a:t>компетентнісного</a:t>
          </a:r>
          <a:r>
            <a:rPr lang="uk-UA" dirty="0" smtClean="0"/>
            <a:t> навчання та ін.</a:t>
          </a:r>
        </a:p>
        <a:p>
          <a:pPr rtl="0"/>
          <a:r>
            <a:rPr lang="uk-UA" dirty="0" smtClean="0"/>
            <a:t>(</a:t>
          </a:r>
          <a:r>
            <a:rPr lang="uk-UA" u="sng" dirty="0" smtClean="0">
              <a:hlinkClick xmlns:r="http://schemas.openxmlformats.org/officeDocument/2006/relationships" r:id=""/>
            </a:rPr>
            <a:t>Закон України «Про освіту»,</a:t>
          </a:r>
          <a:r>
            <a:rPr lang="uk-UA" dirty="0" smtClean="0"/>
            <a:t> ст. 54, п.1).</a:t>
          </a:r>
          <a:endParaRPr lang="uk-UA" dirty="0"/>
        </a:p>
      </dgm:t>
    </dgm:pt>
    <dgm:pt modelId="{C6318AF1-E793-437F-956D-8FB1D792A0EA}" type="parTrans" cxnId="{58B1A03B-9BAE-45C1-A6D3-7D90E496EB50}">
      <dgm:prSet/>
      <dgm:spPr/>
      <dgm:t>
        <a:bodyPr/>
        <a:lstStyle/>
        <a:p>
          <a:endParaRPr lang="uk-UA"/>
        </a:p>
      </dgm:t>
    </dgm:pt>
    <dgm:pt modelId="{2DB2F573-8D18-4B61-ABF9-EAA6A42B4C50}" type="sibTrans" cxnId="{58B1A03B-9BAE-45C1-A6D3-7D90E496EB50}">
      <dgm:prSet/>
      <dgm:spPr/>
      <dgm:t>
        <a:bodyPr/>
        <a:lstStyle/>
        <a:p>
          <a:endParaRPr lang="uk-UA"/>
        </a:p>
      </dgm:t>
    </dgm:pt>
    <dgm:pt modelId="{21B5FA62-E446-4687-B3AF-A49E9F42AD5E}" type="pres">
      <dgm:prSet presAssocID="{D061A419-AD2F-4FC3-B47C-14392CBD31A2}" presName="Name0" presStyleCnt="0">
        <dgm:presLayoutVars>
          <dgm:chPref val="3"/>
          <dgm:dir/>
          <dgm:animLvl val="lvl"/>
          <dgm:resizeHandles/>
        </dgm:presLayoutVars>
      </dgm:prSet>
      <dgm:spPr/>
      <dgm:t>
        <a:bodyPr/>
        <a:lstStyle/>
        <a:p>
          <a:endParaRPr lang="uk-UA"/>
        </a:p>
      </dgm:t>
    </dgm:pt>
    <dgm:pt modelId="{C259C599-58B8-4425-A6B1-37A0C093810B}" type="pres">
      <dgm:prSet presAssocID="{EBBF823E-3D40-42FA-B67A-1B91AC9B83F0}" presName="horFlow" presStyleCnt="0"/>
      <dgm:spPr/>
    </dgm:pt>
    <dgm:pt modelId="{0C04A952-F9BF-4E1B-8C5B-6247EF73BFAC}" type="pres">
      <dgm:prSet presAssocID="{EBBF823E-3D40-42FA-B67A-1B91AC9B83F0}" presName="bigChev" presStyleLbl="node1" presStyleIdx="0" presStyleCnt="2" custScaleX="136451"/>
      <dgm:spPr/>
      <dgm:t>
        <a:bodyPr/>
        <a:lstStyle/>
        <a:p>
          <a:endParaRPr lang="uk-UA"/>
        </a:p>
      </dgm:t>
    </dgm:pt>
    <dgm:pt modelId="{358D9ED6-CEF8-422C-A0A3-19B99FFDC9DF}" type="pres">
      <dgm:prSet presAssocID="{EBBF823E-3D40-42FA-B67A-1B91AC9B83F0}" presName="vSp" presStyleCnt="0"/>
      <dgm:spPr/>
    </dgm:pt>
    <dgm:pt modelId="{41204C3D-045C-464D-9323-CBC12E4B66CA}" type="pres">
      <dgm:prSet presAssocID="{E5E63B47-AF66-4D00-9411-F2B423B6C038}" presName="horFlow" presStyleCnt="0"/>
      <dgm:spPr/>
    </dgm:pt>
    <dgm:pt modelId="{EA1D1EC5-7213-464D-94BD-B01E0B1EE997}" type="pres">
      <dgm:prSet presAssocID="{E5E63B47-AF66-4D00-9411-F2B423B6C038}" presName="bigChev" presStyleLbl="node1" presStyleIdx="1" presStyleCnt="2" custScaleX="136024"/>
      <dgm:spPr/>
      <dgm:t>
        <a:bodyPr/>
        <a:lstStyle/>
        <a:p>
          <a:endParaRPr lang="uk-UA"/>
        </a:p>
      </dgm:t>
    </dgm:pt>
  </dgm:ptLst>
  <dgm:cxnLst>
    <dgm:cxn modelId="{58B1A03B-9BAE-45C1-A6D3-7D90E496EB50}" srcId="{D061A419-AD2F-4FC3-B47C-14392CBD31A2}" destId="{E5E63B47-AF66-4D00-9411-F2B423B6C038}" srcOrd="1" destOrd="0" parTransId="{C6318AF1-E793-437F-956D-8FB1D792A0EA}" sibTransId="{2DB2F573-8D18-4B61-ABF9-EAA6A42B4C50}"/>
    <dgm:cxn modelId="{6B0E6938-6DFE-42EB-9971-25DAA76B5CFA}" srcId="{D061A419-AD2F-4FC3-B47C-14392CBD31A2}" destId="{EBBF823E-3D40-42FA-B67A-1B91AC9B83F0}" srcOrd="0" destOrd="0" parTransId="{7FAA4F39-8512-49B7-ABD3-1701ED49E813}" sibTransId="{923D7D7B-6F2E-4423-B855-4D3CAD6E76FE}"/>
    <dgm:cxn modelId="{391C8DE7-EC56-4E4A-BA26-FEC373822669}" type="presOf" srcId="{D061A419-AD2F-4FC3-B47C-14392CBD31A2}" destId="{21B5FA62-E446-4687-B3AF-A49E9F42AD5E}" srcOrd="0" destOrd="0" presId="urn:microsoft.com/office/officeart/2005/8/layout/lProcess3"/>
    <dgm:cxn modelId="{D23D75CB-B7E8-4928-ACBD-DD4122565152}" type="presOf" srcId="{EBBF823E-3D40-42FA-B67A-1B91AC9B83F0}" destId="{0C04A952-F9BF-4E1B-8C5B-6247EF73BFAC}" srcOrd="0" destOrd="0" presId="urn:microsoft.com/office/officeart/2005/8/layout/lProcess3"/>
    <dgm:cxn modelId="{00D3F142-AB05-4258-9FB1-06773F6B2B6D}" type="presOf" srcId="{E5E63B47-AF66-4D00-9411-F2B423B6C038}" destId="{EA1D1EC5-7213-464D-94BD-B01E0B1EE997}" srcOrd="0" destOrd="0" presId="urn:microsoft.com/office/officeart/2005/8/layout/lProcess3"/>
    <dgm:cxn modelId="{3A03438A-A9E6-49F8-8C70-B395DF093FFB}" type="presParOf" srcId="{21B5FA62-E446-4687-B3AF-A49E9F42AD5E}" destId="{C259C599-58B8-4425-A6B1-37A0C093810B}" srcOrd="0" destOrd="0" presId="urn:microsoft.com/office/officeart/2005/8/layout/lProcess3"/>
    <dgm:cxn modelId="{BBC4A886-BD1C-4024-A823-D978451E6777}" type="presParOf" srcId="{C259C599-58B8-4425-A6B1-37A0C093810B}" destId="{0C04A952-F9BF-4E1B-8C5B-6247EF73BFAC}" srcOrd="0" destOrd="0" presId="urn:microsoft.com/office/officeart/2005/8/layout/lProcess3"/>
    <dgm:cxn modelId="{C74791C5-E8E5-4A15-8BE1-4E6EB234252A}" type="presParOf" srcId="{21B5FA62-E446-4687-B3AF-A49E9F42AD5E}" destId="{358D9ED6-CEF8-422C-A0A3-19B99FFDC9DF}" srcOrd="1" destOrd="0" presId="urn:microsoft.com/office/officeart/2005/8/layout/lProcess3"/>
    <dgm:cxn modelId="{65AD892E-295D-4C20-A698-0D83D1E09123}" type="presParOf" srcId="{21B5FA62-E446-4687-B3AF-A49E9F42AD5E}" destId="{41204C3D-045C-464D-9323-CBC12E4B66CA}" srcOrd="2" destOrd="0" presId="urn:microsoft.com/office/officeart/2005/8/layout/lProcess3"/>
    <dgm:cxn modelId="{E58019AE-E28D-4B73-B1BA-BE5282F44497}" type="presParOf" srcId="{41204C3D-045C-464D-9323-CBC12E4B66CA}" destId="{EA1D1EC5-7213-464D-94BD-B01E0B1EE997}" srcOrd="0"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04A952-F9BF-4E1B-8C5B-6247EF73BFAC}">
      <dsp:nvSpPr>
        <dsp:cNvPr id="0" name=""/>
        <dsp:cNvSpPr/>
      </dsp:nvSpPr>
      <dsp:spPr>
        <a:xfrm>
          <a:off x="288043" y="2749"/>
          <a:ext cx="7992865" cy="2343072"/>
        </a:xfrm>
        <a:prstGeom prst="chevr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750" tIns="15875" rIns="0" bIns="15875" numCol="1" spcCol="1270" anchor="ctr" anchorCtr="0">
          <a:noAutofit/>
        </a:bodyPr>
        <a:lstStyle/>
        <a:p>
          <a:pPr lvl="0" algn="ctr" defTabSz="1111250" rtl="0">
            <a:lnSpc>
              <a:spcPct val="90000"/>
            </a:lnSpc>
            <a:spcBef>
              <a:spcPct val="0"/>
            </a:spcBef>
            <a:spcAft>
              <a:spcPct val="35000"/>
            </a:spcAft>
          </a:pPr>
          <a:r>
            <a:rPr lang="uk-UA" sz="2500" kern="1200" dirty="0" smtClean="0"/>
            <a:t>академічну свободу, включаючи свободу викладання, свободу від втручання в педагогічну діяльність, вільний вибір форм, методів і засобів навчання, що відповідають освітній програмі; </a:t>
          </a:r>
          <a:endParaRPr lang="uk-UA" sz="2500" kern="1200" dirty="0"/>
        </a:p>
      </dsp:txBody>
      <dsp:txXfrm>
        <a:off x="288043" y="2749"/>
        <a:ext cx="7992865" cy="2343072"/>
      </dsp:txXfrm>
    </dsp:sp>
    <dsp:sp modelId="{EA1D1EC5-7213-464D-94BD-B01E0B1EE997}">
      <dsp:nvSpPr>
        <dsp:cNvPr id="0" name=""/>
        <dsp:cNvSpPr/>
      </dsp:nvSpPr>
      <dsp:spPr>
        <a:xfrm>
          <a:off x="288043" y="2673852"/>
          <a:ext cx="7967853" cy="2343072"/>
        </a:xfrm>
        <a:prstGeom prst="chevron">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750" tIns="15875" rIns="0" bIns="15875" numCol="1" spcCol="1270" anchor="ctr" anchorCtr="0">
          <a:noAutofit/>
        </a:bodyPr>
        <a:lstStyle/>
        <a:p>
          <a:pPr lvl="0" algn="ctr" defTabSz="1111250" rtl="0">
            <a:lnSpc>
              <a:spcPct val="90000"/>
            </a:lnSpc>
            <a:spcBef>
              <a:spcPct val="0"/>
            </a:spcBef>
            <a:spcAft>
              <a:spcPct val="35000"/>
            </a:spcAft>
          </a:pPr>
          <a:r>
            <a:rPr lang="uk-UA" sz="2500" kern="1200" dirty="0" smtClean="0"/>
            <a:t>розроблення та впровадження авторських навчальних програм, </a:t>
          </a:r>
          <a:r>
            <a:rPr lang="uk-UA" sz="2500" kern="1200" dirty="0" err="1" smtClean="0"/>
            <a:t>проєктів</a:t>
          </a:r>
          <a:r>
            <a:rPr lang="uk-UA" sz="2500" kern="1200" dirty="0" smtClean="0"/>
            <a:t>, освітніх методик і технологій, методів і засобів, насамперед методик </a:t>
          </a:r>
          <a:r>
            <a:rPr lang="uk-UA" sz="2500" kern="1200" dirty="0" err="1" smtClean="0"/>
            <a:t>компетентнісного</a:t>
          </a:r>
          <a:r>
            <a:rPr lang="uk-UA" sz="2500" kern="1200" dirty="0" smtClean="0"/>
            <a:t> навчання та ін.</a:t>
          </a:r>
        </a:p>
        <a:p>
          <a:pPr lvl="0" algn="ctr" defTabSz="1111250" rtl="0">
            <a:lnSpc>
              <a:spcPct val="90000"/>
            </a:lnSpc>
            <a:spcBef>
              <a:spcPct val="0"/>
            </a:spcBef>
            <a:spcAft>
              <a:spcPct val="35000"/>
            </a:spcAft>
          </a:pPr>
          <a:r>
            <a:rPr lang="uk-UA" sz="2500" kern="1200" dirty="0" smtClean="0"/>
            <a:t>(</a:t>
          </a:r>
          <a:r>
            <a:rPr lang="uk-UA" sz="2500" u="sng" kern="1200" dirty="0" smtClean="0">
              <a:hlinkClick xmlns:r="http://schemas.openxmlformats.org/officeDocument/2006/relationships" r:id=""/>
            </a:rPr>
            <a:t>Закон України «Про освіту»,</a:t>
          </a:r>
          <a:r>
            <a:rPr lang="uk-UA" sz="2500" kern="1200" dirty="0" smtClean="0"/>
            <a:t> ст. 54, п.1).</a:t>
          </a:r>
          <a:endParaRPr lang="uk-UA" sz="2500" kern="1200" dirty="0"/>
        </a:p>
      </dsp:txBody>
      <dsp:txXfrm>
        <a:off x="288043" y="2673852"/>
        <a:ext cx="7967853" cy="23430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4795F9-2C1D-477E-974B-4E532C57BAB7}" type="datetimeFigureOut">
              <a:rPr lang="ru-RU" smtClean="0"/>
              <a:pPr/>
              <a:t>16.09.2021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D8F2C0-9FE1-4011-AE74-6651A44AC30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4D8F2C0-9FE1-4011-AE74-6651A44AC307}"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p:spPr>
      </p:sp>
      <p:sp>
        <p:nvSpPr>
          <p:cNvPr id="706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smtClean="0"/>
          </a:p>
        </p:txBody>
      </p:sp>
      <p:sp>
        <p:nvSpPr>
          <p:cNvPr id="706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1" hangingPunct="1"/>
            <a:fld id="{BFF9E1F9-3C48-4655-B7EE-01EF0BB53836}" type="slidenum">
              <a:rPr lang="ru-RU" smtClean="0">
                <a:solidFill>
                  <a:srgbClr val="000000"/>
                </a:solidFill>
                <a:latin typeface="Verdana" pitchFamily="34" charset="0"/>
              </a:rPr>
              <a:pPr eaLnBrk="1" hangingPunct="1"/>
              <a:t>8</a:t>
            </a:fld>
            <a:endParaRPr lang="ru-RU" smtClean="0">
              <a:solidFill>
                <a:srgbClr val="000000"/>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4D8F2C0-9FE1-4011-AE74-6651A44AC307}" type="slidenum">
              <a:rPr lang="ru-RU" smtClean="0"/>
              <a:pPr/>
              <a:t>16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4D8F2C0-9FE1-4011-AE74-6651A44AC307}" type="slidenum">
              <a:rPr lang="ru-RU" smtClean="0"/>
              <a:pPr/>
              <a:t>26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8F514A7E-7C48-47FD-B7DE-3DA24F9F97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514A7E-7C48-47FD-B7DE-3DA24F9F97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514A7E-7C48-47FD-B7DE-3DA24F9F97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8F514A7E-7C48-47FD-B7DE-3DA24F9F97F0}"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8F514A7E-7C48-47FD-B7DE-3DA24F9F97F0}"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8F514A7E-7C48-47FD-B7DE-3DA24F9F97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8F514A7E-7C48-47FD-B7DE-3DA24F9F97F0}"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514A7E-7C48-47FD-B7DE-3DA24F9F97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514A7E-7C48-47FD-B7DE-3DA24F9F97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514A7E-7C48-47FD-B7DE-3DA24F9F97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79A35899-D89B-4FEE-AC4A-C9D45207859D}" type="datetimeFigureOut">
              <a:rPr lang="ru-RU" smtClean="0"/>
              <a:pPr/>
              <a:t>16.09.2021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8F514A7E-7C48-47FD-B7DE-3DA24F9F97F0}"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79A35899-D89B-4FEE-AC4A-C9D45207859D}" type="datetimeFigureOut">
              <a:rPr lang="ru-RU" smtClean="0"/>
              <a:pPr/>
              <a:t>16.09.2021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F514A7E-7C48-47FD-B7DE-3DA24F9F97F0}"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package" Target="../embeddings/______Microsoft_Office_PowerPoint1.sldx"/><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metodyst.mcfr.ua/npd-doc?npmid=94&amp;npid=33565&amp;anchor=xbi532rlie7rxt76o04vizvekd" TargetMode="External"/><Relationship Id="rId2" Type="http://schemas.openxmlformats.org/officeDocument/2006/relationships/hyperlink" Target="https://emetodyst.mcfr.ua/npd-doc?npmid=94&amp;npid=18581&amp;anchor=bssPhr1" TargetMode="External"/><Relationship Id="rId1" Type="http://schemas.openxmlformats.org/officeDocument/2006/relationships/slideLayout" Target="../slideLayouts/slideLayout6.xml"/><Relationship Id="rId6" Type="http://schemas.openxmlformats.org/officeDocument/2006/relationships/hyperlink" Target="https://emetodyst.mcfr.ua/npd-doc?npmid=94&amp;npid=39649&amp;anchor=bssPhr3" TargetMode="External"/><Relationship Id="rId5" Type="http://schemas.openxmlformats.org/officeDocument/2006/relationships/hyperlink" Target="https://emetodyst.mcfr.ua/npd-doc?npmid=94&amp;npid=34519&amp;anchor=bssPhr1" TargetMode="External"/><Relationship Id="rId4" Type="http://schemas.openxmlformats.org/officeDocument/2006/relationships/hyperlink" Target="https://emetodyst.mcfr.ua/npd-doc?npmid=94&amp;npid=33566&amp;anchor=x9yhkhlc569z9obv27cnyzrhez"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s9341.userapi.com/u33234516/87842377/x_822f835d.jpg"/>
          <p:cNvPicPr>
            <a:picLocks noChangeAspect="1" noChangeArrowheads="1"/>
          </p:cNvPicPr>
          <p:nvPr/>
        </p:nvPicPr>
        <p:blipFill>
          <a:blip r:embed="rId3" cstate="email">
            <a:clrChange>
              <a:clrFrom>
                <a:srgbClr val="F0F6F4"/>
              </a:clrFrom>
              <a:clrTo>
                <a:srgbClr val="F0F6F4">
                  <a:alpha val="0"/>
                </a:srgbClr>
              </a:clrTo>
            </a:clrChange>
          </a:blip>
          <a:srcRect/>
          <a:stretch>
            <a:fillRect/>
          </a:stretch>
        </p:blipFill>
        <p:spPr bwMode="auto">
          <a:xfrm>
            <a:off x="285720" y="3162893"/>
            <a:ext cx="3214710" cy="3552255"/>
          </a:xfrm>
          <a:prstGeom prst="rect">
            <a:avLst/>
          </a:prstGeom>
          <a:noFill/>
        </p:spPr>
      </p:pic>
      <p:sp>
        <p:nvSpPr>
          <p:cNvPr id="2" name="Заголовок 1"/>
          <p:cNvSpPr>
            <a:spLocks noGrp="1"/>
          </p:cNvSpPr>
          <p:nvPr>
            <p:ph type="ctrTitle"/>
          </p:nvPr>
        </p:nvSpPr>
        <p:spPr>
          <a:xfrm>
            <a:off x="285720" y="928670"/>
            <a:ext cx="8458200" cy="2357454"/>
          </a:xfrm>
        </p:spPr>
        <p:txBody>
          <a:bodyPr>
            <a:normAutofit/>
          </a:bodyPr>
          <a:lstStyle/>
          <a:p>
            <a:pPr algn="ctr"/>
            <a:r>
              <a:rPr lang="ru-RU" b="1" i="1" dirty="0" err="1" smtClean="0">
                <a:solidFill>
                  <a:srgbClr val="0066FF"/>
                </a:solidFill>
              </a:rPr>
              <a:t>Організація</a:t>
            </a:r>
            <a:r>
              <a:rPr lang="ru-RU" b="1" i="1" dirty="0" smtClean="0">
                <a:solidFill>
                  <a:srgbClr val="0066FF"/>
                </a:solidFill>
              </a:rPr>
              <a:t> </a:t>
            </a:r>
            <a:r>
              <a:rPr lang="ru-RU" b="1" i="1" dirty="0" err="1" smtClean="0">
                <a:solidFill>
                  <a:srgbClr val="0066FF"/>
                </a:solidFill>
              </a:rPr>
              <a:t>освітнього</a:t>
            </a:r>
            <a:r>
              <a:rPr lang="ru-RU" b="1" i="1" dirty="0" smtClean="0">
                <a:solidFill>
                  <a:srgbClr val="0066FF"/>
                </a:solidFill>
              </a:rPr>
              <a:t> </a:t>
            </a:r>
            <a:r>
              <a:rPr lang="ru-RU" b="1" i="1" dirty="0" err="1" smtClean="0">
                <a:solidFill>
                  <a:srgbClr val="0066FF"/>
                </a:solidFill>
              </a:rPr>
              <a:t>процесу</a:t>
            </a:r>
            <a:r>
              <a:rPr lang="ru-RU" b="1" i="1" dirty="0" smtClean="0">
                <a:solidFill>
                  <a:srgbClr val="0066FF"/>
                </a:solidFill>
              </a:rPr>
              <a:t> </a:t>
            </a:r>
            <a:br>
              <a:rPr lang="ru-RU" b="1" i="1" dirty="0" smtClean="0">
                <a:solidFill>
                  <a:srgbClr val="0066FF"/>
                </a:solidFill>
              </a:rPr>
            </a:br>
            <a:r>
              <a:rPr lang="ru-RU" b="1" i="1" dirty="0" smtClean="0">
                <a:solidFill>
                  <a:srgbClr val="0066FF"/>
                </a:solidFill>
              </a:rPr>
              <a:t>в ЗДО №39 «Журавлик» </a:t>
            </a:r>
            <a:br>
              <a:rPr lang="ru-RU" b="1" i="1" dirty="0" smtClean="0">
                <a:solidFill>
                  <a:srgbClr val="0066FF"/>
                </a:solidFill>
              </a:rPr>
            </a:br>
            <a:r>
              <a:rPr lang="ru-RU" b="1" i="1" dirty="0" smtClean="0">
                <a:solidFill>
                  <a:srgbClr val="0066FF"/>
                </a:solidFill>
              </a:rPr>
              <a:t>у 2021/2022 Н.р.</a:t>
            </a:r>
            <a:br>
              <a:rPr lang="ru-RU" b="1" i="1" dirty="0" smtClean="0">
                <a:solidFill>
                  <a:srgbClr val="0066FF"/>
                </a:solidFill>
              </a:rPr>
            </a:br>
            <a:endParaRPr lang="ru-RU" dirty="0"/>
          </a:p>
        </p:txBody>
      </p:sp>
      <p:sp>
        <p:nvSpPr>
          <p:cNvPr id="3" name="Подзаголовок 2"/>
          <p:cNvSpPr>
            <a:spLocks noGrp="1"/>
          </p:cNvSpPr>
          <p:nvPr>
            <p:ph type="subTitle" idx="1"/>
          </p:nvPr>
        </p:nvSpPr>
        <p:spPr>
          <a:xfrm>
            <a:off x="4972080" y="4643446"/>
            <a:ext cx="4171920" cy="1071570"/>
          </a:xfrm>
        </p:spPr>
        <p:txBody>
          <a:bodyPr>
            <a:noAutofit/>
          </a:bodyPr>
          <a:lstStyle/>
          <a:p>
            <a:endParaRPr lang="ru-RU" sz="2000" dirty="0" smtClean="0"/>
          </a:p>
          <a:p>
            <a:r>
              <a:rPr lang="uk-UA" sz="2000" b="1" dirty="0" smtClean="0">
                <a:effectLst>
                  <a:outerShdw blurRad="50800" dist="38100" algn="tr" rotWithShape="0">
                    <a:prstClr val="black">
                      <a:alpha val="40000"/>
                    </a:prstClr>
                  </a:outerShdw>
                </a:effectLst>
              </a:rPr>
              <a:t>вихователь-методист</a:t>
            </a:r>
          </a:p>
          <a:p>
            <a:r>
              <a:rPr lang="uk-UA" sz="2000" b="1" dirty="0" smtClean="0">
                <a:effectLst>
                  <a:outerShdw blurRad="50800" dist="38100" algn="tr" rotWithShape="0">
                    <a:prstClr val="black">
                      <a:alpha val="40000"/>
                    </a:prstClr>
                  </a:outerShdw>
                </a:effectLst>
              </a:rPr>
              <a:t>Машкара М.М.</a:t>
            </a:r>
            <a:endParaRPr lang="ru-RU" sz="2000" dirty="0" smtClean="0"/>
          </a:p>
          <a:p>
            <a:endParaRPr lang="uk-UA" sz="2000" b="1" dirty="0" smtClean="0">
              <a:effectLst>
                <a:outerShdw blurRad="50800" dist="38100" algn="tr"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C:\Users\romanchakoo.ZIPPO\Desktop\58419515_1011075582425277_5517116556657557504_n.jpg"/>
          <p:cNvPicPr>
            <a:picLocks noChangeAspect="1" noChangeArrowheads="1"/>
          </p:cNvPicPr>
          <p:nvPr/>
        </p:nvPicPr>
        <p:blipFill>
          <a:blip r:embed="rId2" cstate="print"/>
          <a:srcRect/>
          <a:stretch>
            <a:fillRect/>
          </a:stretch>
        </p:blipFill>
        <p:spPr bwMode="auto">
          <a:xfrm>
            <a:off x="6021388" y="4337050"/>
            <a:ext cx="1619250" cy="2287588"/>
          </a:xfrm>
          <a:prstGeom prst="rect">
            <a:avLst/>
          </a:prstGeom>
          <a:noFill/>
          <a:ln w="9525">
            <a:noFill/>
            <a:miter lim="800000"/>
            <a:headEnd/>
            <a:tailEnd/>
          </a:ln>
        </p:spPr>
      </p:pic>
      <p:sp>
        <p:nvSpPr>
          <p:cNvPr id="51204" name="Прямоугольник 2"/>
          <p:cNvSpPr>
            <a:spLocks noChangeArrowheads="1"/>
          </p:cNvSpPr>
          <p:nvPr/>
        </p:nvSpPr>
        <p:spPr bwMode="auto">
          <a:xfrm>
            <a:off x="2989263" y="1195388"/>
            <a:ext cx="4935537" cy="400110"/>
          </a:xfrm>
          <a:prstGeom prst="rect">
            <a:avLst/>
          </a:prstGeom>
          <a:noFill/>
          <a:ln w="9525">
            <a:noFill/>
            <a:miter lim="800000"/>
            <a:headEnd/>
            <a:tailEnd/>
          </a:ln>
        </p:spPr>
        <p:txBody>
          <a:bodyPr>
            <a:spAutoFit/>
          </a:bodyPr>
          <a:lstStyle/>
          <a:p>
            <a:r>
              <a:rPr lang="uk-UA" sz="2000" b="1" dirty="0">
                <a:solidFill>
                  <a:srgbClr val="000000"/>
                </a:solidFill>
              </a:rPr>
              <a:t>    </a:t>
            </a:r>
            <a:endParaRPr lang="uk-UA" dirty="0">
              <a:solidFill>
                <a:srgbClr val="C00000"/>
              </a:solidFill>
              <a:latin typeface="Times New Roman" pitchFamily="18" charset="0"/>
              <a:cs typeface="Times New Roman" pitchFamily="18" charset="0"/>
            </a:endParaRPr>
          </a:p>
        </p:txBody>
      </p:sp>
      <p:sp>
        <p:nvSpPr>
          <p:cNvPr id="4" name="Выноска со стрелкой влево 3"/>
          <p:cNvSpPr/>
          <p:nvPr/>
        </p:nvSpPr>
        <p:spPr>
          <a:xfrm>
            <a:off x="1582738" y="3095625"/>
            <a:ext cx="4313237" cy="1300163"/>
          </a:xfrm>
          <a:prstGeom prst="leftArrowCallout">
            <a:avLst>
              <a:gd name="adj1" fmla="val 17670"/>
              <a:gd name="adj2" fmla="val 28419"/>
              <a:gd name="adj3" fmla="val 23050"/>
              <a:gd name="adj4" fmla="val 892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defRPr/>
            </a:pPr>
            <a:endParaRPr lang="ru-RU" b="1" dirty="0">
              <a:latin typeface="Times New Roman" pitchFamily="18" charset="0"/>
              <a:cs typeface="Times New Roman" pitchFamily="18" charset="0"/>
            </a:endParaRPr>
          </a:p>
          <a:p>
            <a:pPr algn="ctr">
              <a:lnSpc>
                <a:spcPct val="90000"/>
              </a:lnSpc>
              <a:defRPr/>
            </a:pPr>
            <a:r>
              <a:rPr lang="ru-RU" b="1" dirty="0">
                <a:solidFill>
                  <a:schemeClr val="tx1"/>
                </a:solidFill>
                <a:latin typeface="Times New Roman" pitchFamily="18" charset="0"/>
                <a:cs typeface="Times New Roman" pitchFamily="18" charset="0"/>
              </a:rPr>
              <a:t>„</a:t>
            </a:r>
            <a:r>
              <a:rPr lang="ru-RU" b="1" dirty="0" err="1">
                <a:solidFill>
                  <a:schemeClr val="tx1"/>
                </a:solidFill>
                <a:latin typeface="Times New Roman" pitchFamily="18" charset="0"/>
                <a:cs typeface="Times New Roman" pitchFamily="18" charset="0"/>
              </a:rPr>
              <a:t>Впевнений</a:t>
            </a:r>
            <a:r>
              <a:rPr lang="ru-RU" b="1" dirty="0">
                <a:solidFill>
                  <a:schemeClr val="tx1"/>
                </a:solidFill>
                <a:latin typeface="Times New Roman" pitchFamily="18" charset="0"/>
                <a:cs typeface="Times New Roman" pitchFamily="18" charset="0"/>
              </a:rPr>
              <a:t> старт”</a:t>
            </a:r>
            <a:r>
              <a:rPr lang="ru-RU" dirty="0">
                <a:solidFill>
                  <a:schemeClr val="tx1"/>
                </a:solidFill>
                <a:latin typeface="Times New Roman" pitchFamily="18" charset="0"/>
                <a:cs typeface="Times New Roman" pitchFamily="18" charset="0"/>
              </a:rPr>
              <a:t>,</a:t>
            </a:r>
            <a:r>
              <a:rPr lang="ru-RU" b="1" dirty="0">
                <a:solidFill>
                  <a:schemeClr val="tx1"/>
                </a:solidFill>
                <a:latin typeface="Times New Roman" pitchFamily="18" charset="0"/>
                <a:cs typeface="Times New Roman" pitchFamily="18" charset="0"/>
              </a:rPr>
              <a:t> </a:t>
            </a:r>
            <a:r>
              <a:rPr lang="uk-UA" dirty="0">
                <a:solidFill>
                  <a:schemeClr val="tx1"/>
                </a:solidFill>
                <a:latin typeface="Times New Roman" pitchFamily="18" charset="0"/>
                <a:cs typeface="Times New Roman" pitchFamily="18" charset="0"/>
              </a:rPr>
              <a:t>освітня програма для дітей старшого дошкільного віку</a:t>
            </a:r>
            <a:br>
              <a:rPr lang="uk-UA" dirty="0">
                <a:solidFill>
                  <a:schemeClr val="tx1"/>
                </a:solidFill>
                <a:latin typeface="Times New Roman" pitchFamily="18" charset="0"/>
                <a:cs typeface="Times New Roman" pitchFamily="18" charset="0"/>
              </a:rPr>
            </a:br>
            <a:r>
              <a:rPr lang="uk-UA" dirty="0">
                <a:solidFill>
                  <a:schemeClr val="tx1"/>
                </a:solidFill>
                <a:latin typeface="Times New Roman" pitchFamily="18" charset="0"/>
                <a:cs typeface="Times New Roman" pitchFamily="18" charset="0"/>
              </a:rPr>
              <a:t>(наук. </a:t>
            </a:r>
            <a:r>
              <a:rPr lang="uk-UA" dirty="0" err="1">
                <a:solidFill>
                  <a:schemeClr val="tx1"/>
                </a:solidFill>
                <a:latin typeface="Times New Roman" pitchFamily="18" charset="0"/>
                <a:cs typeface="Times New Roman" pitchFamily="18" charset="0"/>
              </a:rPr>
              <a:t>кер</a:t>
            </a:r>
            <a:r>
              <a:rPr lang="uk-UA" dirty="0">
                <a:solidFill>
                  <a:schemeClr val="tx1"/>
                </a:solidFill>
                <a:latin typeface="Times New Roman" pitchFamily="18" charset="0"/>
                <a:cs typeface="Times New Roman" pitchFamily="18" charset="0"/>
              </a:rPr>
              <a:t>. Н. Гавриш,Т. </a:t>
            </a:r>
            <a:r>
              <a:rPr lang="uk-UA" dirty="0" err="1">
                <a:solidFill>
                  <a:schemeClr val="tx1"/>
                </a:solidFill>
                <a:latin typeface="Times New Roman" pitchFamily="18" charset="0"/>
                <a:cs typeface="Times New Roman" pitchFamily="18" charset="0"/>
              </a:rPr>
              <a:t>Піроженко</a:t>
            </a:r>
            <a:r>
              <a:rPr lang="uk-UA" dirty="0">
                <a:solidFill>
                  <a:schemeClr val="tx1"/>
                </a:solidFill>
                <a:latin typeface="Times New Roman" pitchFamily="18" charset="0"/>
                <a:cs typeface="Times New Roman" pitchFamily="18" charset="0"/>
              </a:rPr>
              <a:t>) </a:t>
            </a:r>
            <a:br>
              <a:rPr lang="uk-UA" dirty="0">
                <a:solidFill>
                  <a:schemeClr val="tx1"/>
                </a:solidFill>
                <a:latin typeface="Times New Roman" pitchFamily="18" charset="0"/>
                <a:cs typeface="Times New Roman" pitchFamily="18" charset="0"/>
              </a:rPr>
            </a:br>
            <a:r>
              <a:rPr lang="uk-UA" sz="1600" dirty="0">
                <a:solidFill>
                  <a:schemeClr val="tx1"/>
                </a:solidFill>
                <a:latin typeface="Times New Roman" pitchFamily="18" charset="0"/>
                <a:cs typeface="Times New Roman" pitchFamily="18" charset="0"/>
              </a:rPr>
              <a:t>лист МОН від 01.08.2017 № 1/11</a:t>
            </a:r>
            <a:r>
              <a:rPr lang="ru-RU" sz="1600" dirty="0">
                <a:solidFill>
                  <a:schemeClr val="tx1"/>
                </a:solidFill>
                <a:latin typeface="Times New Roman" pitchFamily="18" charset="0"/>
                <a:cs typeface="Times New Roman" pitchFamily="18" charset="0"/>
              </a:rPr>
              <a:t>-7684</a:t>
            </a:r>
          </a:p>
          <a:p>
            <a:pPr algn="ctr">
              <a:defRPr/>
            </a:pPr>
            <a:endParaRPr lang="ru-RU" dirty="0"/>
          </a:p>
        </p:txBody>
      </p:sp>
      <p:pic>
        <p:nvPicPr>
          <p:cNvPr id="51207" name="Picture 2"/>
          <p:cNvPicPr>
            <a:picLocks noChangeAspect="1" noChangeArrowheads="1"/>
          </p:cNvPicPr>
          <p:nvPr/>
        </p:nvPicPr>
        <p:blipFill>
          <a:blip r:embed="rId3" cstate="print"/>
          <a:srcRect/>
          <a:stretch>
            <a:fillRect/>
          </a:stretch>
        </p:blipFill>
        <p:spPr bwMode="auto">
          <a:xfrm>
            <a:off x="152400" y="2744788"/>
            <a:ext cx="1465263" cy="2235200"/>
          </a:xfrm>
          <a:prstGeom prst="rect">
            <a:avLst/>
          </a:prstGeom>
          <a:noFill/>
          <a:ln w="9525">
            <a:noFill/>
            <a:miter lim="800000"/>
            <a:headEnd/>
            <a:tailEnd/>
          </a:ln>
        </p:spPr>
      </p:pic>
      <p:sp>
        <p:nvSpPr>
          <p:cNvPr id="12" name="Выноска со стрелкой вправо 11"/>
          <p:cNvSpPr/>
          <p:nvPr/>
        </p:nvSpPr>
        <p:spPr>
          <a:xfrm>
            <a:off x="152400" y="5181600"/>
            <a:ext cx="5919788" cy="1125538"/>
          </a:xfrm>
          <a:prstGeom prst="rightArrowCallout">
            <a:avLst>
              <a:gd name="adj1" fmla="val 26751"/>
              <a:gd name="adj2" fmla="val 34706"/>
              <a:gd name="adj3" fmla="val 41047"/>
              <a:gd name="adj4" fmla="val 8921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err="1">
                <a:solidFill>
                  <a:schemeClr val="tx1"/>
                </a:solidFill>
                <a:latin typeface="Times New Roman" pitchFamily="18" charset="0"/>
                <a:cs typeface="Times New Roman" pitchFamily="18" charset="0"/>
              </a:rPr>
              <a:t>„Впевнений</a:t>
            </a:r>
            <a:r>
              <a:rPr lang="uk-UA" b="1" dirty="0">
                <a:solidFill>
                  <a:schemeClr val="tx1"/>
                </a:solidFill>
                <a:latin typeface="Times New Roman" pitchFamily="18" charset="0"/>
                <a:cs typeface="Times New Roman" pitchFamily="18" charset="0"/>
              </a:rPr>
              <a:t> </a:t>
            </a:r>
            <a:r>
              <a:rPr lang="uk-UA" b="1" dirty="0" err="1">
                <a:solidFill>
                  <a:schemeClr val="tx1"/>
                </a:solidFill>
                <a:latin typeface="Times New Roman" pitchFamily="18" charset="0"/>
                <a:cs typeface="Times New Roman" pitchFamily="18" charset="0"/>
              </a:rPr>
              <a:t>старт”</a:t>
            </a:r>
            <a:r>
              <a:rPr lang="uk-UA" b="1" dirty="0">
                <a:solidFill>
                  <a:schemeClr val="tx1"/>
                </a:solidFill>
                <a:latin typeface="Times New Roman" pitchFamily="18" charset="0"/>
                <a:cs typeface="Times New Roman" pitchFamily="18" charset="0"/>
              </a:rPr>
              <a:t>, </a:t>
            </a:r>
            <a:r>
              <a:rPr lang="uk-UA" dirty="0">
                <a:solidFill>
                  <a:schemeClr val="tx1"/>
                </a:solidFill>
                <a:latin typeface="Times New Roman" pitchFamily="18" charset="0"/>
                <a:cs typeface="Times New Roman" pitchFamily="18" charset="0"/>
              </a:rPr>
              <a:t>освітня програма  для дітей середнього  дошкільного віку</a:t>
            </a:r>
            <a:br>
              <a:rPr lang="uk-UA" dirty="0">
                <a:solidFill>
                  <a:schemeClr val="tx1"/>
                </a:solidFill>
                <a:latin typeface="Times New Roman" pitchFamily="18" charset="0"/>
                <a:cs typeface="Times New Roman" pitchFamily="18" charset="0"/>
              </a:rPr>
            </a:br>
            <a:r>
              <a:rPr lang="uk-UA" dirty="0">
                <a:solidFill>
                  <a:schemeClr val="tx1"/>
                </a:solidFill>
                <a:latin typeface="Times New Roman" pitchFamily="18" charset="0"/>
                <a:cs typeface="Times New Roman" pitchFamily="18" charset="0"/>
              </a:rPr>
              <a:t>(наук. </a:t>
            </a:r>
            <a:r>
              <a:rPr lang="uk-UA" dirty="0" err="1">
                <a:solidFill>
                  <a:schemeClr val="tx1"/>
                </a:solidFill>
                <a:latin typeface="Times New Roman" pitchFamily="18" charset="0"/>
                <a:cs typeface="Times New Roman" pitchFamily="18" charset="0"/>
              </a:rPr>
              <a:t>кер</a:t>
            </a:r>
            <a:r>
              <a:rPr lang="uk-UA" dirty="0">
                <a:solidFill>
                  <a:schemeClr val="tx1"/>
                </a:solidFill>
                <a:latin typeface="Times New Roman" pitchFamily="18" charset="0"/>
                <a:cs typeface="Times New Roman" pitchFamily="18" charset="0"/>
              </a:rPr>
              <a:t>. Н. Гавриш,Т. </a:t>
            </a:r>
            <a:r>
              <a:rPr lang="uk-UA" dirty="0" err="1">
                <a:solidFill>
                  <a:schemeClr val="tx1"/>
                </a:solidFill>
                <a:latin typeface="Times New Roman" pitchFamily="18" charset="0"/>
                <a:cs typeface="Times New Roman" pitchFamily="18" charset="0"/>
              </a:rPr>
              <a:t>Піроженко</a:t>
            </a:r>
            <a:r>
              <a:rPr lang="uk-UA" dirty="0">
                <a:solidFill>
                  <a:schemeClr val="tx1"/>
                </a:solidFill>
                <a:latin typeface="Times New Roman" pitchFamily="18" charset="0"/>
                <a:cs typeface="Times New Roman" pitchFamily="18" charset="0"/>
              </a:rPr>
              <a:t> , </a:t>
            </a:r>
            <a:r>
              <a:rPr lang="uk-UA" b="1" dirty="0">
                <a:solidFill>
                  <a:schemeClr val="tx1"/>
                </a:solidFill>
                <a:latin typeface="Times New Roman" pitchFamily="18" charset="0"/>
                <a:cs typeface="Times New Roman" pitchFamily="18" charset="0"/>
              </a:rPr>
              <a:t/>
            </a:r>
            <a:br>
              <a:rPr lang="uk-UA" b="1" dirty="0">
                <a:solidFill>
                  <a:schemeClr val="tx1"/>
                </a:solidFill>
                <a:latin typeface="Times New Roman" pitchFamily="18" charset="0"/>
                <a:cs typeface="Times New Roman" pitchFamily="18" charset="0"/>
              </a:rPr>
            </a:br>
            <a:r>
              <a:rPr lang="uk-UA" sz="1600" dirty="0">
                <a:solidFill>
                  <a:schemeClr val="tx1"/>
                </a:solidFill>
                <a:latin typeface="Times New Roman" pitchFamily="18" charset="0"/>
                <a:cs typeface="Times New Roman" pitchFamily="18" charset="0"/>
              </a:rPr>
              <a:t>лист МОН України від 12.07.2019 № 1/11-6327</a:t>
            </a:r>
          </a:p>
        </p:txBody>
      </p:sp>
      <p:sp>
        <p:nvSpPr>
          <p:cNvPr id="10" name="Заголовок 1"/>
          <p:cNvSpPr txBox="1">
            <a:spLocks/>
          </p:cNvSpPr>
          <p:nvPr/>
        </p:nvSpPr>
        <p:spPr bwMode="auto">
          <a:xfrm>
            <a:off x="163513" y="152400"/>
            <a:ext cx="7140575" cy="1042988"/>
          </a:xfrm>
          <a:prstGeom prst="rect">
            <a:avLst/>
          </a:prstGeom>
          <a:noFill/>
          <a:ln>
            <a:headEnd/>
            <a:tailEnd/>
          </a:ln>
        </p:spPr>
        <p:style>
          <a:lnRef idx="1">
            <a:schemeClr val="accent5"/>
          </a:lnRef>
          <a:fillRef idx="2">
            <a:schemeClr val="accent5"/>
          </a:fillRef>
          <a:effectRef idx="1">
            <a:schemeClr val="accent5"/>
          </a:effectRef>
          <a:fontRef idx="minor">
            <a:schemeClr val="dk1"/>
          </a:fontRef>
        </p:style>
        <p:txBody>
          <a:bodyPr anchor="ctr"/>
          <a:lstStyle/>
          <a:p>
            <a:pPr algn="ctr">
              <a:lnSpc>
                <a:spcPct val="90000"/>
              </a:lnSpc>
              <a:defRPr/>
            </a:pPr>
            <a:r>
              <a:rPr lang="uk-UA" sz="3200" b="1" dirty="0">
                <a:solidFill>
                  <a:srgbClr val="005A9E"/>
                </a:solidFill>
                <a:latin typeface="Times New Roman" pitchFamily="18" charset="0"/>
                <a:ea typeface="+mj-ea"/>
                <a:cs typeface="Times New Roman" pitchFamily="18" charset="0"/>
              </a:rPr>
              <a:t>Комплексні програми </a:t>
            </a:r>
            <a:br>
              <a:rPr lang="uk-UA" sz="3200" b="1" dirty="0">
                <a:solidFill>
                  <a:srgbClr val="005A9E"/>
                </a:solidFill>
                <a:latin typeface="Times New Roman" pitchFamily="18" charset="0"/>
                <a:ea typeface="+mj-ea"/>
                <a:cs typeface="Times New Roman" pitchFamily="18" charset="0"/>
              </a:rPr>
            </a:br>
            <a:r>
              <a:rPr lang="uk-UA" sz="3200" b="1" dirty="0">
                <a:solidFill>
                  <a:srgbClr val="005A9E"/>
                </a:solidFill>
                <a:latin typeface="Times New Roman" pitchFamily="18" charset="0"/>
                <a:ea typeface="+mj-ea"/>
                <a:cs typeface="Times New Roman" pitchFamily="18" charset="0"/>
              </a:rPr>
              <a:t>для закладів дошкільної освіти </a:t>
            </a:r>
          </a:p>
        </p:txBody>
      </p:sp>
      <p:sp>
        <p:nvSpPr>
          <p:cNvPr id="14" name="Содержимое 13"/>
          <p:cNvSpPr>
            <a:spLocks noGrp="1"/>
          </p:cNvSpPr>
          <p:nvPr>
            <p:ph idx="1"/>
          </p:nvPr>
        </p:nvSpPr>
        <p:spPr>
          <a:xfrm>
            <a:off x="304800" y="1412777"/>
            <a:ext cx="6355432" cy="1296144"/>
          </a:xfrm>
          <a:prstGeom prst="rightArrowCallout">
            <a:avLst>
              <a:gd name="adj1" fmla="val 26751"/>
              <a:gd name="adj2" fmla="val 34706"/>
              <a:gd name="adj3" fmla="val 41047"/>
              <a:gd name="adj4" fmla="val 8921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62500" lnSpcReduction="20000"/>
          </a:bodyPr>
          <a:lstStyle/>
          <a:p>
            <a:pPr algn="ctr">
              <a:defRPr/>
            </a:pPr>
            <a:r>
              <a:rPr lang="uk-UA" b="1" dirty="0" err="1">
                <a:solidFill>
                  <a:schemeClr val="tx1"/>
                </a:solidFill>
                <a:latin typeface="Times New Roman" pitchFamily="18" charset="0"/>
                <a:cs typeface="Times New Roman" pitchFamily="18" charset="0"/>
              </a:rPr>
              <a:t>„Впевнений</a:t>
            </a:r>
            <a:r>
              <a:rPr lang="uk-UA" b="1" dirty="0">
                <a:solidFill>
                  <a:schemeClr val="tx1"/>
                </a:solidFill>
                <a:latin typeface="Times New Roman" pitchFamily="18" charset="0"/>
                <a:cs typeface="Times New Roman" pitchFamily="18" charset="0"/>
              </a:rPr>
              <a:t> </a:t>
            </a:r>
            <a:r>
              <a:rPr lang="uk-UA" b="1" dirty="0" err="1">
                <a:solidFill>
                  <a:schemeClr val="tx1"/>
                </a:solidFill>
                <a:latin typeface="Times New Roman" pitchFamily="18" charset="0"/>
                <a:cs typeface="Times New Roman" pitchFamily="18" charset="0"/>
              </a:rPr>
              <a:t>старт”</a:t>
            </a:r>
            <a:r>
              <a:rPr lang="uk-UA" b="1" dirty="0">
                <a:solidFill>
                  <a:schemeClr val="tx1"/>
                </a:solidFill>
                <a:latin typeface="Times New Roman" pitchFamily="18" charset="0"/>
                <a:cs typeface="Times New Roman" pitchFamily="18" charset="0"/>
              </a:rPr>
              <a:t>, </a:t>
            </a:r>
            <a:r>
              <a:rPr lang="uk-UA" dirty="0">
                <a:solidFill>
                  <a:schemeClr val="tx1"/>
                </a:solidFill>
                <a:latin typeface="Times New Roman" pitchFamily="18" charset="0"/>
                <a:cs typeface="Times New Roman" pitchFamily="18" charset="0"/>
              </a:rPr>
              <a:t>освітня програма  для дітей </a:t>
            </a:r>
            <a:r>
              <a:rPr lang="uk-UA" dirty="0" smtClean="0">
                <a:solidFill>
                  <a:schemeClr val="tx1"/>
                </a:solidFill>
                <a:latin typeface="Times New Roman" pitchFamily="18" charset="0"/>
                <a:cs typeface="Times New Roman" pitchFamily="18" charset="0"/>
              </a:rPr>
              <a:t>молодшого  </a:t>
            </a:r>
            <a:r>
              <a:rPr lang="uk-UA" dirty="0">
                <a:solidFill>
                  <a:schemeClr val="tx1"/>
                </a:solidFill>
                <a:latin typeface="Times New Roman" pitchFamily="18" charset="0"/>
                <a:cs typeface="Times New Roman" pitchFamily="18" charset="0"/>
              </a:rPr>
              <a:t>дошкільного віку</a:t>
            </a:r>
            <a:br>
              <a:rPr lang="uk-UA" dirty="0">
                <a:solidFill>
                  <a:schemeClr val="tx1"/>
                </a:solidFill>
                <a:latin typeface="Times New Roman" pitchFamily="18" charset="0"/>
                <a:cs typeface="Times New Roman" pitchFamily="18" charset="0"/>
              </a:rPr>
            </a:br>
            <a:r>
              <a:rPr lang="uk-UA" dirty="0" smtClean="0">
                <a:solidFill>
                  <a:schemeClr val="tx1"/>
                </a:solidFill>
                <a:latin typeface="Times New Roman" pitchFamily="18" charset="0"/>
                <a:cs typeface="Times New Roman" pitchFamily="18" charset="0"/>
              </a:rPr>
              <a:t>(під </a:t>
            </a:r>
            <a:r>
              <a:rPr lang="uk-UA" dirty="0" err="1" smtClean="0">
                <a:solidFill>
                  <a:schemeClr val="tx1"/>
                </a:solidFill>
                <a:latin typeface="Times New Roman" pitchFamily="18" charset="0"/>
                <a:cs typeface="Times New Roman" pitchFamily="18" charset="0"/>
              </a:rPr>
              <a:t>ред.Т</a:t>
            </a:r>
            <a:r>
              <a:rPr lang="uk-UA" dirty="0">
                <a:solidFill>
                  <a:schemeClr val="tx1"/>
                </a:solidFill>
                <a:latin typeface="Times New Roman" pitchFamily="18" charset="0"/>
                <a:cs typeface="Times New Roman" pitchFamily="18" charset="0"/>
              </a:rPr>
              <a:t>. </a:t>
            </a:r>
            <a:r>
              <a:rPr lang="uk-UA" dirty="0" err="1" smtClean="0">
                <a:solidFill>
                  <a:schemeClr val="tx1"/>
                </a:solidFill>
                <a:latin typeface="Times New Roman" pitchFamily="18" charset="0"/>
                <a:cs typeface="Times New Roman" pitchFamily="18" charset="0"/>
              </a:rPr>
              <a:t>Піроженко</a:t>
            </a:r>
            <a:r>
              <a:rPr lang="uk-UA" dirty="0" smtClean="0">
                <a:solidFill>
                  <a:schemeClr val="tx1"/>
                </a:solidFill>
                <a:latin typeface="Times New Roman" pitchFamily="18" charset="0"/>
                <a:cs typeface="Times New Roman" pitchFamily="18" charset="0"/>
              </a:rPr>
              <a:t>)  </a:t>
            </a:r>
          </a:p>
          <a:p>
            <a:pPr algn="ctr">
              <a:defRPr/>
            </a:pPr>
            <a:r>
              <a:rPr lang="uk-UA" sz="2200" b="1" dirty="0" smtClean="0">
                <a:solidFill>
                  <a:schemeClr val="tx1"/>
                </a:solidFill>
                <a:latin typeface="Times New Roman" pitchFamily="18" charset="0"/>
                <a:cs typeface="Times New Roman" pitchFamily="18" charset="0"/>
              </a:rPr>
              <a:t/>
            </a:r>
            <a:br>
              <a:rPr lang="uk-UA" sz="2200" b="1" dirty="0" smtClean="0">
                <a:solidFill>
                  <a:schemeClr val="tx1"/>
                </a:solidFill>
                <a:latin typeface="Times New Roman" pitchFamily="18" charset="0"/>
                <a:cs typeface="Times New Roman" pitchFamily="18" charset="0"/>
              </a:rPr>
            </a:br>
            <a:r>
              <a:rPr lang="uk-UA" sz="2200" dirty="0" smtClean="0">
                <a:solidFill>
                  <a:schemeClr val="tx1"/>
                </a:solidFill>
                <a:latin typeface="Times New Roman" pitchFamily="18" charset="0"/>
                <a:cs typeface="Times New Roman" pitchFamily="18" charset="0"/>
              </a:rPr>
              <a:t>лист МОН України від 23.07.2020 № 1/114934</a:t>
            </a:r>
            <a:endParaRPr lang="uk-UA" sz="22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5"/>
          <p:cNvSpPr>
            <a:spLocks noChangeArrowheads="1"/>
          </p:cNvSpPr>
          <p:nvPr/>
        </p:nvSpPr>
        <p:spPr bwMode="auto">
          <a:xfrm>
            <a:off x="985838" y="5345113"/>
            <a:ext cx="6623050" cy="1200150"/>
          </a:xfrm>
          <a:prstGeom prst="rect">
            <a:avLst/>
          </a:prstGeom>
          <a:noFill/>
          <a:ln w="9525">
            <a:noFill/>
            <a:miter lim="800000"/>
            <a:headEnd/>
            <a:tailEnd/>
          </a:ln>
        </p:spPr>
        <p:txBody>
          <a:bodyPr>
            <a:spAutoFit/>
          </a:bodyPr>
          <a:lstStyle/>
          <a:p>
            <a:pPr algn="just">
              <a:spcAft>
                <a:spcPts val="1000"/>
              </a:spcAft>
            </a:pPr>
            <a:r>
              <a:rPr lang="uk-UA">
                <a:latin typeface="Times New Roman" pitchFamily="18" charset="0"/>
                <a:ea typeface="Calibri" pitchFamily="34" charset="0"/>
                <a:cs typeface="Times New Roman" pitchFamily="18" charset="0"/>
              </a:rPr>
              <a:t>При оснащенні закладів дошкільної освіти слід використовувати Примірний перелік ігрового та навчально-дидактичного обладнання для закладів дошкільної освіти, затверджений наказом </a:t>
            </a:r>
            <a:r>
              <a:rPr lang="ru-RU">
                <a:latin typeface="Times New Roman" pitchFamily="18" charset="0"/>
                <a:ea typeface="Calibri" pitchFamily="34" charset="0"/>
                <a:cs typeface="Times New Roman" pitchFamily="18" charset="0"/>
              </a:rPr>
              <a:t>МОН  </a:t>
            </a:r>
            <a:r>
              <a:rPr lang="uk-UA">
                <a:latin typeface="Times New Roman" pitchFamily="18" charset="0"/>
                <a:ea typeface="Calibri" pitchFamily="34" charset="0"/>
                <a:cs typeface="Times New Roman" pitchFamily="18" charset="0"/>
              </a:rPr>
              <a:t>України</a:t>
            </a:r>
            <a:r>
              <a:rPr lang="ru-RU">
                <a:latin typeface="Times New Roman" pitchFamily="18" charset="0"/>
                <a:ea typeface="Calibri" pitchFamily="34" charset="0"/>
                <a:cs typeface="Times New Roman" pitchFamily="18" charset="0"/>
              </a:rPr>
              <a:t> 19.12.2017 № 1633.</a:t>
            </a:r>
            <a:endParaRPr lang="uk-UA">
              <a:latin typeface="Times New Roman" pitchFamily="18" charset="0"/>
              <a:ea typeface="Calibri" pitchFamily="34" charset="0"/>
              <a:cs typeface="Times New Roman" pitchFamily="18" charset="0"/>
            </a:endParaRPr>
          </a:p>
        </p:txBody>
      </p:sp>
      <p:pic>
        <p:nvPicPr>
          <p:cNvPr id="36867" name="Picture 2"/>
          <p:cNvPicPr>
            <a:picLocks noChangeAspect="1" noChangeArrowheads="1"/>
          </p:cNvPicPr>
          <p:nvPr/>
        </p:nvPicPr>
        <p:blipFill>
          <a:blip r:embed="rId2" cstate="print"/>
          <a:srcRect/>
          <a:stretch>
            <a:fillRect/>
          </a:stretch>
        </p:blipFill>
        <p:spPr bwMode="auto">
          <a:xfrm>
            <a:off x="352425" y="5264150"/>
            <a:ext cx="633413" cy="981075"/>
          </a:xfrm>
          <a:prstGeom prst="rect">
            <a:avLst/>
          </a:prstGeom>
          <a:noFill/>
          <a:ln w="9525">
            <a:noFill/>
            <a:miter lim="800000"/>
            <a:headEnd/>
            <a:tailEnd/>
          </a:ln>
        </p:spPr>
      </p:pic>
      <p:sp>
        <p:nvSpPr>
          <p:cNvPr id="3" name="Прямоугольник 2"/>
          <p:cNvSpPr/>
          <p:nvPr/>
        </p:nvSpPr>
        <p:spPr>
          <a:xfrm>
            <a:off x="649692" y="1502821"/>
            <a:ext cx="3195477" cy="461665"/>
          </a:xfrm>
          <a:prstGeom prst="rect">
            <a:avLst/>
          </a:prstGeom>
          <a:solidFill>
            <a:schemeClr val="tx2">
              <a:lumMod val="20000"/>
              <a:lumOff val="80000"/>
            </a:schemeClr>
          </a:solidFill>
        </p:spPr>
        <p:txBody>
          <a:bodyPr>
            <a:spAutoFit/>
          </a:bodyPr>
          <a:lstStyle/>
          <a:p>
            <a:pPr>
              <a:defRPr/>
            </a:pPr>
            <a:r>
              <a:rPr lang="uk-UA" sz="2400" dirty="0">
                <a:ln w="10541" cmpd="sng">
                  <a:solidFill>
                    <a:prstClr val="black"/>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a:ea typeface="+mj-ea"/>
                <a:cs typeface="+mj-cs"/>
              </a:rPr>
              <a:t>змістовно-насиченим</a:t>
            </a:r>
          </a:p>
        </p:txBody>
      </p:sp>
      <p:sp>
        <p:nvSpPr>
          <p:cNvPr id="27657" name="TextBox 7"/>
          <p:cNvSpPr txBox="1">
            <a:spLocks noChangeArrowheads="1"/>
          </p:cNvSpPr>
          <p:nvPr/>
        </p:nvSpPr>
        <p:spPr bwMode="auto">
          <a:xfrm>
            <a:off x="771525" y="4684713"/>
            <a:ext cx="3060700" cy="368300"/>
          </a:xfrm>
          <a:prstGeom prst="rect">
            <a:avLst/>
          </a:prstGeom>
          <a:solidFill>
            <a:schemeClr val="accent5">
              <a:lumMod val="60000"/>
              <a:lumOff val="40000"/>
            </a:schemeClr>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r>
              <a:rPr lang="uk-UA" b="1" dirty="0" smtClean="0">
                <a:latin typeface="Times New Roman" pitchFamily="18" charset="0"/>
                <a:cs typeface="Times New Roman" pitchFamily="18" charset="0"/>
              </a:rPr>
              <a:t>дослідно-експериментальні</a:t>
            </a:r>
          </a:p>
        </p:txBody>
      </p:sp>
      <p:sp>
        <p:nvSpPr>
          <p:cNvPr id="27658" name="TextBox 8"/>
          <p:cNvSpPr txBox="1">
            <a:spLocks noChangeArrowheads="1"/>
          </p:cNvSpPr>
          <p:nvPr/>
        </p:nvSpPr>
        <p:spPr bwMode="auto">
          <a:xfrm>
            <a:off x="1109663" y="3236913"/>
            <a:ext cx="2759075" cy="369887"/>
          </a:xfrm>
          <a:prstGeom prst="rect">
            <a:avLst/>
          </a:prstGeom>
          <a:solidFill>
            <a:schemeClr val="accent4">
              <a:lumMod val="40000"/>
              <a:lumOff val="60000"/>
            </a:schemeClr>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r>
              <a:rPr lang="uk-UA" b="1" dirty="0" smtClean="0">
                <a:latin typeface="Times New Roman" pitchFamily="18" charset="0"/>
                <a:cs typeface="Times New Roman" pitchFamily="18" charset="0"/>
              </a:rPr>
              <a:t>художньо-продуктивні</a:t>
            </a:r>
          </a:p>
        </p:txBody>
      </p:sp>
      <p:sp>
        <p:nvSpPr>
          <p:cNvPr id="27659" name="TextBox 9"/>
          <p:cNvSpPr txBox="1">
            <a:spLocks noChangeArrowheads="1"/>
          </p:cNvSpPr>
          <p:nvPr/>
        </p:nvSpPr>
        <p:spPr bwMode="auto">
          <a:xfrm>
            <a:off x="1198563" y="3687763"/>
            <a:ext cx="1771650" cy="368300"/>
          </a:xfrm>
          <a:prstGeom prst="rect">
            <a:avLst/>
          </a:prstGeom>
          <a:solidFill>
            <a:schemeClr val="accent2">
              <a:lumMod val="20000"/>
              <a:lumOff val="80000"/>
            </a:schemeClr>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r>
              <a:rPr lang="uk-UA" b="1" dirty="0" smtClean="0">
                <a:latin typeface="Times New Roman" pitchFamily="18" charset="0"/>
                <a:cs typeface="Times New Roman" pitchFamily="18" charset="0"/>
              </a:rPr>
              <a:t>ігрові</a:t>
            </a:r>
          </a:p>
        </p:txBody>
      </p:sp>
      <p:sp>
        <p:nvSpPr>
          <p:cNvPr id="36872" name="TextBox 10"/>
          <p:cNvSpPr txBox="1">
            <a:spLocks noChangeArrowheads="1"/>
          </p:cNvSpPr>
          <p:nvPr/>
        </p:nvSpPr>
        <p:spPr bwMode="auto">
          <a:xfrm>
            <a:off x="936625" y="4143375"/>
            <a:ext cx="2647950" cy="368300"/>
          </a:xfrm>
          <a:prstGeom prst="rect">
            <a:avLst/>
          </a:prstGeom>
          <a:solidFill>
            <a:srgbClr val="92D050"/>
          </a:solidFill>
          <a:ln w="9525">
            <a:noFill/>
            <a:miter lim="800000"/>
            <a:headEnd/>
            <a:tailEnd/>
          </a:ln>
        </p:spPr>
        <p:txBody>
          <a:bodyPr wrap="none">
            <a:spAutoFit/>
          </a:bodyPr>
          <a:lstStyle/>
          <a:p>
            <a:r>
              <a:rPr lang="uk-UA" b="1">
                <a:latin typeface="Times New Roman" pitchFamily="18" charset="0"/>
                <a:cs typeface="Times New Roman" pitchFamily="18" charset="0"/>
              </a:rPr>
              <a:t>фізкультурно-оздоровчі</a:t>
            </a:r>
          </a:p>
        </p:txBody>
      </p:sp>
      <p:sp>
        <p:nvSpPr>
          <p:cNvPr id="36873" name="TextBox 12"/>
          <p:cNvSpPr txBox="1">
            <a:spLocks noChangeArrowheads="1"/>
          </p:cNvSpPr>
          <p:nvPr/>
        </p:nvSpPr>
        <p:spPr bwMode="auto">
          <a:xfrm>
            <a:off x="825500" y="2312988"/>
            <a:ext cx="2047875" cy="369887"/>
          </a:xfrm>
          <a:prstGeom prst="rect">
            <a:avLst/>
          </a:prstGeom>
          <a:solidFill>
            <a:srgbClr val="FFFF00"/>
          </a:solidFill>
          <a:ln w="9525">
            <a:noFill/>
            <a:miter lim="800000"/>
            <a:headEnd/>
            <a:tailEnd/>
          </a:ln>
        </p:spPr>
        <p:txBody>
          <a:bodyPr wrap="none">
            <a:spAutoFit/>
          </a:bodyPr>
          <a:lstStyle/>
          <a:p>
            <a:r>
              <a:rPr lang="uk-UA" b="1">
                <a:latin typeface="Times New Roman" pitchFamily="18" charset="0"/>
                <a:cs typeface="Times New Roman" pitchFamily="18" charset="0"/>
              </a:rPr>
              <a:t>духовно-моральні</a:t>
            </a:r>
          </a:p>
        </p:txBody>
      </p:sp>
      <p:sp>
        <p:nvSpPr>
          <p:cNvPr id="4" name="Стрелка вправо 3"/>
          <p:cNvSpPr/>
          <p:nvPr/>
        </p:nvSpPr>
        <p:spPr>
          <a:xfrm>
            <a:off x="57150" y="1919288"/>
            <a:ext cx="904875" cy="3344862"/>
          </a:xfrm>
          <a:prstGeom prst="rightArrow">
            <a:avLst>
              <a:gd name="adj1" fmla="val 78223"/>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b="1" dirty="0">
                <a:solidFill>
                  <a:srgbClr val="000000"/>
                </a:solidFill>
                <a:latin typeface="Times New Roman" pitchFamily="18" charset="0"/>
                <a:cs typeface="Times New Roman" pitchFamily="18" charset="0"/>
              </a:rPr>
              <a:t>О</a:t>
            </a:r>
          </a:p>
          <a:p>
            <a:pPr>
              <a:defRPr/>
            </a:pPr>
            <a:r>
              <a:rPr lang="uk-UA" b="1" dirty="0">
                <a:solidFill>
                  <a:srgbClr val="000000"/>
                </a:solidFill>
                <a:latin typeface="Times New Roman" pitchFamily="18" charset="0"/>
                <a:cs typeface="Times New Roman" pitchFamily="18" charset="0"/>
              </a:rPr>
              <a:t>С</a:t>
            </a:r>
          </a:p>
          <a:p>
            <a:pPr>
              <a:defRPr/>
            </a:pPr>
            <a:r>
              <a:rPr lang="uk-UA" b="1" dirty="0">
                <a:solidFill>
                  <a:srgbClr val="000000"/>
                </a:solidFill>
                <a:latin typeface="Times New Roman" pitchFamily="18" charset="0"/>
                <a:cs typeface="Times New Roman" pitchFamily="18" charset="0"/>
              </a:rPr>
              <a:t>Е</a:t>
            </a:r>
          </a:p>
          <a:p>
            <a:pPr>
              <a:defRPr/>
            </a:pPr>
            <a:r>
              <a:rPr lang="uk-UA" b="1" dirty="0">
                <a:solidFill>
                  <a:srgbClr val="000000"/>
                </a:solidFill>
                <a:latin typeface="Times New Roman" pitchFamily="18" charset="0"/>
                <a:cs typeface="Times New Roman" pitchFamily="18" charset="0"/>
              </a:rPr>
              <a:t>Р</a:t>
            </a:r>
          </a:p>
          <a:p>
            <a:pPr>
              <a:defRPr/>
            </a:pPr>
            <a:r>
              <a:rPr lang="uk-UA" b="1" dirty="0">
                <a:solidFill>
                  <a:srgbClr val="000000"/>
                </a:solidFill>
                <a:latin typeface="Times New Roman" pitchFamily="18" charset="0"/>
                <a:cs typeface="Times New Roman" pitchFamily="18" charset="0"/>
              </a:rPr>
              <a:t>Е</a:t>
            </a:r>
          </a:p>
          <a:p>
            <a:pPr>
              <a:defRPr/>
            </a:pPr>
            <a:r>
              <a:rPr lang="uk-UA" b="1" dirty="0">
                <a:solidFill>
                  <a:srgbClr val="000000"/>
                </a:solidFill>
                <a:latin typeface="Times New Roman" pitchFamily="18" charset="0"/>
                <a:cs typeface="Times New Roman" pitchFamily="18" charset="0"/>
              </a:rPr>
              <a:t>Д</a:t>
            </a:r>
          </a:p>
          <a:p>
            <a:pPr>
              <a:defRPr/>
            </a:pPr>
            <a:r>
              <a:rPr lang="uk-UA" b="1" dirty="0">
                <a:solidFill>
                  <a:srgbClr val="000000"/>
                </a:solidFill>
                <a:latin typeface="Times New Roman" pitchFamily="18" charset="0"/>
                <a:cs typeface="Times New Roman" pitchFamily="18" charset="0"/>
              </a:rPr>
              <a:t>К</a:t>
            </a:r>
          </a:p>
          <a:p>
            <a:pPr>
              <a:defRPr/>
            </a:pPr>
            <a:r>
              <a:rPr lang="uk-UA" b="1" dirty="0">
                <a:solidFill>
                  <a:srgbClr val="000000"/>
                </a:solidFill>
                <a:latin typeface="Times New Roman" pitchFamily="18" charset="0"/>
                <a:cs typeface="Times New Roman" pitchFamily="18" charset="0"/>
              </a:rPr>
              <a:t>И</a:t>
            </a:r>
          </a:p>
        </p:txBody>
      </p:sp>
      <p:sp>
        <p:nvSpPr>
          <p:cNvPr id="16" name="TextBox 6"/>
          <p:cNvSpPr txBox="1">
            <a:spLocks noChangeArrowheads="1"/>
          </p:cNvSpPr>
          <p:nvPr/>
        </p:nvSpPr>
        <p:spPr bwMode="auto">
          <a:xfrm>
            <a:off x="1035050" y="2759075"/>
            <a:ext cx="2888878" cy="369888"/>
          </a:xfrm>
          <a:prstGeom prst="rect">
            <a:avLst/>
          </a:prstGeom>
          <a:solidFill>
            <a:schemeClr val="accent3">
              <a:lumMod val="60000"/>
              <a:lumOff val="40000"/>
            </a:scheme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defRPr/>
            </a:pPr>
            <a:r>
              <a:rPr lang="uk-UA" b="1" dirty="0" err="1" smtClean="0">
                <a:latin typeface="Times New Roman" pitchFamily="18" charset="0"/>
                <a:cs typeface="Times New Roman" pitchFamily="18" charset="0"/>
              </a:rPr>
              <a:t>розвивально–пізнавальні</a:t>
            </a:r>
            <a:r>
              <a:rPr lang="uk-UA" b="1" dirty="0" smtClean="0">
                <a:latin typeface="Times New Roman" pitchFamily="18" charset="0"/>
                <a:cs typeface="Times New Roman" pitchFamily="18" charset="0"/>
              </a:rPr>
              <a:t> </a:t>
            </a:r>
          </a:p>
        </p:txBody>
      </p:sp>
      <p:sp>
        <p:nvSpPr>
          <p:cNvPr id="7" name="Прямоугольник 6"/>
          <p:cNvSpPr/>
          <p:nvPr/>
        </p:nvSpPr>
        <p:spPr>
          <a:xfrm>
            <a:off x="4039604" y="1496289"/>
            <a:ext cx="3240428" cy="461665"/>
          </a:xfrm>
          <a:prstGeom prst="rect">
            <a:avLst/>
          </a:prstGeom>
          <a:solidFill>
            <a:schemeClr val="tx2">
              <a:lumMod val="20000"/>
              <a:lumOff val="80000"/>
            </a:schemeClr>
          </a:solidFill>
        </p:spPr>
        <p:txBody>
          <a:bodyPr>
            <a:spAutoFit/>
          </a:bodyPr>
          <a:lstStyle/>
          <a:p>
            <a:pPr>
              <a:defRPr/>
            </a:pPr>
            <a:r>
              <a:rPr lang="uk-UA" sz="2400" dirty="0">
                <a:ln w="10541" cmpd="sng">
                  <a:solidFill>
                    <a:prstClr val="black"/>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a:rPr>
              <a:t>багатофункціональним</a:t>
            </a:r>
            <a:r>
              <a:rPr lang="uk-UA" sz="2400" b="1" dirty="0">
                <a:ln w="10541" cmpd="sng">
                  <a:solidFill>
                    <a:prstClr val="black"/>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a:rPr>
              <a:t>       </a:t>
            </a:r>
          </a:p>
        </p:txBody>
      </p:sp>
      <p:sp>
        <p:nvSpPr>
          <p:cNvPr id="8" name="Стрелка влево 7"/>
          <p:cNvSpPr/>
          <p:nvPr/>
        </p:nvSpPr>
        <p:spPr>
          <a:xfrm>
            <a:off x="6753225" y="1862138"/>
            <a:ext cx="866775" cy="3440112"/>
          </a:xfrm>
          <a:prstGeom prst="leftArrow">
            <a:avLst>
              <a:gd name="adj1" fmla="val 73979"/>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a:solidFill>
                  <a:schemeClr val="tx1"/>
                </a:solidFill>
                <a:latin typeface="Times New Roman" pitchFamily="18" charset="0"/>
                <a:cs typeface="Times New Roman" pitchFamily="18" charset="0"/>
              </a:rPr>
              <a:t>В</a:t>
            </a:r>
          </a:p>
          <a:p>
            <a:pPr algn="ctr">
              <a:defRPr/>
            </a:pPr>
            <a:r>
              <a:rPr lang="uk-UA" b="1" dirty="0">
                <a:solidFill>
                  <a:schemeClr val="tx1"/>
                </a:solidFill>
                <a:latin typeface="Times New Roman" pitchFamily="18" charset="0"/>
                <a:cs typeface="Times New Roman" pitchFamily="18" charset="0"/>
              </a:rPr>
              <a:t>И</a:t>
            </a:r>
          </a:p>
          <a:p>
            <a:pPr algn="ctr">
              <a:defRPr/>
            </a:pPr>
            <a:r>
              <a:rPr lang="uk-UA" b="1" dirty="0">
                <a:solidFill>
                  <a:schemeClr val="tx1"/>
                </a:solidFill>
                <a:latin typeface="Times New Roman" pitchFamily="18" charset="0"/>
                <a:cs typeface="Times New Roman" pitchFamily="18" charset="0"/>
              </a:rPr>
              <a:t>М</a:t>
            </a:r>
          </a:p>
          <a:p>
            <a:pPr algn="ctr">
              <a:defRPr/>
            </a:pPr>
            <a:r>
              <a:rPr lang="uk-UA" b="1" dirty="0">
                <a:solidFill>
                  <a:schemeClr val="tx1"/>
                </a:solidFill>
                <a:latin typeface="Times New Roman" pitchFamily="18" charset="0"/>
                <a:cs typeface="Times New Roman" pitchFamily="18" charset="0"/>
              </a:rPr>
              <a:t>О</a:t>
            </a:r>
          </a:p>
          <a:p>
            <a:pPr algn="ctr">
              <a:defRPr/>
            </a:pPr>
            <a:r>
              <a:rPr lang="uk-UA" b="1" dirty="0">
                <a:solidFill>
                  <a:schemeClr val="tx1"/>
                </a:solidFill>
                <a:latin typeface="Times New Roman" pitchFamily="18" charset="0"/>
                <a:cs typeface="Times New Roman" pitchFamily="18" charset="0"/>
              </a:rPr>
              <a:t>Г</a:t>
            </a:r>
          </a:p>
          <a:p>
            <a:pPr algn="ctr">
              <a:defRPr/>
            </a:pPr>
            <a:r>
              <a:rPr lang="uk-UA" b="1" dirty="0">
                <a:solidFill>
                  <a:schemeClr val="tx1"/>
                </a:solidFill>
                <a:latin typeface="Times New Roman" pitchFamily="18" charset="0"/>
                <a:cs typeface="Times New Roman" pitchFamily="18" charset="0"/>
              </a:rPr>
              <a:t>И</a:t>
            </a:r>
          </a:p>
          <a:p>
            <a:pPr algn="ctr">
              <a:defRPr/>
            </a:pPr>
            <a:endParaRPr lang="uk-UA" dirty="0">
              <a:solidFill>
                <a:schemeClr val="tx1"/>
              </a:solidFill>
              <a:latin typeface="Times New Roman" pitchFamily="18" charset="0"/>
              <a:cs typeface="Times New Roman" pitchFamily="18" charset="0"/>
            </a:endParaRPr>
          </a:p>
        </p:txBody>
      </p:sp>
      <p:sp>
        <p:nvSpPr>
          <p:cNvPr id="9" name="Прямоугольник 8"/>
          <p:cNvSpPr/>
          <p:nvPr/>
        </p:nvSpPr>
        <p:spPr>
          <a:xfrm>
            <a:off x="4818063" y="2706688"/>
            <a:ext cx="1665287" cy="369887"/>
          </a:xfrm>
          <a:prstGeom prst="rect">
            <a:avLst/>
          </a:prstGeom>
          <a:solidFill>
            <a:schemeClr val="accent1">
              <a:lumMod val="20000"/>
              <a:lumOff val="80000"/>
            </a:schemeClr>
          </a:solidFill>
        </p:spPr>
        <p:txBody>
          <a:bodyPr>
            <a:spAutoFit/>
          </a:bodyPr>
          <a:lstStyle/>
          <a:p>
            <a:pPr>
              <a:defRPr/>
            </a:pPr>
            <a:r>
              <a:rPr lang="uk-UA" b="1" dirty="0">
                <a:latin typeface="Times New Roman" pitchFamily="18" charset="0"/>
                <a:cs typeface="Times New Roman" pitchFamily="18" charset="0"/>
              </a:rPr>
              <a:t>доступним</a:t>
            </a:r>
          </a:p>
        </p:txBody>
      </p:sp>
      <p:sp>
        <p:nvSpPr>
          <p:cNvPr id="36879" name="Прямоугольник 9"/>
          <p:cNvSpPr>
            <a:spLocks noChangeArrowheads="1"/>
          </p:cNvSpPr>
          <p:nvPr/>
        </p:nvSpPr>
        <p:spPr bwMode="auto">
          <a:xfrm>
            <a:off x="5192713" y="2251075"/>
            <a:ext cx="1571625" cy="368300"/>
          </a:xfrm>
          <a:prstGeom prst="rect">
            <a:avLst/>
          </a:prstGeom>
          <a:solidFill>
            <a:srgbClr val="92D050"/>
          </a:solidFill>
          <a:ln w="9525">
            <a:noFill/>
            <a:miter lim="800000"/>
            <a:headEnd/>
            <a:tailEnd/>
          </a:ln>
        </p:spPr>
        <p:txBody>
          <a:bodyPr>
            <a:spAutoFit/>
          </a:bodyPr>
          <a:lstStyle/>
          <a:p>
            <a:r>
              <a:rPr lang="uk-UA" b="1">
                <a:latin typeface="Times New Roman" pitchFamily="18" charset="0"/>
                <a:cs typeface="Times New Roman" pitchFamily="18" charset="0"/>
              </a:rPr>
              <a:t>безпечним</a:t>
            </a:r>
          </a:p>
        </p:txBody>
      </p:sp>
      <p:sp>
        <p:nvSpPr>
          <p:cNvPr id="11" name="Прямоугольник 10"/>
          <p:cNvSpPr/>
          <p:nvPr/>
        </p:nvSpPr>
        <p:spPr>
          <a:xfrm>
            <a:off x="4241800" y="3633788"/>
            <a:ext cx="2395538" cy="485775"/>
          </a:xfrm>
          <a:prstGeom prst="rect">
            <a:avLst/>
          </a:prstGeom>
          <a:solidFill>
            <a:schemeClr val="accent4">
              <a:lumMod val="40000"/>
              <a:lumOff val="60000"/>
            </a:schemeClr>
          </a:solidFill>
        </p:spPr>
        <p:txBody>
          <a:bodyPr>
            <a:spAutoFit/>
          </a:bodyPr>
          <a:lstStyle/>
          <a:p>
            <a:pPr algn="r">
              <a:lnSpc>
                <a:spcPct val="70000"/>
              </a:lnSpc>
              <a:defRPr/>
            </a:pPr>
            <a:r>
              <a:rPr lang="uk-UA" b="1" dirty="0">
                <a:latin typeface="Times New Roman" pitchFamily="18" charset="0"/>
                <a:cs typeface="Times New Roman" pitchFamily="18" charset="0"/>
              </a:rPr>
              <a:t>модульні меблі</a:t>
            </a:r>
            <a:r>
              <a:rPr lang="uk-UA" b="1" dirty="0">
                <a:solidFill>
                  <a:prstClr val="black"/>
                </a:solidFill>
                <a:latin typeface="Times New Roman" pitchFamily="18" charset="0"/>
                <a:cs typeface="Times New Roman" pitchFamily="18" charset="0"/>
              </a:rPr>
              <a:t>, легкі </a:t>
            </a:r>
          </a:p>
          <a:p>
            <a:pPr algn="r">
              <a:lnSpc>
                <a:spcPct val="70000"/>
              </a:lnSpc>
              <a:defRPr/>
            </a:pPr>
            <a:r>
              <a:rPr lang="uk-UA" b="1" dirty="0">
                <a:solidFill>
                  <a:prstClr val="black"/>
                </a:solidFill>
                <a:latin typeface="Times New Roman" pitchFamily="18" charset="0"/>
                <a:cs typeface="Times New Roman" pitchFamily="18" charset="0"/>
              </a:rPr>
              <a:t>для пересування</a:t>
            </a:r>
          </a:p>
        </p:txBody>
      </p:sp>
      <p:sp>
        <p:nvSpPr>
          <p:cNvPr id="15" name="Прямоугольник 14"/>
          <p:cNvSpPr/>
          <p:nvPr/>
        </p:nvSpPr>
        <p:spPr>
          <a:xfrm>
            <a:off x="4668838" y="4632325"/>
            <a:ext cx="2173287" cy="485775"/>
          </a:xfrm>
          <a:prstGeom prst="rect">
            <a:avLst/>
          </a:prstGeom>
          <a:solidFill>
            <a:schemeClr val="accent5">
              <a:lumMod val="40000"/>
              <a:lumOff val="60000"/>
            </a:schemeClr>
          </a:solidFill>
        </p:spPr>
        <p:txBody>
          <a:bodyPr>
            <a:spAutoFit/>
          </a:bodyPr>
          <a:lstStyle/>
          <a:p>
            <a:pPr algn="r">
              <a:lnSpc>
                <a:spcPct val="70000"/>
              </a:lnSpc>
              <a:defRPr/>
            </a:pPr>
            <a:r>
              <a:rPr lang="uk-UA" b="1" dirty="0">
                <a:latin typeface="Times New Roman" pitchFamily="18" charset="0"/>
                <a:cs typeface="Times New Roman" pitchFamily="18" charset="0"/>
              </a:rPr>
              <a:t>відкриті полиці, </a:t>
            </a:r>
          </a:p>
          <a:p>
            <a:pPr algn="r">
              <a:lnSpc>
                <a:spcPct val="70000"/>
              </a:lnSpc>
              <a:defRPr/>
            </a:pPr>
            <a:r>
              <a:rPr lang="uk-UA" b="1" dirty="0">
                <a:latin typeface="Times New Roman" pitchFamily="18" charset="0"/>
                <a:cs typeface="Times New Roman" pitchFamily="18" charset="0"/>
              </a:rPr>
              <a:t>дошки, </a:t>
            </a:r>
            <a:r>
              <a:rPr lang="uk-UA" b="1" dirty="0" err="1">
                <a:latin typeface="Times New Roman" pitchFamily="18" charset="0"/>
                <a:cs typeface="Times New Roman" pitchFamily="18" charset="0"/>
              </a:rPr>
              <a:t>фліпчарти</a:t>
            </a:r>
            <a:endParaRPr lang="uk-UA" b="1" dirty="0">
              <a:latin typeface="Times New Roman" pitchFamily="18" charset="0"/>
              <a:cs typeface="Times New Roman" pitchFamily="18" charset="0"/>
            </a:endParaRPr>
          </a:p>
        </p:txBody>
      </p:sp>
      <p:sp>
        <p:nvSpPr>
          <p:cNvPr id="17" name="TextBox 16"/>
          <p:cNvSpPr txBox="1"/>
          <p:nvPr/>
        </p:nvSpPr>
        <p:spPr>
          <a:xfrm>
            <a:off x="4851400" y="4178300"/>
            <a:ext cx="1804988" cy="368300"/>
          </a:xfrm>
          <a:prstGeom prst="rect">
            <a:avLst/>
          </a:prstGeom>
          <a:solidFill>
            <a:schemeClr val="accent6">
              <a:lumMod val="40000"/>
              <a:lumOff val="60000"/>
            </a:schemeClr>
          </a:solidFill>
        </p:spPr>
        <p:txBody>
          <a:bodyPr>
            <a:spAutoFit/>
          </a:bodyPr>
          <a:lstStyle/>
          <a:p>
            <a:pPr>
              <a:defRPr/>
            </a:pPr>
            <a:r>
              <a:rPr lang="uk-UA" b="1" dirty="0">
                <a:latin typeface="Times New Roman" pitchFamily="18" charset="0"/>
                <a:cs typeface="Times New Roman" pitchFamily="18" charset="0"/>
              </a:rPr>
              <a:t>естетичним</a:t>
            </a:r>
          </a:p>
        </p:txBody>
      </p:sp>
      <p:sp>
        <p:nvSpPr>
          <p:cNvPr id="36883" name="TextBox 17"/>
          <p:cNvSpPr txBox="1">
            <a:spLocks noChangeArrowheads="1"/>
          </p:cNvSpPr>
          <p:nvPr/>
        </p:nvSpPr>
        <p:spPr bwMode="auto">
          <a:xfrm>
            <a:off x="4625975" y="3189288"/>
            <a:ext cx="1866900" cy="369887"/>
          </a:xfrm>
          <a:prstGeom prst="rect">
            <a:avLst/>
          </a:prstGeom>
          <a:solidFill>
            <a:srgbClr val="FFFF00"/>
          </a:solidFill>
          <a:ln w="9525">
            <a:noFill/>
            <a:miter lim="800000"/>
            <a:headEnd/>
            <a:tailEnd/>
          </a:ln>
        </p:spPr>
        <p:txBody>
          <a:bodyPr>
            <a:spAutoFit/>
          </a:bodyPr>
          <a:lstStyle/>
          <a:p>
            <a:r>
              <a:rPr lang="uk-UA" b="1">
                <a:latin typeface="Times New Roman" pitchFamily="18" charset="0"/>
                <a:cs typeface="Times New Roman" pitchFamily="18" charset="0"/>
              </a:rPr>
              <a:t>варіативним </a:t>
            </a:r>
          </a:p>
        </p:txBody>
      </p:sp>
      <p:sp>
        <p:nvSpPr>
          <p:cNvPr id="36884" name="Прямоугольник 20"/>
          <p:cNvSpPr>
            <a:spLocks noChangeArrowheads="1"/>
          </p:cNvSpPr>
          <p:nvPr/>
        </p:nvSpPr>
        <p:spPr bwMode="auto">
          <a:xfrm>
            <a:off x="304800" y="0"/>
            <a:ext cx="8018463" cy="1077913"/>
          </a:xfrm>
          <a:prstGeom prst="rect">
            <a:avLst/>
          </a:prstGeom>
          <a:noFill/>
          <a:ln w="9525">
            <a:noFill/>
            <a:miter lim="800000"/>
            <a:headEnd/>
            <a:tailEnd/>
          </a:ln>
        </p:spPr>
        <p:txBody>
          <a:bodyPr>
            <a:spAutoFit/>
          </a:bodyPr>
          <a:lstStyle/>
          <a:p>
            <a:r>
              <a:rPr lang="uk-UA" sz="3200" b="1">
                <a:solidFill>
                  <a:srgbClr val="005A9E"/>
                </a:solidFill>
                <a:latin typeface="Times New Roman" pitchFamily="18" charset="0"/>
              </a:rPr>
              <a:t>Предметно-просторове середовище </a:t>
            </a:r>
            <a:br>
              <a:rPr lang="uk-UA" sz="3200" b="1">
                <a:solidFill>
                  <a:srgbClr val="005A9E"/>
                </a:solidFill>
                <a:latin typeface="Times New Roman" pitchFamily="18" charset="0"/>
              </a:rPr>
            </a:br>
            <a:r>
              <a:rPr lang="uk-UA" sz="3200" b="1">
                <a:solidFill>
                  <a:srgbClr val="005A9E"/>
                </a:solidFill>
                <a:latin typeface="Times New Roman" pitchFamily="18" charset="0"/>
              </a:rPr>
              <a:t>закладу дошкільної освіти повинно бути:</a:t>
            </a:r>
            <a:endParaRPr lang="uk-UA" sz="3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uk-UA" sz="3600" b="1" dirty="0" smtClean="0">
                <a:latin typeface="Times New Roman" pitchFamily="18" charset="0"/>
                <a:cs typeface="Times New Roman" pitchFamily="18" charset="0"/>
              </a:rPr>
              <a:t>Пріоритетні завдання для розвитку дітей </a:t>
            </a:r>
            <a:endParaRPr lang="uk-UA" sz="4800" b="1" dirty="0">
              <a:latin typeface="Times New Roman" pitchFamily="18" charset="0"/>
              <a:cs typeface="Times New Roman" pitchFamily="18" charset="0"/>
            </a:endParaRPr>
          </a:p>
        </p:txBody>
      </p:sp>
      <p:sp>
        <p:nvSpPr>
          <p:cNvPr id="57347" name="Объект 2"/>
          <p:cNvSpPr>
            <a:spLocks noGrp="1"/>
          </p:cNvSpPr>
          <p:nvPr>
            <p:ph idx="1"/>
          </p:nvPr>
        </p:nvSpPr>
        <p:spPr>
          <a:xfrm>
            <a:off x="211138" y="1600200"/>
            <a:ext cx="8745537" cy="4530725"/>
          </a:xfrm>
        </p:spPr>
        <p:txBody>
          <a:bodyPr>
            <a:normAutofit lnSpcReduction="10000"/>
          </a:bodyPr>
          <a:lstStyle/>
          <a:p>
            <a:r>
              <a:rPr lang="uk-UA" sz="2000" smtClean="0">
                <a:effectLst/>
                <a:latin typeface="Times New Roman" pitchFamily="18" charset="0"/>
                <a:cs typeface="Times New Roman" pitchFamily="18" charset="0"/>
              </a:rPr>
              <a:t>•	</a:t>
            </a:r>
            <a:r>
              <a:rPr lang="uk-UA" sz="2000" b="1" smtClean="0">
                <a:effectLst/>
                <a:latin typeface="Times New Roman" pitchFamily="18" charset="0"/>
                <a:cs typeface="Times New Roman" pitchFamily="18" charset="0"/>
              </a:rPr>
              <a:t>ранній вік </a:t>
            </a:r>
            <a:r>
              <a:rPr lang="uk-UA" sz="2000" smtClean="0">
                <a:effectLst/>
                <a:latin typeface="Times New Roman" pitchFamily="18" charset="0"/>
                <a:cs typeface="Times New Roman" pitchFamily="18" charset="0"/>
              </a:rPr>
              <a:t>— опанування предметно-маніпулятивною діяльністю, формування активного мовлення, розвиток відчуттів та сприймання (зорові, слухові, тактильні та ін.), виховання культурно-гігієнічних навичок;</a:t>
            </a:r>
          </a:p>
          <a:p>
            <a:r>
              <a:rPr lang="uk-UA" sz="2000" smtClean="0">
                <a:effectLst/>
                <a:latin typeface="Times New Roman" pitchFamily="18" charset="0"/>
                <a:cs typeface="Times New Roman" pitchFamily="18" charset="0"/>
              </a:rPr>
              <a:t>•	</a:t>
            </a:r>
            <a:r>
              <a:rPr lang="uk-UA" sz="2000" b="1" smtClean="0">
                <a:effectLst/>
                <a:latin typeface="Times New Roman" pitchFamily="18" charset="0"/>
                <a:cs typeface="Times New Roman" pitchFamily="18" charset="0"/>
              </a:rPr>
              <a:t>молодший дошкільний вік </a:t>
            </a:r>
            <a:r>
              <a:rPr lang="uk-UA" sz="2000" smtClean="0">
                <a:effectLst/>
                <a:latin typeface="Times New Roman" pitchFamily="18" charset="0"/>
                <a:cs typeface="Times New Roman" pitchFamily="18" charset="0"/>
              </a:rPr>
              <a:t>— оволодіння предметно-практичною діяльністю (діяльність з предметами за їх призначенням), засвоєння сенсорних еталонів (колір, форма, розмір), розвиток мовлення, вправляння чуттєвого досвіду взаємодії з оточенням (бачу, чую, відчуваю, дію);</a:t>
            </a:r>
          </a:p>
          <a:p>
            <a:r>
              <a:rPr lang="uk-UA" sz="2000" smtClean="0">
                <a:effectLst/>
                <a:latin typeface="Times New Roman" pitchFamily="18" charset="0"/>
                <a:cs typeface="Times New Roman" pitchFamily="18" charset="0"/>
              </a:rPr>
              <a:t>•	</a:t>
            </a:r>
            <a:r>
              <a:rPr lang="uk-UA" sz="2000" b="1" smtClean="0">
                <a:effectLst/>
                <a:latin typeface="Times New Roman" pitchFamily="18" charset="0"/>
                <a:cs typeface="Times New Roman" pitchFamily="18" charset="0"/>
              </a:rPr>
              <a:t>середній дошкільний вік </a:t>
            </a:r>
            <a:r>
              <a:rPr lang="uk-UA" sz="2000" smtClean="0">
                <a:effectLst/>
                <a:latin typeface="Times New Roman" pitchFamily="18" charset="0"/>
                <a:cs typeface="Times New Roman" pitchFamily="18" charset="0"/>
              </a:rPr>
              <a:t>— ігрова діяльність, формування граматичної правильності мовлення та вихід на творчий рівень сюжетно-рольової гри;</a:t>
            </a:r>
          </a:p>
          <a:p>
            <a:r>
              <a:rPr lang="uk-UA" sz="2000" smtClean="0">
                <a:effectLst/>
                <a:latin typeface="Times New Roman" pitchFamily="18" charset="0"/>
                <a:cs typeface="Times New Roman" pitchFamily="18" charset="0"/>
              </a:rPr>
              <a:t>•	</a:t>
            </a:r>
            <a:r>
              <a:rPr lang="uk-UA" sz="2000" b="1" smtClean="0">
                <a:effectLst/>
                <a:latin typeface="Times New Roman" pitchFamily="18" charset="0"/>
                <a:cs typeface="Times New Roman" pitchFamily="18" charset="0"/>
              </a:rPr>
              <a:t>старший дошкільний вік </a:t>
            </a:r>
            <a:r>
              <a:rPr lang="uk-UA" sz="2000" smtClean="0">
                <a:effectLst/>
                <a:latin typeface="Times New Roman" pitchFamily="18" charset="0"/>
                <a:cs typeface="Times New Roman" pitchFamily="18" charset="0"/>
              </a:rPr>
              <a:t>— формування психологічної зрілості та готовності до навчання у школі (життєві компетентності, мотивація, саморегуляція, вміння спілкуватися, інтерес до пізнавальної діяльності).</a:t>
            </a:r>
          </a:p>
          <a:p>
            <a:endParaRPr lang="uk-UA" sz="2000" smtClean="0">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p:cNvSpPr>
            <a:spLocks noChangeArrowheads="1"/>
          </p:cNvSpPr>
          <p:nvPr/>
        </p:nvSpPr>
        <p:spPr bwMode="auto">
          <a:xfrm>
            <a:off x="280988" y="3973513"/>
            <a:ext cx="8148637" cy="2554287"/>
          </a:xfrm>
          <a:prstGeom prst="rect">
            <a:avLst/>
          </a:prstGeom>
          <a:noFill/>
          <a:ln w="9525">
            <a:noFill/>
            <a:miter lim="800000"/>
            <a:headEnd/>
            <a:tailEnd/>
          </a:ln>
        </p:spPr>
        <p:txBody>
          <a:bodyPr>
            <a:spAutoFit/>
          </a:bodyPr>
          <a:lstStyle/>
          <a:p>
            <a:pPr algn="just">
              <a:defRPr/>
            </a:pPr>
            <a:r>
              <a:rPr lang="uk-UA" sz="2000" b="1" dirty="0">
                <a:solidFill>
                  <a:schemeClr val="accent4">
                    <a:lumMod val="10000"/>
                  </a:schemeClr>
                </a:solidFill>
                <a:latin typeface="Times New Roman" pitchFamily="18" charset="0"/>
                <a:cs typeface="Times New Roman" pitchFamily="18" charset="0"/>
              </a:rPr>
              <a:t>Необхідно так проектувати діяльність дітей, щоб вони не лише набували та розширювали свої знання, а й ставали більш уважними один до одного, до дітей іншого віку,    до дорослих, вміли б висловлювати свої думки, слухати   і поважати думки інших тощо</a:t>
            </a:r>
          </a:p>
          <a:p>
            <a:pPr algn="just">
              <a:defRPr/>
            </a:pPr>
            <a:r>
              <a:rPr lang="uk-UA" sz="2000" b="1" dirty="0">
                <a:solidFill>
                  <a:schemeClr val="accent4">
                    <a:lumMod val="10000"/>
                  </a:schemeClr>
                </a:solidFill>
                <a:latin typeface="Times New Roman" pitchFamily="18" charset="0"/>
                <a:cs typeface="Times New Roman" pitchFamily="18" charset="0"/>
              </a:rPr>
              <a:t>Рекомендуємо звернути особливу увагу на взаємодію з сім’ями, прищепленню дітям дошкільного віку базових цінностей: доброти, дружби, любові, відповідальності, відчуття краси.</a:t>
            </a:r>
          </a:p>
          <a:p>
            <a:pPr algn="just">
              <a:defRPr/>
            </a:pPr>
            <a:r>
              <a:rPr lang="uk-UA" sz="2000" b="1" dirty="0">
                <a:solidFill>
                  <a:schemeClr val="accent4">
                    <a:lumMod val="10000"/>
                  </a:schemeClr>
                </a:solidFill>
                <a:latin typeface="Times New Roman" pitchFamily="18" charset="0"/>
                <a:cs typeface="Times New Roman" pitchFamily="18" charset="0"/>
              </a:rPr>
              <a:t>         </a:t>
            </a:r>
            <a:r>
              <a:rPr lang="uk-UA" sz="2000" b="1" dirty="0">
                <a:solidFill>
                  <a:srgbClr val="000000"/>
                </a:solidFill>
              </a:rPr>
              <a:t>                                </a:t>
            </a:r>
            <a:r>
              <a:rPr lang="uk-UA" dirty="0">
                <a:solidFill>
                  <a:srgbClr val="C00000"/>
                </a:solidFill>
                <a:latin typeface="Times New Roman" pitchFamily="18" charset="0"/>
                <a:cs typeface="Times New Roman" pitchFamily="18" charset="0"/>
              </a:rPr>
              <a:t>(лист МОН України від </a:t>
            </a:r>
            <a:r>
              <a:rPr lang="ru-RU" dirty="0">
                <a:solidFill>
                  <a:srgbClr val="C00000"/>
                </a:solidFill>
                <a:latin typeface="Times New Roman" pitchFamily="18" charset="0"/>
                <a:cs typeface="Times New Roman" pitchFamily="18" charset="0"/>
              </a:rPr>
              <a:t>30.07.2020 №  1/9-411</a:t>
            </a:r>
            <a:r>
              <a:rPr lang="uk-UA" dirty="0">
                <a:solidFill>
                  <a:srgbClr val="C00000"/>
                </a:solidFill>
                <a:latin typeface="Times New Roman" pitchFamily="18" charset="0"/>
                <a:cs typeface="Times New Roman" pitchFamily="18" charset="0"/>
              </a:rPr>
              <a:t>)</a:t>
            </a:r>
            <a:endParaRPr lang="uk-UA" sz="2000" b="1" dirty="0">
              <a:solidFill>
                <a:schemeClr val="accent4">
                  <a:lumMod val="10000"/>
                </a:schemeClr>
              </a:solidFill>
              <a:latin typeface="Times New Roman" pitchFamily="18" charset="0"/>
              <a:cs typeface="Times New Roman" pitchFamily="18" charset="0"/>
            </a:endParaRPr>
          </a:p>
        </p:txBody>
      </p:sp>
      <p:sp>
        <p:nvSpPr>
          <p:cNvPr id="60419" name="Прямоугольник 2"/>
          <p:cNvSpPr>
            <a:spLocks noChangeArrowheads="1"/>
          </p:cNvSpPr>
          <p:nvPr/>
        </p:nvSpPr>
        <p:spPr bwMode="auto">
          <a:xfrm>
            <a:off x="0" y="33338"/>
            <a:ext cx="9144000" cy="954087"/>
          </a:xfrm>
          <a:prstGeom prst="rect">
            <a:avLst/>
          </a:prstGeom>
          <a:noFill/>
          <a:ln w="9525">
            <a:noFill/>
            <a:miter lim="800000"/>
            <a:headEnd/>
            <a:tailEnd/>
          </a:ln>
        </p:spPr>
        <p:txBody>
          <a:bodyPr>
            <a:spAutoFit/>
          </a:bodyPr>
          <a:lstStyle/>
          <a:p>
            <a:r>
              <a:rPr lang="uk-UA" sz="2800" b="1">
                <a:solidFill>
                  <a:srgbClr val="003B76"/>
                </a:solidFill>
                <a:latin typeface="Times New Roman" pitchFamily="18" charset="0"/>
                <a:cs typeface="Times New Roman" pitchFamily="18" charset="0"/>
              </a:rPr>
              <a:t>Важливою особливістю організації освітнього процесу є використання:  </a:t>
            </a:r>
            <a:endParaRPr lang="uk-UA" sz="2800" b="1">
              <a:latin typeface="Times New Roman" pitchFamily="18" charset="0"/>
              <a:cs typeface="Times New Roman" pitchFamily="18" charset="0"/>
            </a:endParaRPr>
          </a:p>
        </p:txBody>
      </p:sp>
      <p:sp>
        <p:nvSpPr>
          <p:cNvPr id="60420" name="Прямоугольник 3"/>
          <p:cNvSpPr>
            <a:spLocks noChangeArrowheads="1"/>
          </p:cNvSpPr>
          <p:nvPr/>
        </p:nvSpPr>
        <p:spPr bwMode="auto">
          <a:xfrm>
            <a:off x="1290638" y="1160463"/>
            <a:ext cx="7062787" cy="522287"/>
          </a:xfrm>
          <a:prstGeom prst="rect">
            <a:avLst/>
          </a:prstGeom>
          <a:solidFill>
            <a:srgbClr val="92D050"/>
          </a:solidFill>
          <a:ln w="9525">
            <a:noFill/>
            <a:miter lim="800000"/>
            <a:headEnd/>
            <a:tailEnd/>
          </a:ln>
        </p:spPr>
        <p:txBody>
          <a:bodyPr>
            <a:spAutoFit/>
          </a:bodyPr>
          <a:lstStyle/>
          <a:p>
            <a:r>
              <a:rPr lang="uk-UA" sz="2800" b="1" dirty="0">
                <a:solidFill>
                  <a:srgbClr val="005A9E"/>
                </a:solidFill>
                <a:latin typeface="Times New Roman" pitchFamily="18" charset="0"/>
                <a:cs typeface="Times New Roman" pitchFamily="18" charset="0"/>
              </a:rPr>
              <a:t>ігрових і проблемно-навчальних ситуацій </a:t>
            </a:r>
          </a:p>
        </p:txBody>
      </p:sp>
      <p:sp>
        <p:nvSpPr>
          <p:cNvPr id="60421" name="Прямоугольник 4"/>
          <p:cNvSpPr>
            <a:spLocks noChangeArrowheads="1"/>
          </p:cNvSpPr>
          <p:nvPr/>
        </p:nvSpPr>
        <p:spPr bwMode="auto">
          <a:xfrm>
            <a:off x="1241425" y="1989138"/>
            <a:ext cx="7140575" cy="867930"/>
          </a:xfrm>
          <a:prstGeom prst="rect">
            <a:avLst/>
          </a:prstGeom>
          <a:solidFill>
            <a:schemeClr val="bg1"/>
          </a:solidFill>
          <a:ln w="9525">
            <a:noFill/>
            <a:miter lim="800000"/>
            <a:headEnd/>
            <a:tailEnd/>
          </a:ln>
        </p:spPr>
        <p:txBody>
          <a:bodyPr>
            <a:spAutoFit/>
          </a:bodyPr>
          <a:lstStyle/>
          <a:p>
            <a:pPr>
              <a:lnSpc>
                <a:spcPct val="90000"/>
              </a:lnSpc>
            </a:pPr>
            <a:r>
              <a:rPr lang="uk-UA" sz="2800" b="1" dirty="0">
                <a:solidFill>
                  <a:srgbClr val="003B76"/>
                </a:solidFill>
                <a:latin typeface="Times New Roman" pitchFamily="18" charset="0"/>
                <a:cs typeface="Times New Roman" pitchFamily="18" charset="0"/>
              </a:rPr>
              <a:t>інформаційно-комунікаційних та </a:t>
            </a:r>
            <a:r>
              <a:rPr lang="uk-UA" sz="2800" b="1" dirty="0" smtClean="0">
                <a:solidFill>
                  <a:srgbClr val="003B76"/>
                </a:solidFill>
                <a:latin typeface="Times New Roman" pitchFamily="18" charset="0"/>
                <a:cs typeface="Times New Roman" pitchFamily="18" charset="0"/>
              </a:rPr>
              <a:t>нових педагогічних технологій</a:t>
            </a:r>
            <a:endParaRPr lang="uk-UA" sz="2800" b="1" dirty="0">
              <a:solidFill>
                <a:srgbClr val="003B76"/>
              </a:solidFill>
              <a:latin typeface="Times New Roman" pitchFamily="18" charset="0"/>
              <a:cs typeface="Times New Roman" pitchFamily="18" charset="0"/>
            </a:endParaRPr>
          </a:p>
        </p:txBody>
      </p:sp>
      <p:sp>
        <p:nvSpPr>
          <p:cNvPr id="60422" name="Прямоугольник 5"/>
          <p:cNvSpPr>
            <a:spLocks noChangeArrowheads="1"/>
          </p:cNvSpPr>
          <p:nvPr/>
        </p:nvSpPr>
        <p:spPr bwMode="auto">
          <a:xfrm>
            <a:off x="1304925" y="3246438"/>
            <a:ext cx="7042150" cy="523875"/>
          </a:xfrm>
          <a:prstGeom prst="rect">
            <a:avLst/>
          </a:prstGeom>
          <a:solidFill>
            <a:srgbClr val="FFC000"/>
          </a:solidFill>
          <a:ln w="9525">
            <a:noFill/>
            <a:miter lim="800000"/>
            <a:headEnd/>
            <a:tailEnd/>
          </a:ln>
        </p:spPr>
        <p:txBody>
          <a:bodyPr>
            <a:spAutoFit/>
          </a:bodyPr>
          <a:lstStyle/>
          <a:p>
            <a:r>
              <a:rPr lang="uk-UA" sz="2800" b="1">
                <a:solidFill>
                  <a:srgbClr val="003B76"/>
                </a:solidFill>
                <a:latin typeface="Times New Roman" pitchFamily="18" charset="0"/>
                <a:cs typeface="Times New Roman" pitchFamily="18" charset="0"/>
              </a:rPr>
              <a:t>проектної діяльності</a:t>
            </a:r>
          </a:p>
        </p:txBody>
      </p:sp>
      <p:pic>
        <p:nvPicPr>
          <p:cNvPr id="60423" name="Picture 2"/>
          <p:cNvPicPr>
            <a:picLocks noChangeAspect="1" noChangeArrowheads="1"/>
          </p:cNvPicPr>
          <p:nvPr/>
        </p:nvPicPr>
        <p:blipFill>
          <a:blip r:embed="rId2" cstate="print"/>
          <a:srcRect/>
          <a:stretch>
            <a:fillRect/>
          </a:stretch>
        </p:blipFill>
        <p:spPr bwMode="auto">
          <a:xfrm>
            <a:off x="8353425" y="4144963"/>
            <a:ext cx="633413" cy="981075"/>
          </a:xfrm>
          <a:prstGeom prst="rect">
            <a:avLst/>
          </a:prstGeom>
          <a:noFill/>
          <a:ln w="9525">
            <a:noFill/>
            <a:miter lim="800000"/>
            <a:headEnd/>
            <a:tailEnd/>
          </a:ln>
        </p:spPr>
      </p:pic>
      <p:sp>
        <p:nvSpPr>
          <p:cNvPr id="7" name="Стрелка вправо 6"/>
          <p:cNvSpPr/>
          <p:nvPr/>
        </p:nvSpPr>
        <p:spPr>
          <a:xfrm>
            <a:off x="274638" y="119856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9" name="Стрелка вправо 8"/>
          <p:cNvSpPr/>
          <p:nvPr/>
        </p:nvSpPr>
        <p:spPr>
          <a:xfrm>
            <a:off x="274638" y="2222500"/>
            <a:ext cx="977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
        <p:nvSpPr>
          <p:cNvPr id="10" name="Стрелка вправо 9"/>
          <p:cNvSpPr/>
          <p:nvPr/>
        </p:nvSpPr>
        <p:spPr>
          <a:xfrm>
            <a:off x="298450" y="3246438"/>
            <a:ext cx="977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3200" dirty="0">
              <a:solidFill>
                <a:srgbClr val="0070C0"/>
              </a:solidFill>
              <a:effectLst>
                <a:outerShdw blurRad="38100" dist="38100" dir="2700000" algn="tl">
                  <a:srgbClr val="000000">
                    <a:alpha val="43137"/>
                  </a:srgbClr>
                </a:outerShdw>
              </a:effectLst>
            </a:endParaRPr>
          </a:p>
        </p:txBody>
      </p:sp>
      <p:sp>
        <p:nvSpPr>
          <p:cNvPr id="3" name="Объект 2"/>
          <p:cNvSpPr>
            <a:spLocks noGrp="1"/>
          </p:cNvSpPr>
          <p:nvPr>
            <p:ph sz="half" idx="1"/>
          </p:nvPr>
        </p:nvSpPr>
        <p:spPr/>
        <p:txBody>
          <a:bodyPr>
            <a:normAutofit lnSpcReduction="10000"/>
          </a:bodyPr>
          <a:lstStyle/>
          <a:p>
            <a:r>
              <a:rPr lang="uk-UA" altLang="ru-RU" b="1" dirty="0" smtClean="0">
                <a:solidFill>
                  <a:srgbClr val="0070C0"/>
                </a:solidFill>
                <a:effectLst>
                  <a:outerShdw blurRad="38100" dist="38100" dir="2700000" algn="tl">
                    <a:srgbClr val="000000">
                      <a:alpha val="43137"/>
                    </a:srgbClr>
                  </a:outerShdw>
                </a:effectLst>
                <a:latin typeface="Georgia" pitchFamily="18" charset="0"/>
              </a:rPr>
              <a:t>Види освітньої діяльності</a:t>
            </a:r>
            <a:endParaRPr lang="uk-UA" altLang="ru-RU" dirty="0" smtClean="0">
              <a:latin typeface="Bookman Old Style" panose="02050604050505020204" pitchFamily="18" charset="0"/>
            </a:endParaRPr>
          </a:p>
          <a:p>
            <a:r>
              <a:rPr lang="uk-UA" altLang="ru-RU" dirty="0" smtClean="0">
                <a:latin typeface="Bookman Old Style" panose="02050604050505020204" pitchFamily="18" charset="0"/>
              </a:rPr>
              <a:t>безпосередня </a:t>
            </a:r>
            <a:r>
              <a:rPr lang="uk-UA" altLang="ru-RU" dirty="0">
                <a:latin typeface="Bookman Old Style" panose="02050604050505020204" pitchFamily="18" charset="0"/>
              </a:rPr>
              <a:t>освітня діяльність;</a:t>
            </a:r>
          </a:p>
          <a:p>
            <a:r>
              <a:rPr lang="uk-UA" altLang="ru-RU" dirty="0">
                <a:latin typeface="Bookman Old Style" panose="02050604050505020204" pitchFamily="18" charset="0"/>
              </a:rPr>
              <a:t>спільна діяльність (режимні моменти);</a:t>
            </a:r>
          </a:p>
          <a:p>
            <a:r>
              <a:rPr lang="uk-UA" altLang="ru-RU" dirty="0">
                <a:latin typeface="Bookman Old Style" panose="02050604050505020204" pitchFamily="18" charset="0"/>
              </a:rPr>
              <a:t>самостійна діяльність дітей;</a:t>
            </a:r>
          </a:p>
          <a:p>
            <a:r>
              <a:rPr lang="uk-UA" altLang="ru-RU" dirty="0">
                <a:latin typeface="Bookman Old Style" panose="02050604050505020204" pitchFamily="18" charset="0"/>
              </a:rPr>
              <a:t>взаємодія з батьками.</a:t>
            </a:r>
          </a:p>
          <a:p>
            <a:endParaRPr lang="ru-RU" dirty="0"/>
          </a:p>
        </p:txBody>
      </p:sp>
      <p:sp>
        <p:nvSpPr>
          <p:cNvPr id="5" name="Дата 4"/>
          <p:cNvSpPr>
            <a:spLocks noGrp="1"/>
          </p:cNvSpPr>
          <p:nvPr>
            <p:ph type="dt" sz="half" idx="10"/>
          </p:nvPr>
        </p:nvSpPr>
        <p:spPr/>
        <p:txBody>
          <a:bodyPr/>
          <a:lstStyle/>
          <a:p>
            <a:fld id="{0D3BAFCE-9E94-4B6E-8F65-CBA6C59480B4}" type="datetime1">
              <a:rPr lang="ru-RU" smtClean="0"/>
              <a:pPr/>
              <a:t>16.09.2021</a:t>
            </a:fld>
            <a:endParaRPr lang="ru-RU"/>
          </a:p>
        </p:txBody>
      </p:sp>
      <p:sp>
        <p:nvSpPr>
          <p:cNvPr id="6" name="Нижний колонтитул 5"/>
          <p:cNvSpPr>
            <a:spLocks noGrp="1"/>
          </p:cNvSpPr>
          <p:nvPr>
            <p:ph type="ftr" sz="quarter" idx="11"/>
          </p:nvPr>
        </p:nvSpPr>
        <p:spPr/>
        <p:txBody>
          <a:bodyPr/>
          <a:lstStyle/>
          <a:p>
            <a:r>
              <a:rPr lang="ru-RU" smtClean="0"/>
              <a:t>Вебінар проф. Катерини Крутій</a:t>
            </a:r>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14</a:t>
            </a:fld>
            <a:endParaRPr lang="ru-RU"/>
          </a:p>
        </p:txBody>
      </p:sp>
      <p:sp>
        <p:nvSpPr>
          <p:cNvPr id="9" name="Содержимое 8"/>
          <p:cNvSpPr>
            <a:spLocks noGrp="1"/>
          </p:cNvSpPr>
          <p:nvPr>
            <p:ph sz="half" idx="2"/>
          </p:nvPr>
        </p:nvSpPr>
        <p:spPr/>
        <p:txBody>
          <a:bodyPr>
            <a:normAutofit lnSpcReduction="10000"/>
          </a:bodyPr>
          <a:lstStyle/>
          <a:p>
            <a:r>
              <a:rPr lang="uk-UA" b="1" dirty="0" smtClean="0">
                <a:solidFill>
                  <a:schemeClr val="accent1"/>
                </a:solidFill>
              </a:rPr>
              <a:t>Типи діяльності :</a:t>
            </a:r>
          </a:p>
          <a:p>
            <a:r>
              <a:rPr lang="uk-UA" dirty="0" smtClean="0"/>
              <a:t>Предметна діяльність</a:t>
            </a:r>
          </a:p>
          <a:p>
            <a:r>
              <a:rPr lang="uk-UA" dirty="0" smtClean="0"/>
              <a:t>Ігрова діяльність</a:t>
            </a:r>
          </a:p>
          <a:p>
            <a:r>
              <a:rPr lang="uk-UA" dirty="0" smtClean="0"/>
              <a:t>Комунікативна діяльність</a:t>
            </a:r>
          </a:p>
          <a:p>
            <a:r>
              <a:rPr lang="uk-UA" dirty="0" smtClean="0"/>
              <a:t>Пізнавальна діяльність</a:t>
            </a:r>
          </a:p>
          <a:p>
            <a:r>
              <a:rPr lang="uk-UA" dirty="0" err="1" smtClean="0"/>
              <a:t>Претворювальна</a:t>
            </a:r>
            <a:r>
              <a:rPr lang="uk-UA" dirty="0" smtClean="0"/>
              <a:t> діяльність</a:t>
            </a:r>
          </a:p>
          <a:p>
            <a:r>
              <a:rPr lang="uk-UA" dirty="0" smtClean="0"/>
              <a:t>Оцінювально-контрольна діяльність</a:t>
            </a:r>
            <a:endParaRPr lang="uk-UA" dirty="0"/>
          </a:p>
        </p:txBody>
      </p:sp>
    </p:spTree>
    <p:extLst>
      <p:ext uri="{BB962C8B-B14F-4D97-AF65-F5344CB8AC3E}">
        <p14:creationId xmlns:p14="http://schemas.microsoft.com/office/powerpoint/2010/main" xmlns="" val="605267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Новая папка\Новая папка (3)\IMG_20210802_10292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839200" cy="838200"/>
          </a:xfrm>
        </p:spPr>
        <p:txBody>
          <a:bodyPr>
            <a:normAutofit/>
          </a:bodyPr>
          <a:lstStyle/>
          <a:p>
            <a:r>
              <a:rPr lang="ru-RU" sz="3000" b="1" dirty="0" err="1" smtClean="0"/>
              <a:t>Види</a:t>
            </a:r>
            <a:r>
              <a:rPr lang="ru-RU" sz="3000" b="1" dirty="0" smtClean="0"/>
              <a:t> занять</a:t>
            </a:r>
            <a:endParaRPr lang="ru-RU" sz="3000" dirty="0"/>
          </a:p>
        </p:txBody>
      </p:sp>
      <p:sp>
        <p:nvSpPr>
          <p:cNvPr id="5" name="Прямоугольник 4"/>
          <p:cNvSpPr/>
          <p:nvPr/>
        </p:nvSpPr>
        <p:spPr>
          <a:xfrm>
            <a:off x="3286116" y="3357562"/>
            <a:ext cx="2643206" cy="135732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b="1" dirty="0" smtClean="0"/>
              <a:t>Види занять у нашому ЗДО</a:t>
            </a:r>
            <a:endParaRPr lang="ru-RU" b="1" dirty="0"/>
          </a:p>
        </p:txBody>
      </p:sp>
      <p:sp>
        <p:nvSpPr>
          <p:cNvPr id="6" name="Овал 5"/>
          <p:cNvSpPr/>
          <p:nvPr/>
        </p:nvSpPr>
        <p:spPr>
          <a:xfrm>
            <a:off x="3286116" y="1571612"/>
            <a:ext cx="2643206" cy="13573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dirty="0" smtClean="0"/>
              <a:t>Комплексне</a:t>
            </a:r>
            <a:endParaRPr lang="ru-RU" b="1" dirty="0"/>
          </a:p>
        </p:txBody>
      </p:sp>
      <p:sp>
        <p:nvSpPr>
          <p:cNvPr id="7" name="Овал 6"/>
          <p:cNvSpPr/>
          <p:nvPr/>
        </p:nvSpPr>
        <p:spPr>
          <a:xfrm>
            <a:off x="6228184" y="2492896"/>
            <a:ext cx="2643206" cy="13573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dirty="0" smtClean="0"/>
              <a:t>Комбіноване              </a:t>
            </a:r>
            <a:r>
              <a:rPr lang="uk-UA" b="1" dirty="0" err="1" smtClean="0"/>
              <a:t>\мовл.спілкування</a:t>
            </a:r>
            <a:r>
              <a:rPr lang="uk-UA" b="1" dirty="0" smtClean="0"/>
              <a:t>, </a:t>
            </a:r>
            <a:r>
              <a:rPr lang="uk-UA" b="1" dirty="0" err="1" smtClean="0"/>
              <a:t>музика\</a:t>
            </a:r>
            <a:r>
              <a:rPr lang="uk-UA" dirty="0" smtClean="0"/>
              <a:t> </a:t>
            </a:r>
            <a:endParaRPr lang="ru-RU" dirty="0"/>
          </a:p>
        </p:txBody>
      </p:sp>
      <p:sp>
        <p:nvSpPr>
          <p:cNvPr id="8" name="Овал 7"/>
          <p:cNvSpPr/>
          <p:nvPr/>
        </p:nvSpPr>
        <p:spPr>
          <a:xfrm>
            <a:off x="179512" y="2276872"/>
            <a:ext cx="2787222" cy="13573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dirty="0" smtClean="0"/>
              <a:t>Тематичне </a:t>
            </a:r>
            <a:r>
              <a:rPr lang="uk-UA" dirty="0" smtClean="0"/>
              <a:t>\ до свят,  4 заняття з </a:t>
            </a:r>
            <a:r>
              <a:rPr lang="uk-UA" dirty="0" err="1" smtClean="0"/>
              <a:t>мовл.спілкування\</a:t>
            </a:r>
            <a:endParaRPr lang="ru-RU" dirty="0"/>
          </a:p>
        </p:txBody>
      </p:sp>
      <p:sp>
        <p:nvSpPr>
          <p:cNvPr id="11" name="Овал 10"/>
          <p:cNvSpPr/>
          <p:nvPr/>
        </p:nvSpPr>
        <p:spPr>
          <a:xfrm>
            <a:off x="2987824" y="5229200"/>
            <a:ext cx="2643206" cy="13573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dirty="0" smtClean="0"/>
              <a:t>Підсумкове </a:t>
            </a:r>
          </a:p>
          <a:p>
            <a:pPr algn="ctr"/>
            <a:r>
              <a:rPr lang="uk-UA" dirty="0" smtClean="0"/>
              <a:t>\ </a:t>
            </a:r>
            <a:r>
              <a:rPr lang="uk-UA" dirty="0" err="1" smtClean="0"/>
              <a:t>узагальнююче\</a:t>
            </a:r>
            <a:r>
              <a:rPr lang="uk-UA" dirty="0" smtClean="0"/>
              <a:t> з </a:t>
            </a:r>
            <a:r>
              <a:rPr lang="uk-UA" dirty="0" err="1" smtClean="0"/>
              <a:t>вкорст</a:t>
            </a:r>
            <a:r>
              <a:rPr lang="uk-UA" dirty="0" smtClean="0"/>
              <a:t>. </a:t>
            </a:r>
            <a:r>
              <a:rPr lang="uk-UA" dirty="0" err="1" smtClean="0"/>
              <a:t>Інтегрованох</a:t>
            </a:r>
            <a:r>
              <a:rPr lang="uk-UA" dirty="0" smtClean="0"/>
              <a:t> </a:t>
            </a:r>
            <a:r>
              <a:rPr lang="uk-UA" dirty="0" err="1" smtClean="0"/>
              <a:t>зображув.д-ті</a:t>
            </a:r>
            <a:endParaRPr lang="ru-RU" dirty="0"/>
          </a:p>
        </p:txBody>
      </p:sp>
      <p:sp>
        <p:nvSpPr>
          <p:cNvPr id="12" name="Овал 11"/>
          <p:cNvSpPr/>
          <p:nvPr/>
        </p:nvSpPr>
        <p:spPr>
          <a:xfrm>
            <a:off x="6084168" y="4653136"/>
            <a:ext cx="2643206" cy="13573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dirty="0" smtClean="0"/>
              <a:t>Предметне</a:t>
            </a:r>
            <a:r>
              <a:rPr lang="uk-UA" dirty="0" smtClean="0"/>
              <a:t>  </a:t>
            </a:r>
            <a:endParaRPr lang="ru-RU" dirty="0"/>
          </a:p>
        </p:txBody>
      </p:sp>
      <p:cxnSp>
        <p:nvCxnSpPr>
          <p:cNvPr id="14" name="Прямая соединительная линия 13"/>
          <p:cNvCxnSpPr>
            <a:stCxn id="6" idx="4"/>
            <a:endCxn id="5" idx="0"/>
          </p:cNvCxnSpPr>
          <p:nvPr/>
        </p:nvCxnSpPr>
        <p:spPr>
          <a:xfrm rot="5400000">
            <a:off x="4393405" y="3143248"/>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a:stCxn id="8" idx="6"/>
          </p:cNvCxnSpPr>
          <p:nvPr/>
        </p:nvCxnSpPr>
        <p:spPr>
          <a:xfrm>
            <a:off x="2966734" y="2955533"/>
            <a:ext cx="357158" cy="250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stCxn id="7" idx="2"/>
          </p:cNvCxnSpPr>
          <p:nvPr/>
        </p:nvCxnSpPr>
        <p:spPr>
          <a:xfrm rot="10800000" flipV="1">
            <a:off x="5942432" y="3171556"/>
            <a:ext cx="285752" cy="250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a:endCxn id="11" idx="0"/>
          </p:cNvCxnSpPr>
          <p:nvPr/>
        </p:nvCxnSpPr>
        <p:spPr>
          <a:xfrm rot="10800000" flipV="1">
            <a:off x="4309428" y="4729134"/>
            <a:ext cx="607223" cy="5000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a:endCxn id="12" idx="0"/>
          </p:cNvCxnSpPr>
          <p:nvPr/>
        </p:nvCxnSpPr>
        <p:spPr>
          <a:xfrm>
            <a:off x="6727110" y="4153070"/>
            <a:ext cx="678661" cy="500066"/>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0" y="4149080"/>
            <a:ext cx="2643206" cy="13573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dirty="0" smtClean="0"/>
              <a:t>Домінантне </a:t>
            </a:r>
          </a:p>
          <a:p>
            <a:pPr algn="ctr"/>
            <a:r>
              <a:rPr lang="uk-UA" dirty="0" smtClean="0"/>
              <a:t>\ з ФЕМУ, з музики, з </a:t>
            </a:r>
            <a:r>
              <a:rPr lang="uk-UA" dirty="0" err="1" smtClean="0"/>
              <a:t>фізкультури\</a:t>
            </a:r>
            <a:endParaRPr lang="uk-UA"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uk-UA" sz="3600" b="1" dirty="0" smtClean="0">
                <a:solidFill>
                  <a:srgbClr val="0070C0"/>
                </a:solidFill>
                <a:effectLst>
                  <a:outerShdw blurRad="38100" dist="38100" dir="2700000" algn="tl">
                    <a:srgbClr val="000000">
                      <a:alpha val="43137"/>
                    </a:srgbClr>
                  </a:outerShdw>
                </a:effectLst>
                <a:latin typeface="Bookman Old Style" panose="02050604050505020204" pitchFamily="18" charset="0"/>
              </a:rPr>
              <a:t>Мета заняття</a:t>
            </a:r>
            <a:endParaRPr lang="ru-RU" sz="3600" b="1" dirty="0">
              <a:solidFill>
                <a:srgbClr val="0070C0"/>
              </a:solidFill>
              <a:effectLst>
                <a:outerShdw blurRad="38100" dist="38100" dir="2700000" algn="tl">
                  <a:srgbClr val="000000">
                    <a:alpha val="43137"/>
                  </a:srgbClr>
                </a:outerShdw>
              </a:effectLst>
              <a:latin typeface="Bookman Old Style" panose="02050604050505020204" pitchFamily="18" charset="0"/>
            </a:endParaRPr>
          </a:p>
        </p:txBody>
      </p:sp>
      <p:sp>
        <p:nvSpPr>
          <p:cNvPr id="8" name="Объект 7"/>
          <p:cNvSpPr>
            <a:spLocks noGrp="1"/>
          </p:cNvSpPr>
          <p:nvPr>
            <p:ph sz="half" idx="1"/>
          </p:nvPr>
        </p:nvSpPr>
        <p:spPr>
          <a:xfrm>
            <a:off x="251520" y="1600200"/>
            <a:ext cx="4244280" cy="4525963"/>
          </a:xfrm>
        </p:spPr>
        <p:txBody>
          <a:bodyPr>
            <a:normAutofit fontScale="77500" lnSpcReduction="20000"/>
          </a:bodyPr>
          <a:lstStyle/>
          <a:p>
            <a:r>
              <a:rPr lang="ru-RU" i="1" dirty="0" err="1">
                <a:effectLst>
                  <a:outerShdw blurRad="38100" dist="38100" dir="2700000" algn="tl">
                    <a:srgbClr val="000000">
                      <a:alpha val="43137"/>
                    </a:srgbClr>
                  </a:outerShdw>
                </a:effectLst>
                <a:latin typeface="Bookman Old Style" panose="02050604050505020204" pitchFamily="18" charset="0"/>
              </a:rPr>
              <a:t>Н</a:t>
            </a:r>
            <a:r>
              <a:rPr lang="ru-RU" i="1" dirty="0" err="1" smtClean="0">
                <a:effectLst>
                  <a:outerShdw blurRad="38100" dist="38100" dir="2700000" algn="tl">
                    <a:srgbClr val="000000">
                      <a:alpha val="43137"/>
                    </a:srgbClr>
                  </a:outerShdw>
                </a:effectLst>
                <a:latin typeface="Bookman Old Style" panose="02050604050505020204" pitchFamily="18" charset="0"/>
              </a:rPr>
              <a:t>авчальна</a:t>
            </a:r>
            <a:r>
              <a:rPr lang="ru-RU" i="1" dirty="0" smtClean="0">
                <a:effectLst>
                  <a:outerShdw blurRad="38100" dist="38100" dir="2700000" algn="tl">
                    <a:srgbClr val="000000">
                      <a:alpha val="43137"/>
                    </a:srgbClr>
                  </a:outerShdw>
                </a:effectLst>
                <a:latin typeface="Bookman Old Style" panose="02050604050505020204" pitchFamily="18" charset="0"/>
              </a:rPr>
              <a:t> </a:t>
            </a:r>
            <a:r>
              <a:rPr lang="ru-RU" i="1" dirty="0">
                <a:effectLst>
                  <a:outerShdw blurRad="38100" dist="38100" dir="2700000" algn="tl">
                    <a:srgbClr val="000000">
                      <a:alpha val="43137"/>
                    </a:srgbClr>
                  </a:outerShdw>
                </a:effectLst>
                <a:latin typeface="Bookman Old Style" panose="02050604050505020204" pitchFamily="18" charset="0"/>
              </a:rPr>
              <a:t>мета </a:t>
            </a:r>
            <a:r>
              <a:rPr lang="ru-RU" dirty="0">
                <a:latin typeface="Bookman Old Style" panose="02050604050505020204" pitchFamily="18" charset="0"/>
              </a:rPr>
              <a:t>на </a:t>
            </a:r>
            <a:r>
              <a:rPr lang="ru-RU" dirty="0" err="1">
                <a:latin typeface="Bookman Old Style" panose="02050604050505020204" pitchFamily="18" charset="0"/>
              </a:rPr>
              <a:t>занятті</a:t>
            </a:r>
            <a:r>
              <a:rPr lang="ru-RU" dirty="0">
                <a:latin typeface="Bookman Old Style" panose="02050604050505020204" pitchFamily="18" charset="0"/>
              </a:rPr>
              <a:t> є </a:t>
            </a:r>
            <a:r>
              <a:rPr lang="ru-RU" dirty="0" err="1" smtClean="0">
                <a:latin typeface="Bookman Old Style" panose="02050604050505020204" pitchFamily="18" charset="0"/>
              </a:rPr>
              <a:t>провідною</a:t>
            </a:r>
            <a:r>
              <a:rPr lang="ru-RU" dirty="0" smtClean="0">
                <a:latin typeface="Bookman Old Style" panose="02050604050505020204" pitchFamily="18" charset="0"/>
              </a:rPr>
              <a:t>.</a:t>
            </a:r>
          </a:p>
          <a:p>
            <a:r>
              <a:rPr lang="ru-RU" dirty="0" err="1" smtClean="0">
                <a:latin typeface="Bookman Old Style" panose="02050604050505020204" pitchFamily="18" charset="0"/>
              </a:rPr>
              <a:t>Формулювання</a:t>
            </a:r>
            <a:r>
              <a:rPr lang="ru-RU" dirty="0" smtClean="0">
                <a:latin typeface="Bookman Old Style" panose="02050604050505020204" pitchFamily="18" charset="0"/>
              </a:rPr>
              <a:t> </a:t>
            </a:r>
            <a:r>
              <a:rPr lang="ru-RU" dirty="0" err="1">
                <a:latin typeface="Bookman Old Style" panose="02050604050505020204" pitchFamily="18" charset="0"/>
              </a:rPr>
              <a:t>навчальної</a:t>
            </a:r>
            <a:r>
              <a:rPr lang="ru-RU" dirty="0">
                <a:latin typeface="Bookman Old Style" panose="02050604050505020204" pitchFamily="18" charset="0"/>
              </a:rPr>
              <a:t> мети </a:t>
            </a:r>
            <a:r>
              <a:rPr lang="ru-RU" dirty="0" err="1">
                <a:latin typeface="Bookman Old Style" panose="02050604050505020204" pitchFamily="18" charset="0"/>
              </a:rPr>
              <a:t>доцільно</a:t>
            </a:r>
            <a:r>
              <a:rPr lang="ru-RU" dirty="0">
                <a:latin typeface="Bookman Old Style" panose="02050604050505020204" pitchFamily="18" charset="0"/>
              </a:rPr>
              <a:t> </a:t>
            </a:r>
            <a:r>
              <a:rPr lang="ru-RU" dirty="0" err="1">
                <a:latin typeface="Bookman Old Style" panose="02050604050505020204" pitchFamily="18" charset="0"/>
              </a:rPr>
              <a:t>починати</a:t>
            </a:r>
            <a:r>
              <a:rPr lang="ru-RU" dirty="0">
                <a:latin typeface="Bookman Old Style" panose="02050604050505020204" pitchFamily="18" charset="0"/>
              </a:rPr>
              <a:t> словами “</a:t>
            </a:r>
            <a:r>
              <a:rPr lang="ru-RU" dirty="0" err="1">
                <a:latin typeface="Bookman Old Style" panose="02050604050505020204" pitchFamily="18" charset="0"/>
              </a:rPr>
              <a:t>Навчити</a:t>
            </a:r>
            <a:r>
              <a:rPr lang="ru-RU" dirty="0">
                <a:latin typeface="Bookman Old Style" panose="02050604050505020204" pitchFamily="18" charset="0"/>
              </a:rPr>
              <a:t>…”, “</a:t>
            </a:r>
            <a:r>
              <a:rPr lang="ru-RU" dirty="0" err="1">
                <a:latin typeface="Bookman Old Style" panose="02050604050505020204" pitchFamily="18" charset="0"/>
              </a:rPr>
              <a:t>Формувати</a:t>
            </a:r>
            <a:r>
              <a:rPr lang="ru-RU" dirty="0">
                <a:latin typeface="Bookman Old Style" panose="02050604050505020204" pitchFamily="18" charset="0"/>
              </a:rPr>
              <a:t>…”, “</a:t>
            </a:r>
            <a:r>
              <a:rPr lang="ru-RU" dirty="0" err="1" smtClean="0">
                <a:latin typeface="Bookman Old Style" panose="02050604050505020204" pitchFamily="18" charset="0"/>
              </a:rPr>
              <a:t>Удосконалювати</a:t>
            </a:r>
            <a:r>
              <a:rPr lang="ru-RU" dirty="0">
                <a:latin typeface="Bookman Old Style" panose="02050604050505020204" pitchFamily="18" charset="0"/>
              </a:rPr>
              <a:t>…”. </a:t>
            </a:r>
            <a:endParaRPr lang="ru-RU" dirty="0" smtClean="0">
              <a:latin typeface="Bookman Old Style" panose="02050604050505020204" pitchFamily="18" charset="0"/>
            </a:endParaRPr>
          </a:p>
          <a:p>
            <a:endParaRPr lang="uk-UA" dirty="0">
              <a:latin typeface="Bookman Old Style" panose="02050604050505020204" pitchFamily="18" charset="0"/>
            </a:endParaRPr>
          </a:p>
          <a:p>
            <a:endParaRPr lang="ru-RU" dirty="0">
              <a:latin typeface="Bookman Old Style" panose="02050604050505020204" pitchFamily="18" charset="0"/>
            </a:endParaRPr>
          </a:p>
        </p:txBody>
      </p:sp>
      <p:sp>
        <p:nvSpPr>
          <p:cNvPr id="9" name="Объект 8"/>
          <p:cNvSpPr>
            <a:spLocks noGrp="1"/>
          </p:cNvSpPr>
          <p:nvPr>
            <p:ph sz="half" idx="2"/>
          </p:nvPr>
        </p:nvSpPr>
        <p:spPr/>
        <p:txBody>
          <a:bodyPr>
            <a:normAutofit fontScale="77500" lnSpcReduction="20000"/>
          </a:bodyPr>
          <a:lstStyle/>
          <a:p>
            <a:r>
              <a:rPr lang="ru-RU" b="1" dirty="0" err="1">
                <a:effectLst>
                  <a:outerShdw blurRad="38100" dist="38100" dir="2700000" algn="tl">
                    <a:srgbClr val="000000">
                      <a:alpha val="43137"/>
                    </a:srgbClr>
                  </a:outerShdw>
                </a:effectLst>
                <a:latin typeface="Bookman Old Style" panose="02050604050505020204" pitchFamily="18" charset="0"/>
              </a:rPr>
              <a:t>Розвивальна</a:t>
            </a:r>
            <a:r>
              <a:rPr lang="ru-RU" b="1" dirty="0">
                <a:effectLst>
                  <a:outerShdw blurRad="38100" dist="38100" dir="2700000" algn="tl">
                    <a:srgbClr val="000000">
                      <a:alpha val="43137"/>
                    </a:srgbClr>
                  </a:outerShdw>
                </a:effectLst>
                <a:latin typeface="Bookman Old Style" panose="02050604050505020204" pitchFamily="18" charset="0"/>
              </a:rPr>
              <a:t> мета </a:t>
            </a:r>
            <a:r>
              <a:rPr lang="ru-RU" dirty="0" err="1">
                <a:latin typeface="Bookman Old Style" panose="02050604050505020204" pitchFamily="18" charset="0"/>
              </a:rPr>
              <a:t>реалізується</a:t>
            </a:r>
            <a:r>
              <a:rPr lang="ru-RU" dirty="0">
                <a:latin typeface="Bookman Old Style" panose="02050604050505020204" pitchFamily="18" charset="0"/>
              </a:rPr>
              <a:t> в </a:t>
            </a:r>
            <a:r>
              <a:rPr lang="ru-RU" dirty="0" err="1">
                <a:latin typeface="Bookman Old Style" panose="02050604050505020204" pitchFamily="18" charset="0"/>
              </a:rPr>
              <a:t>процесі</a:t>
            </a:r>
            <a:r>
              <a:rPr lang="ru-RU" dirty="0">
                <a:latin typeface="Bookman Old Style" panose="02050604050505020204" pitchFamily="18" charset="0"/>
              </a:rPr>
              <a:t> </a:t>
            </a:r>
            <a:r>
              <a:rPr lang="ru-RU" dirty="0" err="1">
                <a:latin typeface="Bookman Old Style" panose="02050604050505020204" pitchFamily="18" charset="0"/>
              </a:rPr>
              <a:t>навчання</a:t>
            </a:r>
            <a:r>
              <a:rPr lang="ru-RU" dirty="0">
                <a:latin typeface="Bookman Old Style" panose="02050604050505020204" pitchFamily="18" charset="0"/>
              </a:rPr>
              <a:t> там, де </a:t>
            </a:r>
            <a:r>
              <a:rPr lang="ru-RU" dirty="0" err="1">
                <a:latin typeface="Bookman Old Style" panose="02050604050505020204" pitchFamily="18" charset="0"/>
              </a:rPr>
              <a:t>дитина</a:t>
            </a:r>
            <a:r>
              <a:rPr lang="ru-RU" dirty="0">
                <a:latin typeface="Bookman Old Style" panose="02050604050505020204" pitchFamily="18" charset="0"/>
              </a:rPr>
              <a:t> </a:t>
            </a:r>
            <a:r>
              <a:rPr lang="ru-RU" dirty="0" err="1">
                <a:latin typeface="Bookman Old Style" panose="02050604050505020204" pitchFamily="18" charset="0"/>
              </a:rPr>
              <a:t>застосовує</a:t>
            </a:r>
            <a:r>
              <a:rPr lang="ru-RU" dirty="0">
                <a:latin typeface="Bookman Old Style" panose="02050604050505020204" pitchFamily="18" charset="0"/>
              </a:rPr>
              <a:t> свою </a:t>
            </a:r>
            <a:r>
              <a:rPr lang="ru-RU" dirty="0" err="1">
                <a:latin typeface="Bookman Old Style" panose="02050604050505020204" pitchFamily="18" charset="0"/>
              </a:rPr>
              <a:t>пам’ять</a:t>
            </a:r>
            <a:r>
              <a:rPr lang="ru-RU" dirty="0">
                <a:latin typeface="Bookman Old Style" panose="02050604050505020204" pitchFamily="18" charset="0"/>
              </a:rPr>
              <a:t>, </a:t>
            </a:r>
            <a:r>
              <a:rPr lang="ru-RU" dirty="0" err="1">
                <a:latin typeface="Bookman Old Style" panose="02050604050505020204" pitchFamily="18" charset="0"/>
              </a:rPr>
              <a:t>увагу</a:t>
            </a:r>
            <a:r>
              <a:rPr lang="ru-RU" dirty="0">
                <a:latin typeface="Bookman Old Style" panose="02050604050505020204" pitchFamily="18" charset="0"/>
              </a:rPr>
              <a:t>, </a:t>
            </a:r>
            <a:r>
              <a:rPr lang="ru-RU" dirty="0" err="1">
                <a:latin typeface="Bookman Old Style" panose="02050604050505020204" pitchFamily="18" charset="0"/>
              </a:rPr>
              <a:t>уявлення</a:t>
            </a:r>
            <a:r>
              <a:rPr lang="ru-RU" dirty="0">
                <a:latin typeface="Bookman Old Style" panose="02050604050505020204" pitchFamily="18" charset="0"/>
              </a:rPr>
              <a:t>, </a:t>
            </a:r>
            <a:r>
              <a:rPr lang="ru-RU" dirty="0" err="1">
                <a:latin typeface="Bookman Old Style" panose="02050604050505020204" pitchFamily="18" charset="0"/>
              </a:rPr>
              <a:t>під</a:t>
            </a:r>
            <a:r>
              <a:rPr lang="ru-RU" dirty="0">
                <a:latin typeface="Bookman Old Style" panose="02050604050505020204" pitchFamily="18" charset="0"/>
              </a:rPr>
              <a:t> час </a:t>
            </a:r>
            <a:r>
              <a:rPr lang="ru-RU" dirty="0" err="1">
                <a:latin typeface="Bookman Old Style" panose="02050604050505020204" pitchFamily="18" charset="0"/>
              </a:rPr>
              <a:t>оволодіння</a:t>
            </a:r>
            <a:r>
              <a:rPr lang="ru-RU" dirty="0">
                <a:latin typeface="Bookman Old Style" panose="02050604050505020204" pitchFamily="18" charset="0"/>
              </a:rPr>
              <a:t> </a:t>
            </a:r>
            <a:r>
              <a:rPr lang="ru-RU" dirty="0" err="1">
                <a:latin typeface="Bookman Old Style" panose="02050604050505020204" pitchFamily="18" charset="0"/>
              </a:rPr>
              <a:t>досвідом</a:t>
            </a:r>
            <a:r>
              <a:rPr lang="ru-RU" dirty="0">
                <a:latin typeface="Bookman Old Style" panose="02050604050505020204" pitchFamily="18" charset="0"/>
              </a:rPr>
              <a:t> </a:t>
            </a:r>
            <a:r>
              <a:rPr lang="ru-RU" dirty="0" err="1" smtClean="0">
                <a:latin typeface="Bookman Old Style" panose="02050604050505020204" pitchFamily="18" charset="0"/>
              </a:rPr>
              <a:t>діяльності</a:t>
            </a:r>
            <a:r>
              <a:rPr lang="ru-RU" dirty="0" smtClean="0">
                <a:latin typeface="Bookman Old Style" panose="02050604050505020204" pitchFamily="18" charset="0"/>
              </a:rPr>
              <a:t>.</a:t>
            </a:r>
          </a:p>
          <a:p>
            <a:r>
              <a:rPr lang="ru-RU" b="1" i="1" dirty="0" err="1">
                <a:latin typeface="Bookman Old Style" panose="02050604050505020204" pitchFamily="18" charset="0"/>
              </a:rPr>
              <a:t>В</a:t>
            </a:r>
            <a:r>
              <a:rPr lang="ru-RU" b="1" i="1" dirty="0" err="1" smtClean="0">
                <a:latin typeface="Bookman Old Style" panose="02050604050505020204" pitchFamily="18" charset="0"/>
              </a:rPr>
              <a:t>иховна</a:t>
            </a:r>
            <a:r>
              <a:rPr lang="ru-RU" b="1" i="1" dirty="0" smtClean="0">
                <a:latin typeface="Bookman Old Style" panose="02050604050505020204" pitchFamily="18" charset="0"/>
              </a:rPr>
              <a:t> мета </a:t>
            </a:r>
            <a:r>
              <a:rPr lang="ru-RU" dirty="0" smtClean="0">
                <a:latin typeface="Bookman Old Style" panose="02050604050505020204" pitchFamily="18" charset="0"/>
              </a:rPr>
              <a:t>повинна </a:t>
            </a:r>
            <a:r>
              <a:rPr lang="ru-RU" dirty="0" err="1" smtClean="0">
                <a:latin typeface="Bookman Old Style" panose="02050604050505020204" pitchFamily="18" charset="0"/>
              </a:rPr>
              <a:t>відповідати</a:t>
            </a:r>
            <a:r>
              <a:rPr lang="ru-RU" dirty="0">
                <a:latin typeface="Bookman Old Style" panose="02050604050505020204" pitchFamily="18" charset="0"/>
              </a:rPr>
              <a:t> </a:t>
            </a:r>
            <a:r>
              <a:rPr lang="ru-RU" dirty="0" err="1" smtClean="0">
                <a:latin typeface="Bookman Old Style" panose="02050604050505020204" pitchFamily="18" charset="0"/>
              </a:rPr>
              <a:t>певним</a:t>
            </a:r>
            <a:r>
              <a:rPr lang="ru-RU" dirty="0" smtClean="0">
                <a:latin typeface="Bookman Old Style" panose="02050604050505020204" pitchFamily="18" charset="0"/>
              </a:rPr>
              <a:t> </a:t>
            </a:r>
            <a:r>
              <a:rPr lang="ru-RU" dirty="0" err="1">
                <a:latin typeface="Bookman Old Style" panose="02050604050505020204" pitchFamily="18" charset="0"/>
              </a:rPr>
              <a:t>виховним</a:t>
            </a:r>
            <a:r>
              <a:rPr lang="ru-RU" dirty="0">
                <a:latin typeface="Bookman Old Style" panose="02050604050505020204" pitchFamily="18" charset="0"/>
              </a:rPr>
              <a:t> </a:t>
            </a:r>
            <a:r>
              <a:rPr lang="ru-RU" dirty="0" err="1">
                <a:latin typeface="Bookman Old Style" panose="02050604050505020204" pitchFamily="18" charset="0"/>
              </a:rPr>
              <a:t>можливостям</a:t>
            </a:r>
            <a:r>
              <a:rPr lang="ru-RU" dirty="0">
                <a:latin typeface="Bookman Old Style" panose="02050604050505020204" pitchFamily="18" charset="0"/>
              </a:rPr>
              <a:t> </a:t>
            </a:r>
            <a:r>
              <a:rPr lang="ru-RU" dirty="0" err="1" smtClean="0">
                <a:latin typeface="Bookman Old Style" panose="02050604050505020204" pitchFamily="18" charset="0"/>
              </a:rPr>
              <a:t>матеріалу</a:t>
            </a:r>
            <a:r>
              <a:rPr lang="ru-RU" dirty="0">
                <a:latin typeface="Bookman Old Style" panose="02050604050505020204" pitchFamily="18" charset="0"/>
              </a:rPr>
              <a:t>, </a:t>
            </a:r>
            <a:r>
              <a:rPr lang="ru-RU" dirty="0" err="1">
                <a:latin typeface="Bookman Old Style" panose="02050604050505020204" pitchFamily="18" charset="0"/>
              </a:rPr>
              <a:t>що</a:t>
            </a:r>
            <a:r>
              <a:rPr lang="ru-RU" dirty="0">
                <a:latin typeface="Bookman Old Style" panose="02050604050505020204" pitchFamily="18" charset="0"/>
              </a:rPr>
              <a:t> </a:t>
            </a:r>
            <a:r>
              <a:rPr lang="ru-RU" dirty="0" err="1">
                <a:latin typeface="Bookman Old Style" panose="02050604050505020204" pitchFamily="18" charset="0"/>
              </a:rPr>
              <a:t>пропонується</a:t>
            </a:r>
            <a:r>
              <a:rPr lang="ru-RU" dirty="0">
                <a:latin typeface="Bookman Old Style" panose="02050604050505020204" pitchFamily="18" charset="0"/>
              </a:rPr>
              <a:t> </a:t>
            </a:r>
            <a:r>
              <a:rPr lang="ru-RU" dirty="0" err="1">
                <a:latin typeface="Bookman Old Style" panose="02050604050505020204" pitchFamily="18" charset="0"/>
              </a:rPr>
              <a:t>дітям</a:t>
            </a:r>
            <a:r>
              <a:rPr lang="ru-RU" dirty="0">
                <a:latin typeface="Bookman Old Style" panose="02050604050505020204" pitchFamily="18" charset="0"/>
              </a:rPr>
              <a:t>, і бути реально </a:t>
            </a:r>
            <a:r>
              <a:rPr lang="ru-RU" dirty="0" err="1" smtClean="0">
                <a:latin typeface="Bookman Old Style" panose="02050604050505020204" pitchFamily="18" charset="0"/>
              </a:rPr>
              <a:t>досяжною</a:t>
            </a:r>
            <a:r>
              <a:rPr lang="ru-RU" dirty="0" smtClean="0">
                <a:latin typeface="Bookman Old Style" panose="02050604050505020204" pitchFamily="18" charset="0"/>
              </a:rPr>
              <a:t> у  </a:t>
            </a:r>
            <a:r>
              <a:rPr lang="ru-RU" dirty="0" err="1">
                <a:latin typeface="Bookman Old Style" panose="02050604050505020204" pitchFamily="18" charset="0"/>
              </a:rPr>
              <a:t>змісту</a:t>
            </a:r>
            <a:r>
              <a:rPr lang="ru-RU" dirty="0">
                <a:latin typeface="Bookman Old Style" panose="02050604050505020204" pitchFamily="18" charset="0"/>
              </a:rPr>
              <a:t> </a:t>
            </a:r>
            <a:r>
              <a:rPr lang="ru-RU" dirty="0" err="1">
                <a:latin typeface="Bookman Old Style" panose="02050604050505020204" pitchFamily="18" charset="0"/>
              </a:rPr>
              <a:t>заняття</a:t>
            </a:r>
            <a:r>
              <a:rPr lang="ru-RU" dirty="0">
                <a:latin typeface="Bookman Old Style" panose="02050604050505020204" pitchFamily="18" charset="0"/>
              </a:rPr>
              <a:t>.</a:t>
            </a:r>
          </a:p>
          <a:p>
            <a:endParaRPr lang="ru-RU" dirty="0"/>
          </a:p>
        </p:txBody>
      </p:sp>
      <p:sp>
        <p:nvSpPr>
          <p:cNvPr id="2" name="Дата 1"/>
          <p:cNvSpPr>
            <a:spLocks noGrp="1"/>
          </p:cNvSpPr>
          <p:nvPr>
            <p:ph type="dt" sz="half" idx="10"/>
          </p:nvPr>
        </p:nvSpPr>
        <p:spPr/>
        <p:txBody>
          <a:bodyPr/>
          <a:lstStyle/>
          <a:p>
            <a:fld id="{A83E3DFF-D773-4C47-BC68-F634C1A9DFC9}" type="datetime1">
              <a:rPr lang="ru-RU" smtClean="0"/>
              <a:pPr/>
              <a:t>16.09.2021</a:t>
            </a:fld>
            <a:endParaRPr lang="ru-RU"/>
          </a:p>
        </p:txBody>
      </p:sp>
      <p:sp>
        <p:nvSpPr>
          <p:cNvPr id="3" name="Нижний колонтитул 2"/>
          <p:cNvSpPr>
            <a:spLocks noGrp="1"/>
          </p:cNvSpPr>
          <p:nvPr>
            <p:ph type="ftr" sz="quarter" idx="11"/>
          </p:nvPr>
        </p:nvSpPr>
        <p:spPr/>
        <p:txBody>
          <a:bodyPr/>
          <a:lstStyle/>
          <a:p>
            <a:r>
              <a:rPr lang="ru-RU" smtClean="0"/>
              <a:t>Вебінар проф. Катерини Крутій</a:t>
            </a:r>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18</a:t>
            </a:fld>
            <a:endParaRPr lang="ru-RU"/>
          </a:p>
        </p:txBody>
      </p:sp>
    </p:spTree>
    <p:extLst>
      <p:ext uri="{BB962C8B-B14F-4D97-AF65-F5344CB8AC3E}">
        <p14:creationId xmlns="" xmlns:p14="http://schemas.microsoft.com/office/powerpoint/2010/main" val="1046206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800" b="1" dirty="0">
                <a:solidFill>
                  <a:srgbClr val="0070C0"/>
                </a:solidFill>
                <a:latin typeface="Bookman Old Style" panose="02050604050505020204" pitchFamily="18" charset="0"/>
              </a:rPr>
              <a:t>Гранично допустиме навчальне навантаження на дитину</a:t>
            </a:r>
            <a:endParaRPr lang="ru-RU" sz="2800" b="1" dirty="0">
              <a:solidFill>
                <a:srgbClr val="0070C0"/>
              </a:solidFill>
              <a:latin typeface="Bookman Old Style" panose="02050604050505020204" pitchFamily="18" charset="0"/>
            </a:endParaRPr>
          </a:p>
        </p:txBody>
      </p:sp>
      <p:sp>
        <p:nvSpPr>
          <p:cNvPr id="3" name="Объект 2"/>
          <p:cNvSpPr>
            <a:spLocks noGrp="1"/>
          </p:cNvSpPr>
          <p:nvPr>
            <p:ph sz="half" idx="1"/>
          </p:nvPr>
        </p:nvSpPr>
        <p:spPr/>
        <p:txBody>
          <a:bodyPr>
            <a:normAutofit fontScale="77500" lnSpcReduction="20000"/>
          </a:bodyPr>
          <a:lstStyle/>
          <a:p>
            <a:r>
              <a:rPr lang="ru-RU" dirty="0"/>
              <a:t>Для </a:t>
            </a:r>
            <a:r>
              <a:rPr lang="ru-RU" dirty="0" err="1"/>
              <a:t>дітей</a:t>
            </a:r>
            <a:r>
              <a:rPr lang="ru-RU" dirty="0"/>
              <a:t> </a:t>
            </a:r>
            <a:r>
              <a:rPr lang="ru-RU" dirty="0" err="1"/>
              <a:t>віком</a:t>
            </a:r>
            <a:r>
              <a:rPr lang="ru-RU" dirty="0"/>
              <a:t> </a:t>
            </a:r>
            <a:r>
              <a:rPr lang="ru-RU" dirty="0" err="1"/>
              <a:t>від</a:t>
            </a:r>
            <a:r>
              <a:rPr lang="ru-RU" dirty="0"/>
              <a:t> 1 до 3 </a:t>
            </a:r>
            <a:r>
              <a:rPr lang="ru-RU" dirty="0" err="1"/>
              <a:t>років</a:t>
            </a:r>
            <a:r>
              <a:rPr lang="ru-RU" dirty="0"/>
              <a:t> </a:t>
            </a:r>
            <a:r>
              <a:rPr lang="ru-RU" dirty="0" err="1"/>
              <a:t>проводяться</a:t>
            </a:r>
            <a:r>
              <a:rPr lang="ru-RU" dirty="0"/>
              <a:t> </a:t>
            </a:r>
            <a:r>
              <a:rPr lang="ru-RU" dirty="0" err="1"/>
              <a:t>заняття</a:t>
            </a:r>
            <a:r>
              <a:rPr lang="ru-RU" dirty="0"/>
              <a:t> </a:t>
            </a:r>
            <a:r>
              <a:rPr lang="ru-RU" dirty="0" err="1"/>
              <a:t>тривалістю</a:t>
            </a:r>
            <a:r>
              <a:rPr lang="ru-RU" dirty="0"/>
              <a:t> до 10 </a:t>
            </a:r>
            <a:r>
              <a:rPr lang="ru-RU" dirty="0" err="1"/>
              <a:t>хвилин</a:t>
            </a:r>
            <a:r>
              <a:rPr lang="ru-RU" dirty="0"/>
              <a:t>.</a:t>
            </a:r>
          </a:p>
          <a:p>
            <a:pPr marL="0" indent="0" algn="ctr">
              <a:buNone/>
            </a:pPr>
            <a:r>
              <a:rPr lang="ru-RU" b="1" dirty="0" err="1" smtClean="0">
                <a:solidFill>
                  <a:srgbClr val="0070C0"/>
                </a:solidFill>
                <a:effectLst>
                  <a:outerShdw blurRad="38100" dist="38100" dir="2700000" algn="tl">
                    <a:srgbClr val="000000">
                      <a:alpha val="43137"/>
                    </a:srgbClr>
                  </a:outerShdw>
                </a:effectLst>
              </a:rPr>
              <a:t>Тривалість</a:t>
            </a:r>
            <a:r>
              <a:rPr lang="ru-RU" b="1" dirty="0" smtClean="0">
                <a:solidFill>
                  <a:srgbClr val="0070C0"/>
                </a:solidFill>
                <a:effectLst>
                  <a:outerShdw blurRad="38100" dist="38100" dir="2700000" algn="tl">
                    <a:srgbClr val="000000">
                      <a:alpha val="43137"/>
                    </a:srgbClr>
                  </a:outerShdw>
                </a:effectLst>
              </a:rPr>
              <a:t> </a:t>
            </a:r>
            <a:r>
              <a:rPr lang="ru-RU" b="1" dirty="0">
                <a:solidFill>
                  <a:srgbClr val="0070C0"/>
                </a:solidFill>
                <a:effectLst>
                  <a:outerShdw blurRad="38100" dist="38100" dir="2700000" algn="tl">
                    <a:srgbClr val="000000">
                      <a:alpha val="43137"/>
                    </a:srgbClr>
                  </a:outerShdw>
                </a:effectLst>
              </a:rPr>
              <a:t>одного </a:t>
            </a:r>
            <a:r>
              <a:rPr lang="ru-RU" b="1" dirty="0" err="1">
                <a:solidFill>
                  <a:srgbClr val="0070C0"/>
                </a:solidFill>
                <a:effectLst>
                  <a:outerShdw blurRad="38100" dist="38100" dir="2700000" algn="tl">
                    <a:srgbClr val="000000">
                      <a:alpha val="43137"/>
                    </a:srgbClr>
                  </a:outerShdw>
                </a:effectLst>
              </a:rPr>
              <a:t>заняття</a:t>
            </a:r>
            <a:r>
              <a:rPr lang="ru-RU" b="1" dirty="0">
                <a:solidFill>
                  <a:srgbClr val="0070C0"/>
                </a:solidFill>
                <a:effectLst>
                  <a:outerShdw blurRad="38100" dist="38100" dir="2700000" algn="tl">
                    <a:srgbClr val="000000">
                      <a:alpha val="43137"/>
                    </a:srgbClr>
                  </a:outerShdw>
                </a:effectLst>
              </a:rPr>
              <a:t>:</a:t>
            </a:r>
          </a:p>
          <a:p>
            <a:r>
              <a:rPr lang="ru-RU" dirty="0"/>
              <a:t>у </a:t>
            </a:r>
            <a:r>
              <a:rPr lang="ru-RU" dirty="0" err="1"/>
              <a:t>молодшій</a:t>
            </a:r>
            <a:r>
              <a:rPr lang="ru-RU" dirty="0"/>
              <a:t> </a:t>
            </a:r>
            <a:r>
              <a:rPr lang="ru-RU" dirty="0" err="1"/>
              <a:t>групі</a:t>
            </a:r>
            <a:r>
              <a:rPr lang="ru-RU" dirty="0"/>
              <a:t> — не </a:t>
            </a:r>
            <a:r>
              <a:rPr lang="ru-RU" dirty="0" err="1"/>
              <a:t>більше</a:t>
            </a:r>
            <a:r>
              <a:rPr lang="ru-RU" dirty="0"/>
              <a:t> 15 </a:t>
            </a:r>
            <a:r>
              <a:rPr lang="ru-RU" dirty="0" err="1"/>
              <a:t>хвилин</a:t>
            </a:r>
            <a:r>
              <a:rPr lang="ru-RU" dirty="0"/>
              <a:t>;</a:t>
            </a:r>
          </a:p>
          <a:p>
            <a:r>
              <a:rPr lang="ru-RU" dirty="0"/>
              <a:t>у </a:t>
            </a:r>
            <a:r>
              <a:rPr lang="ru-RU" dirty="0" err="1"/>
              <a:t>середній</a:t>
            </a:r>
            <a:r>
              <a:rPr lang="ru-RU" dirty="0"/>
              <a:t> — 20 </a:t>
            </a:r>
            <a:r>
              <a:rPr lang="ru-RU" dirty="0" err="1"/>
              <a:t>хвилин</a:t>
            </a:r>
            <a:r>
              <a:rPr lang="ru-RU" dirty="0"/>
              <a:t>;</a:t>
            </a:r>
          </a:p>
          <a:p>
            <a:r>
              <a:rPr lang="ru-RU" dirty="0"/>
              <a:t>у </a:t>
            </a:r>
            <a:r>
              <a:rPr lang="ru-RU" dirty="0" err="1"/>
              <a:t>старшій</a:t>
            </a:r>
            <a:r>
              <a:rPr lang="ru-RU" dirty="0"/>
              <a:t> — 25 </a:t>
            </a:r>
            <a:r>
              <a:rPr lang="ru-RU" dirty="0" err="1"/>
              <a:t>хвилин</a:t>
            </a:r>
            <a:r>
              <a:rPr lang="ru-RU" dirty="0"/>
              <a:t>.</a:t>
            </a:r>
          </a:p>
          <a:p>
            <a:r>
              <a:rPr lang="ru-RU" dirty="0"/>
              <a:t>Максимально допустима </a:t>
            </a:r>
            <a:r>
              <a:rPr lang="ru-RU" dirty="0" err="1"/>
              <a:t>кількість</a:t>
            </a:r>
            <a:r>
              <a:rPr lang="ru-RU" dirty="0"/>
              <a:t> занять у </a:t>
            </a:r>
            <a:r>
              <a:rPr lang="ru-RU" dirty="0" err="1"/>
              <a:t>першій</a:t>
            </a:r>
            <a:r>
              <a:rPr lang="ru-RU" dirty="0"/>
              <a:t> </a:t>
            </a:r>
            <a:r>
              <a:rPr lang="ru-RU" dirty="0" err="1"/>
              <a:t>половині</a:t>
            </a:r>
            <a:r>
              <a:rPr lang="ru-RU" dirty="0"/>
              <a:t> дня в </a:t>
            </a:r>
            <a:r>
              <a:rPr lang="ru-RU" dirty="0" err="1"/>
              <a:t>молодшій</a:t>
            </a:r>
            <a:r>
              <a:rPr lang="ru-RU" dirty="0"/>
              <a:t> та </a:t>
            </a:r>
            <a:r>
              <a:rPr lang="ru-RU" dirty="0" err="1"/>
              <a:t>середній</a:t>
            </a:r>
            <a:r>
              <a:rPr lang="ru-RU" dirty="0"/>
              <a:t> </a:t>
            </a:r>
            <a:r>
              <a:rPr lang="ru-RU" dirty="0" err="1"/>
              <a:t>групах</a:t>
            </a:r>
            <a:r>
              <a:rPr lang="ru-RU" dirty="0"/>
              <a:t> не </a:t>
            </a:r>
            <a:r>
              <a:rPr lang="ru-RU" dirty="0" err="1"/>
              <a:t>перевищує</a:t>
            </a:r>
            <a:r>
              <a:rPr lang="ru-RU" dirty="0"/>
              <a:t> </a:t>
            </a:r>
            <a:r>
              <a:rPr lang="ru-RU" dirty="0" err="1"/>
              <a:t>двох</a:t>
            </a:r>
            <a:r>
              <a:rPr lang="ru-RU" dirty="0"/>
              <a:t>, у </a:t>
            </a:r>
            <a:r>
              <a:rPr lang="ru-RU" dirty="0" err="1"/>
              <a:t>старшій</a:t>
            </a:r>
            <a:r>
              <a:rPr lang="ru-RU" dirty="0"/>
              <a:t> — </a:t>
            </a:r>
            <a:r>
              <a:rPr lang="ru-RU" dirty="0" err="1"/>
              <a:t>трьох</a:t>
            </a:r>
            <a:r>
              <a:rPr lang="ru-RU" dirty="0"/>
              <a:t> </a:t>
            </a:r>
            <a:r>
              <a:rPr lang="ru-RU" dirty="0" err="1"/>
              <a:t>організованих</a:t>
            </a:r>
            <a:r>
              <a:rPr lang="ru-RU" dirty="0"/>
              <a:t> </a:t>
            </a:r>
            <a:r>
              <a:rPr lang="ru-RU" dirty="0" err="1"/>
              <a:t>навчальних</a:t>
            </a:r>
            <a:r>
              <a:rPr lang="ru-RU" dirty="0"/>
              <a:t> занять. </a:t>
            </a:r>
          </a:p>
          <a:p>
            <a:endParaRPr lang="ru-RU" dirty="0"/>
          </a:p>
        </p:txBody>
      </p:sp>
      <p:sp>
        <p:nvSpPr>
          <p:cNvPr id="5" name="Дата 4"/>
          <p:cNvSpPr>
            <a:spLocks noGrp="1"/>
          </p:cNvSpPr>
          <p:nvPr>
            <p:ph type="dt" sz="half" idx="10"/>
          </p:nvPr>
        </p:nvSpPr>
        <p:spPr/>
        <p:txBody>
          <a:bodyPr/>
          <a:lstStyle/>
          <a:p>
            <a:fld id="{0D3BAFCE-9E94-4B6E-8F65-CBA6C59480B4}" type="datetime1">
              <a:rPr lang="ru-RU" smtClean="0"/>
              <a:pPr/>
              <a:t>16.09.2021</a:t>
            </a:fld>
            <a:endParaRPr lang="ru-RU"/>
          </a:p>
        </p:txBody>
      </p:sp>
      <p:sp>
        <p:nvSpPr>
          <p:cNvPr id="6" name="Нижний колонтитул 5"/>
          <p:cNvSpPr>
            <a:spLocks noGrp="1"/>
          </p:cNvSpPr>
          <p:nvPr>
            <p:ph type="ftr" sz="quarter" idx="11"/>
          </p:nvPr>
        </p:nvSpPr>
        <p:spPr/>
        <p:txBody>
          <a:bodyPr/>
          <a:lstStyle/>
          <a:p>
            <a:r>
              <a:rPr lang="ru-RU" smtClean="0"/>
              <a:t>Вебінар проф. Катерини Крутій</a:t>
            </a:r>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19</a:t>
            </a:fld>
            <a:endParaRPr lang="ru-RU"/>
          </a:p>
        </p:txBody>
      </p:sp>
      <p:pic>
        <p:nvPicPr>
          <p:cNvPr id="3074" name="Picture 2" descr="D:\!Seven\Desktop\ВЕБІНАРИ\ВЕБІНАР 5\Використані картинки\depositphotos_118522658-stock-photo-stopwatch-in-human-hand.jpg"/>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32040" y="2204864"/>
            <a:ext cx="3380184" cy="33934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4900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Контурные ромбики"/>
          <p:cNvSpPr>
            <a:spLocks noChangeArrowheads="1"/>
          </p:cNvSpPr>
          <p:nvPr/>
        </p:nvSpPr>
        <p:spPr bwMode="auto">
          <a:xfrm>
            <a:off x="2627784" y="2348880"/>
            <a:ext cx="3672408" cy="1080119"/>
          </a:xfrm>
          <a:prstGeom prst="bevel">
            <a:avLst>
              <a:gd name="adj" fmla="val 12500"/>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uk-UA" sz="2000" b="1" i="1" dirty="0" smtClean="0">
                <a:solidFill>
                  <a:srgbClr val="0066FF"/>
                </a:solidFill>
              </a:rPr>
              <a:t>       НОРМАТИВНО-ПРАВОВЕ </a:t>
            </a:r>
          </a:p>
          <a:p>
            <a:pPr algn="ctr"/>
            <a:r>
              <a:rPr lang="uk-UA" sz="2000" b="1" i="1" dirty="0" smtClean="0">
                <a:solidFill>
                  <a:srgbClr val="0066FF"/>
                </a:solidFill>
              </a:rPr>
              <a:t>ЗАБЕЗПЕЗПЕЧЕННЯ</a:t>
            </a:r>
            <a:endParaRPr lang="ru-RU" sz="2000" b="1" i="1" dirty="0">
              <a:solidFill>
                <a:srgbClr val="0066FF"/>
              </a:solidFill>
            </a:endParaRPr>
          </a:p>
        </p:txBody>
      </p:sp>
      <p:sp>
        <p:nvSpPr>
          <p:cNvPr id="3" name="AutoShape 9" descr="Контурные ромбики"/>
          <p:cNvSpPr>
            <a:spLocks noChangeArrowheads="1"/>
          </p:cNvSpPr>
          <p:nvPr/>
        </p:nvSpPr>
        <p:spPr bwMode="auto">
          <a:xfrm>
            <a:off x="0" y="188640"/>
            <a:ext cx="2951162" cy="1873250"/>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ru-RU" sz="2000" dirty="0" smtClean="0"/>
              <a:t>Закон </a:t>
            </a:r>
            <a:r>
              <a:rPr lang="ru-RU" sz="2000" dirty="0" err="1"/>
              <a:t>України</a:t>
            </a:r>
            <a:endParaRPr lang="ru-RU" sz="2000" dirty="0"/>
          </a:p>
          <a:p>
            <a:pPr algn="ctr"/>
            <a:r>
              <a:rPr lang="ru-RU" sz="2000" dirty="0"/>
              <a:t> «Про </a:t>
            </a:r>
            <a:r>
              <a:rPr lang="ru-RU" sz="2000" dirty="0" err="1"/>
              <a:t>освіту</a:t>
            </a:r>
            <a:r>
              <a:rPr lang="ru-RU" sz="2000" dirty="0" smtClean="0"/>
              <a:t>»</a:t>
            </a:r>
          </a:p>
          <a:p>
            <a:pPr algn="ctr"/>
            <a:r>
              <a:rPr lang="ru-RU" sz="2000" dirty="0" smtClean="0"/>
              <a:t>\ред. 16.07.2020\</a:t>
            </a:r>
            <a:endParaRPr lang="ru-RU" sz="2000" dirty="0"/>
          </a:p>
        </p:txBody>
      </p:sp>
      <p:sp>
        <p:nvSpPr>
          <p:cNvPr id="4" name="AutoShape 10" descr="Контурные ромбики"/>
          <p:cNvSpPr>
            <a:spLocks noChangeArrowheads="1"/>
          </p:cNvSpPr>
          <p:nvPr/>
        </p:nvSpPr>
        <p:spPr bwMode="auto">
          <a:xfrm>
            <a:off x="5940152" y="404664"/>
            <a:ext cx="3024187" cy="2087563"/>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uk-UA" sz="2000" dirty="0"/>
              <a:t>Закон </a:t>
            </a:r>
            <a:r>
              <a:rPr lang="uk-UA" sz="2000" dirty="0" smtClean="0"/>
              <a:t>України</a:t>
            </a:r>
          </a:p>
          <a:p>
            <a:pPr algn="ctr"/>
            <a:r>
              <a:rPr lang="uk-UA" sz="2000" dirty="0" err="1" smtClean="0"/>
              <a:t>“Про</a:t>
            </a:r>
            <a:r>
              <a:rPr lang="uk-UA" sz="2000" dirty="0" smtClean="0"/>
              <a:t> охорону </a:t>
            </a:r>
          </a:p>
          <a:p>
            <a:pPr algn="ctr"/>
            <a:r>
              <a:rPr lang="uk-UA" sz="2000" dirty="0" err="1" smtClean="0"/>
              <a:t>дитинства”</a:t>
            </a:r>
            <a:endParaRPr lang="uk-UA" sz="2000" dirty="0" smtClean="0"/>
          </a:p>
          <a:p>
            <a:pPr algn="ctr"/>
            <a:r>
              <a:rPr lang="uk-UA" sz="2000" dirty="0" err="1" smtClean="0"/>
              <a:t>\ред</a:t>
            </a:r>
            <a:r>
              <a:rPr lang="uk-UA" sz="2000" dirty="0" smtClean="0"/>
              <a:t>. 09.08.2019р\</a:t>
            </a:r>
          </a:p>
          <a:p>
            <a:endParaRPr lang="uk-UA" sz="2000" dirty="0"/>
          </a:p>
        </p:txBody>
      </p:sp>
      <p:sp>
        <p:nvSpPr>
          <p:cNvPr id="5" name="AutoShape 9" descr="Контурные ромбики"/>
          <p:cNvSpPr>
            <a:spLocks noChangeArrowheads="1"/>
          </p:cNvSpPr>
          <p:nvPr/>
        </p:nvSpPr>
        <p:spPr bwMode="auto">
          <a:xfrm>
            <a:off x="-180528" y="2708920"/>
            <a:ext cx="2951163" cy="1871662"/>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uk-UA" sz="2000" dirty="0" smtClean="0"/>
              <a:t>Конвенція</a:t>
            </a:r>
            <a:r>
              <a:rPr lang="uk-UA" sz="2000" dirty="0"/>
              <a:t> </a:t>
            </a:r>
          </a:p>
          <a:p>
            <a:pPr algn="ctr"/>
            <a:r>
              <a:rPr lang="uk-UA" sz="2000" dirty="0"/>
              <a:t>про права дитини</a:t>
            </a:r>
            <a:r>
              <a:rPr lang="uk-UA" sz="2000" dirty="0" smtClean="0"/>
              <a:t>.</a:t>
            </a:r>
          </a:p>
          <a:p>
            <a:pPr algn="ctr"/>
            <a:r>
              <a:rPr lang="uk-UA" sz="2000" dirty="0" smtClean="0"/>
              <a:t>\ред.20.11.2014р.</a:t>
            </a:r>
            <a:endParaRPr lang="uk-UA" sz="2000" dirty="0"/>
          </a:p>
          <a:p>
            <a:endParaRPr lang="ru-RU" sz="2000" dirty="0">
              <a:solidFill>
                <a:srgbClr val="0066FF"/>
              </a:solidFill>
            </a:endParaRPr>
          </a:p>
        </p:txBody>
      </p:sp>
      <p:sp>
        <p:nvSpPr>
          <p:cNvPr id="6" name="AutoShape 9" descr="Контурные ромбики"/>
          <p:cNvSpPr>
            <a:spLocks noChangeArrowheads="1"/>
          </p:cNvSpPr>
          <p:nvPr/>
        </p:nvSpPr>
        <p:spPr bwMode="auto">
          <a:xfrm>
            <a:off x="3131840" y="3861048"/>
            <a:ext cx="2951162" cy="1871663"/>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ru-RU" sz="2000" dirty="0" err="1"/>
              <a:t>Положення</a:t>
            </a:r>
            <a:r>
              <a:rPr lang="ru-RU" sz="2000" dirty="0"/>
              <a:t> </a:t>
            </a:r>
          </a:p>
          <a:p>
            <a:pPr algn="ctr"/>
            <a:r>
              <a:rPr lang="ru-RU" sz="2000" dirty="0" smtClean="0"/>
              <a:t>«Про </a:t>
            </a:r>
            <a:r>
              <a:rPr lang="ru-RU" sz="2000" dirty="0"/>
              <a:t>заклад </a:t>
            </a:r>
            <a:endParaRPr lang="ru-RU" sz="2000" dirty="0" smtClean="0"/>
          </a:p>
          <a:p>
            <a:pPr algn="ctr"/>
            <a:r>
              <a:rPr lang="ru-RU" sz="2000" dirty="0" err="1" smtClean="0"/>
              <a:t>дошкільної</a:t>
            </a:r>
            <a:r>
              <a:rPr lang="ru-RU" sz="2000" dirty="0" smtClean="0"/>
              <a:t> </a:t>
            </a:r>
            <a:r>
              <a:rPr lang="ru-RU" sz="2000" dirty="0" err="1" smtClean="0"/>
              <a:t>овіти</a:t>
            </a:r>
            <a:r>
              <a:rPr lang="ru-RU" sz="2000" dirty="0" smtClean="0"/>
              <a:t>»</a:t>
            </a:r>
          </a:p>
          <a:p>
            <a:pPr algn="ctr"/>
            <a:r>
              <a:rPr lang="ru-RU" sz="2000" smtClean="0"/>
              <a:t>\ 27.01.2021р\</a:t>
            </a:r>
            <a:endParaRPr lang="ru-RU" sz="2000" dirty="0"/>
          </a:p>
        </p:txBody>
      </p:sp>
      <p:sp>
        <p:nvSpPr>
          <p:cNvPr id="7" name="AutoShape 9" descr="Контурные ромбики"/>
          <p:cNvSpPr>
            <a:spLocks noChangeArrowheads="1"/>
          </p:cNvSpPr>
          <p:nvPr/>
        </p:nvSpPr>
        <p:spPr bwMode="auto">
          <a:xfrm>
            <a:off x="6192838" y="4797152"/>
            <a:ext cx="2951162" cy="1871663"/>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ru-RU" sz="2000" dirty="0" err="1" smtClean="0"/>
              <a:t>Концепція</a:t>
            </a:r>
            <a:r>
              <a:rPr lang="ru-RU" sz="2000" dirty="0" smtClean="0"/>
              <a:t> </a:t>
            </a:r>
            <a:r>
              <a:rPr lang="ru-RU" sz="2000" dirty="0" err="1" smtClean="0"/>
              <a:t>освіти</a:t>
            </a:r>
            <a:r>
              <a:rPr lang="ru-RU" sz="2000" dirty="0" smtClean="0"/>
              <a:t> </a:t>
            </a:r>
            <a:r>
              <a:rPr lang="ru-RU" sz="2000" dirty="0" err="1" smtClean="0"/>
              <a:t>дітей</a:t>
            </a:r>
            <a:endParaRPr lang="ru-RU" sz="2000" dirty="0" smtClean="0"/>
          </a:p>
          <a:p>
            <a:pPr algn="ctr"/>
            <a:r>
              <a:rPr lang="ru-RU" sz="2000" dirty="0" smtClean="0"/>
              <a:t> </a:t>
            </a:r>
            <a:r>
              <a:rPr lang="ru-RU" sz="2000" dirty="0" err="1" smtClean="0"/>
              <a:t>раннього</a:t>
            </a:r>
            <a:r>
              <a:rPr lang="ru-RU" sz="2000" dirty="0" smtClean="0"/>
              <a:t> та </a:t>
            </a:r>
          </a:p>
          <a:p>
            <a:pPr algn="ctr"/>
            <a:r>
              <a:rPr lang="ru-RU" sz="2000" dirty="0" err="1" smtClean="0"/>
              <a:t>дошкільного</a:t>
            </a:r>
            <a:r>
              <a:rPr lang="ru-RU" sz="2000" dirty="0" smtClean="0"/>
              <a:t> </a:t>
            </a:r>
            <a:r>
              <a:rPr lang="ru-RU" sz="2000" dirty="0" err="1" smtClean="0"/>
              <a:t>віку</a:t>
            </a:r>
            <a:endParaRPr lang="ru-RU" sz="2000" dirty="0" smtClean="0"/>
          </a:p>
          <a:p>
            <a:pPr algn="ctr"/>
            <a:r>
              <a:rPr lang="ru-RU" sz="2000" dirty="0" smtClean="0"/>
              <a:t>\ред.18.06.2020р.\</a:t>
            </a:r>
            <a:endParaRPr lang="ru-RU" sz="2000" dirty="0"/>
          </a:p>
        </p:txBody>
      </p:sp>
      <p:sp>
        <p:nvSpPr>
          <p:cNvPr id="8" name="AutoShape 9" descr="Контурные ромбики"/>
          <p:cNvSpPr>
            <a:spLocks noChangeArrowheads="1"/>
          </p:cNvSpPr>
          <p:nvPr/>
        </p:nvSpPr>
        <p:spPr bwMode="auto">
          <a:xfrm>
            <a:off x="6192837" y="2708920"/>
            <a:ext cx="2951163" cy="1871662"/>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endParaRPr lang="uk-UA" sz="2000" dirty="0" smtClean="0"/>
          </a:p>
          <a:p>
            <a:pPr algn="ctr"/>
            <a:r>
              <a:rPr lang="uk-UA" sz="2000" dirty="0" smtClean="0"/>
              <a:t>Закон України</a:t>
            </a:r>
          </a:p>
          <a:p>
            <a:pPr algn="ctr"/>
            <a:r>
              <a:rPr lang="uk-UA" sz="2000" dirty="0" err="1" smtClean="0"/>
              <a:t>“Про</a:t>
            </a:r>
            <a:r>
              <a:rPr lang="uk-UA" sz="2000" dirty="0" smtClean="0"/>
              <a:t> дошкільну </a:t>
            </a:r>
            <a:r>
              <a:rPr lang="uk-UA" sz="2000" dirty="0" err="1" smtClean="0"/>
              <a:t>освіту”</a:t>
            </a:r>
            <a:r>
              <a:rPr lang="uk-UA" sz="2000" dirty="0" smtClean="0"/>
              <a:t> </a:t>
            </a:r>
          </a:p>
          <a:p>
            <a:pPr algn="ctr"/>
            <a:r>
              <a:rPr lang="uk-UA" sz="2000" dirty="0" smtClean="0"/>
              <a:t>\ ред. 16.07.2019</a:t>
            </a:r>
            <a:endParaRPr lang="uk-UA" sz="2000" dirty="0"/>
          </a:p>
          <a:p>
            <a:endParaRPr lang="ru-RU" sz="2000" dirty="0">
              <a:solidFill>
                <a:srgbClr val="0066FF"/>
              </a:solidFill>
            </a:endParaRPr>
          </a:p>
        </p:txBody>
      </p:sp>
      <p:sp>
        <p:nvSpPr>
          <p:cNvPr id="9" name="AutoShape 9" descr="Контурные ромбики"/>
          <p:cNvSpPr>
            <a:spLocks noChangeArrowheads="1"/>
          </p:cNvSpPr>
          <p:nvPr/>
        </p:nvSpPr>
        <p:spPr bwMode="auto">
          <a:xfrm>
            <a:off x="2915816" y="116632"/>
            <a:ext cx="2951163" cy="1871662"/>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uk-UA" sz="2000" dirty="0" smtClean="0"/>
              <a:t>Базовий компонент </a:t>
            </a:r>
          </a:p>
          <a:p>
            <a:pPr algn="ctr"/>
            <a:r>
              <a:rPr lang="uk-UA" sz="2000" dirty="0" smtClean="0"/>
              <a:t>дошкільної освіти</a:t>
            </a:r>
          </a:p>
          <a:p>
            <a:pPr algn="ctr"/>
            <a:r>
              <a:rPr lang="uk-UA" sz="2000" dirty="0" smtClean="0"/>
              <a:t>2021р.</a:t>
            </a:r>
            <a:endParaRPr lang="uk-UA" sz="2000" dirty="0"/>
          </a:p>
          <a:p>
            <a:endParaRPr lang="ru-RU" sz="2000" dirty="0">
              <a:solidFill>
                <a:srgbClr val="0066FF"/>
              </a:solidFill>
            </a:endParaRPr>
          </a:p>
        </p:txBody>
      </p:sp>
      <p:sp>
        <p:nvSpPr>
          <p:cNvPr id="10" name="AutoShape 9" descr="Контурные ромбики"/>
          <p:cNvSpPr>
            <a:spLocks noChangeArrowheads="1"/>
          </p:cNvSpPr>
          <p:nvPr/>
        </p:nvSpPr>
        <p:spPr bwMode="auto">
          <a:xfrm>
            <a:off x="0" y="4797152"/>
            <a:ext cx="2951163" cy="1871662"/>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uk-UA" sz="2000" dirty="0" smtClean="0"/>
              <a:t>Концепція</a:t>
            </a:r>
            <a:r>
              <a:rPr lang="uk-UA" sz="2000" dirty="0"/>
              <a:t> </a:t>
            </a:r>
          </a:p>
          <a:p>
            <a:pPr algn="ctr"/>
            <a:r>
              <a:rPr lang="uk-UA" dirty="0" smtClean="0"/>
              <a:t>національного патріотичного</a:t>
            </a:r>
          </a:p>
          <a:p>
            <a:pPr algn="ctr"/>
            <a:r>
              <a:rPr lang="uk-UA" dirty="0" smtClean="0"/>
              <a:t>виховання дітей та молоді</a:t>
            </a:r>
          </a:p>
          <a:p>
            <a:pPr algn="ctr"/>
            <a:r>
              <a:rPr lang="uk-UA" dirty="0" smtClean="0"/>
              <a:t>\ред.29.07.2019р.</a:t>
            </a:r>
            <a:endParaRPr lang="uk-UA" dirty="0"/>
          </a:p>
          <a:p>
            <a:endParaRPr lang="ru-RU" sz="2000" dirty="0">
              <a:solidFill>
                <a:srgbClr val="00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strVal val="#ppt_w*0.70"/>
                                          </p:val>
                                        </p:tav>
                                        <p:tav tm="100000">
                                          <p:val>
                                            <p:strVal val="#ppt_w"/>
                                          </p:val>
                                        </p:tav>
                                      </p:tavLst>
                                    </p:anim>
                                    <p:anim calcmode="lin" valueType="num">
                                      <p:cBhvr>
                                        <p:cTn id="38" dur="1000" fill="hold"/>
                                        <p:tgtEl>
                                          <p:spTgt spid="8"/>
                                        </p:tgtEl>
                                        <p:attrNameLst>
                                          <p:attrName>ppt_h</p:attrName>
                                        </p:attrNameLst>
                                      </p:cBhvr>
                                      <p:tavLst>
                                        <p:tav tm="0">
                                          <p:val>
                                            <p:strVal val="#ppt_h"/>
                                          </p:val>
                                        </p:tav>
                                        <p:tav tm="100000">
                                          <p:val>
                                            <p:strVal val="#ppt_h"/>
                                          </p:val>
                                        </p:tav>
                                      </p:tavLst>
                                    </p:anim>
                                    <p:animEffect transition="in" filter="fade">
                                      <p:cBhvr>
                                        <p:cTn id="39" dur="1000"/>
                                        <p:tgtEl>
                                          <p:spTgt spid="8"/>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0.70"/>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6146" name="Picture 2"/>
          <p:cNvPicPr>
            <a:picLocks noChangeAspect="1" noChangeArrowheads="1"/>
          </p:cNvPicPr>
          <p:nvPr/>
        </p:nvPicPr>
        <p:blipFill>
          <a:blip r:embed="rId2" cstate="print"/>
          <a:srcRect/>
          <a:stretch>
            <a:fillRect/>
          </a:stretch>
        </p:blipFill>
        <p:spPr bwMode="auto">
          <a:xfrm>
            <a:off x="0" y="-243408"/>
            <a:ext cx="9144000" cy="710140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6212160"/>
          </a:xfrm>
        </p:spPr>
        <p:txBody>
          <a:bodyPr>
            <a:normAutofit/>
          </a:bodyPr>
          <a:lstStyle/>
          <a:p>
            <a:r>
              <a:rPr lang="uk-UA" sz="3200" dirty="0" err="1" smtClean="0"/>
              <a:t>Фасилітація</a:t>
            </a:r>
            <a:r>
              <a:rPr lang="uk-UA" sz="3200" dirty="0" smtClean="0"/>
              <a:t>  навчання – допомогти, полегшити, сприяти, </a:t>
            </a:r>
            <a:r>
              <a:rPr lang="uk-UA" sz="3200" dirty="0" err="1" smtClean="0"/>
              <a:t>сторити</a:t>
            </a:r>
            <a:r>
              <a:rPr lang="uk-UA" sz="3200" dirty="0" smtClean="0"/>
              <a:t> умови.</a:t>
            </a:r>
            <a:br>
              <a:rPr lang="uk-UA" sz="3200" dirty="0" smtClean="0"/>
            </a:br>
            <a:r>
              <a:rPr lang="uk-UA" sz="3200" dirty="0" smtClean="0"/>
              <a:t/>
            </a:r>
            <a:br>
              <a:rPr lang="uk-UA" sz="3200" dirty="0" smtClean="0"/>
            </a:br>
            <a:r>
              <a:rPr lang="uk-UA" sz="3200" dirty="0" smtClean="0"/>
              <a:t>Умови  </a:t>
            </a:r>
            <a:r>
              <a:rPr lang="uk-UA" sz="3200" dirty="0" err="1" smtClean="0"/>
              <a:t>фасилітації</a:t>
            </a:r>
            <a:r>
              <a:rPr lang="uk-UA" sz="3200" dirty="0" smtClean="0"/>
              <a:t> :</a:t>
            </a:r>
            <a:br>
              <a:rPr lang="uk-UA" sz="3200" dirty="0" smtClean="0"/>
            </a:br>
            <a:r>
              <a:rPr lang="uk-UA" sz="2800" dirty="0" smtClean="0"/>
              <a:t>1. проблемність навчання,</a:t>
            </a:r>
            <a:br>
              <a:rPr lang="uk-UA" sz="2800" dirty="0" smtClean="0"/>
            </a:br>
            <a:r>
              <a:rPr lang="uk-UA" sz="2800" dirty="0" smtClean="0"/>
              <a:t>2. Глибока довіра і повага до дитини,</a:t>
            </a:r>
            <a:br>
              <a:rPr lang="uk-UA" sz="2800" dirty="0" smtClean="0"/>
            </a:br>
            <a:r>
              <a:rPr lang="uk-UA" sz="2800" dirty="0" smtClean="0"/>
              <a:t>3.Толерантне ставлення до дітей ,розуміння їх реакцій,</a:t>
            </a:r>
            <a:br>
              <a:rPr lang="uk-UA" sz="2800" dirty="0" smtClean="0"/>
            </a:br>
            <a:r>
              <a:rPr lang="uk-UA" sz="2800" dirty="0" smtClean="0"/>
              <a:t>4. Забезпечення дітей дидактичним матеріально-технічними ресурсами.</a:t>
            </a:r>
            <a:r>
              <a:rPr lang="uk-UA" dirty="0" smtClean="0"/>
              <a:t/>
            </a:r>
            <a:br>
              <a:rPr lang="uk-UA" dirty="0" smtClean="0"/>
            </a:br>
            <a:endParaRPr lang="uk-U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5924128"/>
          </a:xfrm>
        </p:spPr>
        <p:txBody>
          <a:bodyPr>
            <a:normAutofit fontScale="90000"/>
          </a:bodyPr>
          <a:lstStyle/>
          <a:p>
            <a:r>
              <a:rPr lang="uk-UA" dirty="0" smtClean="0">
                <a:latin typeface="Arial Black" pitchFamily="34" charset="0"/>
              </a:rPr>
              <a:t>Педагог </a:t>
            </a:r>
            <a:r>
              <a:rPr lang="uk-UA" dirty="0" err="1" smtClean="0">
                <a:latin typeface="Arial Black" pitchFamily="34" charset="0"/>
              </a:rPr>
              <a:t>фасилітатор</a:t>
            </a:r>
            <a:r>
              <a:rPr lang="uk-UA" dirty="0" smtClean="0">
                <a:latin typeface="Arial Black" pitchFamily="34" charset="0"/>
              </a:rPr>
              <a:t>, модератор</a:t>
            </a:r>
            <a:br>
              <a:rPr lang="uk-UA" dirty="0" smtClean="0">
                <a:latin typeface="Arial Black" pitchFamily="34" charset="0"/>
              </a:rPr>
            </a:br>
            <a:r>
              <a:rPr lang="uk-UA" dirty="0" smtClean="0">
                <a:latin typeface="Arial Black" pitchFamily="34" charset="0"/>
              </a:rPr>
              <a:t/>
            </a:r>
            <a:br>
              <a:rPr lang="uk-UA" dirty="0" smtClean="0">
                <a:latin typeface="Arial Black" pitchFamily="34" charset="0"/>
              </a:rPr>
            </a:br>
            <a:r>
              <a:rPr lang="uk-UA" dirty="0" err="1" smtClean="0">
                <a:latin typeface="Arial Black" pitchFamily="34" charset="0"/>
              </a:rPr>
              <a:t>Фасилітація</a:t>
            </a:r>
            <a:r>
              <a:rPr lang="uk-UA" dirty="0" smtClean="0">
                <a:latin typeface="Arial Black" pitchFamily="34" charset="0"/>
              </a:rPr>
              <a:t> –</a:t>
            </a:r>
            <a:br>
              <a:rPr lang="uk-UA" dirty="0" smtClean="0">
                <a:latin typeface="Arial Black" pitchFamily="34" charset="0"/>
              </a:rPr>
            </a:br>
            <a:r>
              <a:rPr lang="uk-UA" dirty="0" smtClean="0">
                <a:latin typeface="Arial Black" pitchFamily="34" charset="0"/>
              </a:rPr>
              <a:t> </a:t>
            </a:r>
            <a:r>
              <a:rPr lang="uk-UA" sz="2700" dirty="0" smtClean="0">
                <a:latin typeface="Arial Black" pitchFamily="34" charset="0"/>
              </a:rPr>
              <a:t>це організація й управління процесом обговорення певних питань, тем.  Мета </a:t>
            </a:r>
            <a:r>
              <a:rPr lang="uk-UA" sz="2700" dirty="0" err="1" smtClean="0">
                <a:latin typeface="Arial Black" pitchFamily="34" charset="0"/>
              </a:rPr>
              <a:t>фасилітатора</a:t>
            </a:r>
            <a:r>
              <a:rPr lang="uk-UA" sz="2700" dirty="0" smtClean="0">
                <a:latin typeface="Arial Black" pitchFamily="34" charset="0"/>
              </a:rPr>
              <a:t> – організація спілкування всіх учасників.</a:t>
            </a:r>
            <a:r>
              <a:rPr lang="uk-UA" sz="3200" dirty="0" smtClean="0">
                <a:latin typeface="Arial Black" pitchFamily="34" charset="0"/>
              </a:rPr>
              <a:t/>
            </a:r>
            <a:br>
              <a:rPr lang="uk-UA" sz="3200" dirty="0" smtClean="0">
                <a:latin typeface="Arial Black" pitchFamily="34" charset="0"/>
              </a:rPr>
            </a:br>
            <a:r>
              <a:rPr lang="uk-UA" sz="3200" dirty="0" err="1" smtClean="0">
                <a:latin typeface="Arial Black" pitchFamily="34" charset="0"/>
              </a:rPr>
              <a:t>Мдератор-</a:t>
            </a:r>
            <a:r>
              <a:rPr lang="uk-UA" sz="3200" dirty="0" smtClean="0">
                <a:latin typeface="Arial Black" pitchFamily="34" charset="0"/>
              </a:rPr>
              <a:t> </a:t>
            </a:r>
            <a:br>
              <a:rPr lang="uk-UA" sz="3200" dirty="0" smtClean="0">
                <a:latin typeface="Arial Black" pitchFamily="34" charset="0"/>
              </a:rPr>
            </a:br>
            <a:r>
              <a:rPr lang="uk-UA" sz="2700" dirty="0" smtClean="0">
                <a:latin typeface="Arial Black" pitchFamily="34" charset="0"/>
              </a:rPr>
              <a:t>це наставник, </a:t>
            </a:r>
            <a:r>
              <a:rPr lang="uk-UA" sz="2700" dirty="0" err="1" smtClean="0">
                <a:latin typeface="Arial Black" pitchFamily="34" charset="0"/>
              </a:rPr>
              <a:t>керавник</a:t>
            </a:r>
            <a:r>
              <a:rPr lang="uk-UA" sz="2700" dirty="0" smtClean="0">
                <a:latin typeface="Arial Black" pitchFamily="34" charset="0"/>
              </a:rPr>
              <a:t>, який здійснює підтримку і організацію активної роботи в групі дітей.</a:t>
            </a:r>
            <a:r>
              <a:rPr lang="uk-UA" dirty="0" smtClean="0"/>
              <a:t/>
            </a:r>
            <a:br>
              <a:rPr lang="uk-UA" dirty="0" smtClean="0"/>
            </a:br>
            <a:endParaRPr lang="uk-U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a:xfrm>
            <a:off x="179388" y="260350"/>
            <a:ext cx="7705725" cy="866775"/>
          </a:xfrm>
        </p:spPr>
        <p:txBody>
          <a:bodyPr>
            <a:normAutofit fontScale="90000"/>
          </a:bodyPr>
          <a:lstStyle/>
          <a:p>
            <a:r>
              <a:rPr lang="uk-UA" sz="3200" smtClean="0">
                <a:latin typeface="Times New Roman" pitchFamily="18" charset="0"/>
                <a:cs typeface="Times New Roman" pitchFamily="18" charset="0"/>
              </a:rPr>
              <a:t>Педагогічні працівники мають право на:</a:t>
            </a:r>
            <a:endParaRPr lang="uk-UA" sz="3200" smtClean="0"/>
          </a:p>
        </p:txBody>
      </p:sp>
      <p:graphicFrame>
        <p:nvGraphicFramePr>
          <p:cNvPr id="6" name="Объект 5"/>
          <p:cNvGraphicFramePr>
            <a:graphicFrameLocks noGrp="1"/>
          </p:cNvGraphicFramePr>
          <p:nvPr>
            <p:ph idx="1"/>
          </p:nvPr>
        </p:nvGraphicFramePr>
        <p:xfrm>
          <a:off x="323528" y="1484784"/>
          <a:ext cx="8568952" cy="5019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300" name="Нижний колонтитул 3"/>
          <p:cNvSpPr>
            <a:spLocks noGrp="1"/>
          </p:cNvSpPr>
          <p:nvPr>
            <p:ph type="ftr" sz="quarter" idx="12"/>
          </p:nvPr>
        </p:nvSpPr>
        <p:spPr>
          <a:noFill/>
          <a:ln>
            <a:miter lim="800000"/>
            <a:headEnd/>
            <a:tailEnd/>
          </a:ln>
        </p:spPr>
        <p:txBody>
          <a:bodyPr/>
          <a:lstStyle/>
          <a:p>
            <a:r>
              <a:rPr lang="en-US" smtClean="0"/>
              <a:t>www.themegallery.com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USER\Desktop\Новая папка (3)\IMG_20210809_11465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88640"/>
            <a:ext cx="8686800" cy="864096"/>
          </a:xfrm>
        </p:spPr>
        <p:txBody>
          <a:bodyPr/>
          <a:lstStyle/>
          <a:p>
            <a:r>
              <a:rPr lang="uk-UA" dirty="0" smtClean="0"/>
              <a:t>Самоосвіта</a:t>
            </a:r>
            <a:endParaRPr lang="ru-RU" dirty="0"/>
          </a:p>
        </p:txBody>
      </p:sp>
      <p:sp>
        <p:nvSpPr>
          <p:cNvPr id="3" name="Содержимое 2"/>
          <p:cNvSpPr>
            <a:spLocks noGrp="1"/>
          </p:cNvSpPr>
          <p:nvPr>
            <p:ph idx="1"/>
          </p:nvPr>
        </p:nvSpPr>
        <p:spPr>
          <a:xfrm>
            <a:off x="304800" y="1124744"/>
            <a:ext cx="8686800" cy="5447528"/>
          </a:xfrm>
        </p:spPr>
        <p:txBody>
          <a:bodyPr>
            <a:normAutofit fontScale="70000" lnSpcReduction="20000"/>
          </a:bodyPr>
          <a:lstStyle/>
          <a:p>
            <a:pPr>
              <a:buNone/>
            </a:pPr>
            <a:r>
              <a:rPr lang="uk-UA" dirty="0" smtClean="0"/>
              <a:t>		Самоосвіта – це самостійне надбання знань із різних джерел з урахуванням особистих інтересів педагога та об</a:t>
            </a:r>
            <a:r>
              <a:rPr lang="en-US" dirty="0" smtClean="0"/>
              <a:t>’</a:t>
            </a:r>
            <a:r>
              <a:rPr lang="uk-UA" dirty="0" err="1" smtClean="0"/>
              <a:t>єктивних</a:t>
            </a:r>
            <a:r>
              <a:rPr lang="uk-UA" dirty="0" smtClean="0"/>
              <a:t> потреб дошкільного закладу.</a:t>
            </a:r>
          </a:p>
          <a:p>
            <a:pPr>
              <a:buNone/>
            </a:pPr>
            <a:r>
              <a:rPr lang="uk-UA" dirty="0" smtClean="0"/>
              <a:t>Питання для самоосвітньої діяльності у 2021-2022навчальному році:</a:t>
            </a:r>
          </a:p>
          <a:p>
            <a:pPr>
              <a:buNone/>
            </a:pPr>
            <a:r>
              <a:rPr lang="uk-UA" dirty="0" smtClean="0"/>
              <a:t>1 За обраною методичною / проблемною/ темою.</a:t>
            </a:r>
          </a:p>
          <a:p>
            <a:pPr>
              <a:buNone/>
            </a:pPr>
            <a:r>
              <a:rPr lang="uk-UA" dirty="0" smtClean="0"/>
              <a:t>2. За річними завданнями ЗДО:</a:t>
            </a:r>
          </a:p>
          <a:p>
            <a:pPr>
              <a:buNone/>
            </a:pPr>
            <a:r>
              <a:rPr lang="uk-UA" dirty="0" smtClean="0"/>
              <a:t>2.1. Організація освітнього процесу за новим  БКДО;</a:t>
            </a:r>
          </a:p>
          <a:p>
            <a:pPr>
              <a:buNone/>
            </a:pPr>
            <a:r>
              <a:rPr lang="uk-UA" dirty="0" smtClean="0"/>
              <a:t>2.2.Особистісно-орієнтована модель у освітньому процесі ЗДО;</a:t>
            </a:r>
          </a:p>
          <a:p>
            <a:pPr>
              <a:buNone/>
            </a:pPr>
            <a:r>
              <a:rPr lang="uk-UA" dirty="0" smtClean="0"/>
              <a:t>2.3. Розвиток пізнавального інтересу через застосування ігрових технологій.</a:t>
            </a:r>
          </a:p>
          <a:p>
            <a:pPr>
              <a:buNone/>
            </a:pPr>
            <a:r>
              <a:rPr lang="uk-UA" dirty="0" smtClean="0"/>
              <a:t>3. За нормативними документами, які вийдуть впродовж року.</a:t>
            </a:r>
          </a:p>
          <a:p>
            <a:pPr>
              <a:buNone/>
            </a:pPr>
            <a:r>
              <a:rPr lang="uk-UA" dirty="0" smtClean="0"/>
              <a:t>4. За періодикою.</a:t>
            </a:r>
          </a:p>
          <a:p>
            <a:pPr>
              <a:buNone/>
            </a:pPr>
            <a:r>
              <a:rPr lang="uk-UA" dirty="0" smtClean="0"/>
              <a:t>		</a:t>
            </a:r>
          </a:p>
          <a:p>
            <a:pPr>
              <a:buFontTx/>
              <a:buChar char="-"/>
            </a:pPr>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SER\Desktop\зображення_viber_2021-09-06_17-05-18-60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Desktop\зображення_viber_2021-09-06_17-05-17-72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Новая папка (3)\IMG_20210802_10302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Контурные ромбики"/>
          <p:cNvSpPr>
            <a:spLocks noChangeArrowheads="1"/>
          </p:cNvSpPr>
          <p:nvPr/>
        </p:nvSpPr>
        <p:spPr bwMode="auto">
          <a:xfrm>
            <a:off x="1042988" y="188641"/>
            <a:ext cx="7561262" cy="1080119"/>
          </a:xfrm>
          <a:prstGeom prst="bevel">
            <a:avLst>
              <a:gd name="adj" fmla="val 12500"/>
            </a:avLst>
          </a:prstGeom>
          <a:pattFill prst="openDmnd">
            <a:fgClr>
              <a:srgbClr val="CCFFFF"/>
            </a:fgClr>
            <a:bgClr>
              <a:schemeClr val="bg1"/>
            </a:bgClr>
          </a:pattFill>
          <a:ln w="38100">
            <a:solidFill>
              <a:srgbClr val="0066FF"/>
            </a:solidFill>
            <a:miter lim="800000"/>
            <a:headEnd/>
            <a:tailEnd/>
          </a:ln>
        </p:spPr>
        <p:txBody>
          <a:bodyPr wrap="none" anchor="ctr"/>
          <a:lstStyle/>
          <a:p>
            <a:r>
              <a:rPr lang="uk-UA" sz="2000" b="1" i="1" dirty="0" smtClean="0">
                <a:solidFill>
                  <a:srgbClr val="0066FF"/>
                </a:solidFill>
              </a:rPr>
              <a:t>               НАВЧАЛЬНО-МЕТОДИЧНЕ  </a:t>
            </a:r>
            <a:r>
              <a:rPr lang="uk-UA" sz="2000" b="1" i="1" dirty="0">
                <a:solidFill>
                  <a:srgbClr val="0066FF"/>
                </a:solidFill>
              </a:rPr>
              <a:t>ЗАБЕЗПЕЗПЕЧЕННЯ</a:t>
            </a:r>
            <a:endParaRPr lang="ru-RU" sz="2000" b="1" i="1" dirty="0">
              <a:solidFill>
                <a:srgbClr val="0066FF"/>
              </a:solidFill>
            </a:endParaRPr>
          </a:p>
        </p:txBody>
      </p:sp>
      <p:sp>
        <p:nvSpPr>
          <p:cNvPr id="3" name="AutoShape 9" descr="Контурные ромбики"/>
          <p:cNvSpPr>
            <a:spLocks noChangeArrowheads="1"/>
          </p:cNvSpPr>
          <p:nvPr/>
        </p:nvSpPr>
        <p:spPr bwMode="auto">
          <a:xfrm>
            <a:off x="0" y="1772816"/>
            <a:ext cx="2951162" cy="2017266"/>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endParaRPr lang="ru-RU" sz="2000" dirty="0" smtClean="0"/>
          </a:p>
          <a:p>
            <a:pPr algn="ctr"/>
            <a:endParaRPr lang="ru-RU" sz="2000" dirty="0" smtClean="0"/>
          </a:p>
          <a:p>
            <a:pPr algn="ctr"/>
            <a:r>
              <a:rPr lang="ru-RU" dirty="0" err="1" smtClean="0"/>
              <a:t>Методичні</a:t>
            </a:r>
            <a:endParaRPr lang="ru-RU" dirty="0" smtClean="0"/>
          </a:p>
          <a:p>
            <a:pPr algn="ctr"/>
            <a:r>
              <a:rPr lang="ru-RU" dirty="0" err="1" smtClean="0"/>
              <a:t>рекомендації</a:t>
            </a:r>
            <a:r>
              <a:rPr lang="ru-RU" dirty="0" smtClean="0"/>
              <a:t> МОН</a:t>
            </a:r>
          </a:p>
          <a:p>
            <a:pPr algn="ctr"/>
            <a:r>
              <a:rPr lang="ru-RU" dirty="0" smtClean="0"/>
              <a:t>«</a:t>
            </a:r>
            <a:r>
              <a:rPr lang="ru-RU" dirty="0" err="1" smtClean="0"/>
              <a:t>Щодо</a:t>
            </a:r>
            <a:r>
              <a:rPr lang="ru-RU" dirty="0" smtClean="0"/>
              <a:t> </a:t>
            </a:r>
            <a:r>
              <a:rPr lang="ru-RU" dirty="0" err="1" smtClean="0"/>
              <a:t>окремих</a:t>
            </a:r>
            <a:r>
              <a:rPr lang="ru-RU" dirty="0" smtClean="0"/>
              <a:t> </a:t>
            </a:r>
            <a:r>
              <a:rPr lang="ru-RU" dirty="0" err="1" smtClean="0"/>
              <a:t>питань</a:t>
            </a:r>
            <a:r>
              <a:rPr lang="ru-RU" dirty="0" smtClean="0"/>
              <a:t> </a:t>
            </a:r>
          </a:p>
          <a:p>
            <a:pPr algn="ctr"/>
            <a:r>
              <a:rPr lang="ru-RU" dirty="0" err="1" smtClean="0"/>
              <a:t>діяльності</a:t>
            </a:r>
            <a:r>
              <a:rPr lang="ru-RU" dirty="0" smtClean="0"/>
              <a:t> ЗДО у</a:t>
            </a:r>
          </a:p>
          <a:p>
            <a:pPr algn="ctr"/>
            <a:r>
              <a:rPr lang="ru-RU" dirty="0" smtClean="0"/>
              <a:t>2021/2022 н.р.   </a:t>
            </a:r>
          </a:p>
          <a:p>
            <a:pPr algn="ctr"/>
            <a:r>
              <a:rPr lang="ru-RU" dirty="0" err="1" smtClean="0"/>
              <a:t>Серпень</a:t>
            </a:r>
            <a:r>
              <a:rPr lang="ru-RU" dirty="0" smtClean="0"/>
              <a:t> 2021р.</a:t>
            </a:r>
          </a:p>
          <a:p>
            <a:pPr algn="ctr"/>
            <a:endParaRPr lang="ru-RU" sz="2000" dirty="0"/>
          </a:p>
        </p:txBody>
      </p:sp>
      <p:sp>
        <p:nvSpPr>
          <p:cNvPr id="4" name="AutoShape 10" descr="Контурные ромбики"/>
          <p:cNvSpPr>
            <a:spLocks noChangeArrowheads="1"/>
          </p:cNvSpPr>
          <p:nvPr/>
        </p:nvSpPr>
        <p:spPr bwMode="auto">
          <a:xfrm>
            <a:off x="5868144" y="1844824"/>
            <a:ext cx="3024187" cy="2087563"/>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endParaRPr lang="uk-UA" sz="1600" dirty="0" smtClean="0"/>
          </a:p>
          <a:p>
            <a:pPr algn="ctr"/>
            <a:r>
              <a:rPr lang="uk-UA" dirty="0" smtClean="0"/>
              <a:t>Інформаційні </a:t>
            </a:r>
          </a:p>
          <a:p>
            <a:pPr algn="ctr"/>
            <a:r>
              <a:rPr lang="uk-UA" dirty="0" smtClean="0"/>
              <a:t>матеріали МОН</a:t>
            </a:r>
          </a:p>
          <a:p>
            <a:pPr algn="ctr"/>
            <a:r>
              <a:rPr lang="uk-UA" dirty="0" err="1" smtClean="0"/>
              <a:t>“Про</a:t>
            </a:r>
            <a:r>
              <a:rPr lang="uk-UA" dirty="0" smtClean="0"/>
              <a:t> деякі питання організації </a:t>
            </a:r>
          </a:p>
          <a:p>
            <a:pPr algn="ctr"/>
            <a:r>
              <a:rPr lang="uk-UA" dirty="0" smtClean="0"/>
              <a:t>виховного процесу </a:t>
            </a:r>
          </a:p>
          <a:p>
            <a:pPr algn="ctr"/>
            <a:r>
              <a:rPr lang="uk-UA" dirty="0" smtClean="0"/>
              <a:t>у 2021/2022 </a:t>
            </a:r>
            <a:r>
              <a:rPr lang="uk-UA" dirty="0" err="1" smtClean="0"/>
              <a:t>н.р</a:t>
            </a:r>
            <a:r>
              <a:rPr lang="uk-UA" dirty="0" smtClean="0"/>
              <a:t>.</a:t>
            </a:r>
          </a:p>
          <a:p>
            <a:pPr algn="ctr"/>
            <a:r>
              <a:rPr lang="uk-UA" dirty="0" smtClean="0"/>
              <a:t>Липень 2021р.</a:t>
            </a:r>
          </a:p>
          <a:p>
            <a:endParaRPr lang="uk-UA" sz="2000" dirty="0"/>
          </a:p>
        </p:txBody>
      </p:sp>
      <p:sp>
        <p:nvSpPr>
          <p:cNvPr id="8" name="AutoShape 9" descr="Контурные ромбики"/>
          <p:cNvSpPr>
            <a:spLocks noChangeArrowheads="1"/>
          </p:cNvSpPr>
          <p:nvPr/>
        </p:nvSpPr>
        <p:spPr bwMode="auto">
          <a:xfrm>
            <a:off x="2987824" y="1484784"/>
            <a:ext cx="2951163" cy="1871662"/>
          </a:xfrm>
          <a:prstGeom prst="octagon">
            <a:avLst>
              <a:gd name="adj" fmla="val 29287"/>
            </a:avLst>
          </a:prstGeom>
          <a:pattFill prst="openDmnd">
            <a:fgClr>
              <a:srgbClr val="CCFFFF"/>
            </a:fgClr>
            <a:bgClr>
              <a:schemeClr val="bg1"/>
            </a:bgClr>
          </a:pattFill>
          <a:ln w="38100">
            <a:solidFill>
              <a:srgbClr val="0066FF"/>
            </a:solidFill>
            <a:miter lim="800000"/>
            <a:headEnd/>
            <a:tailEnd/>
          </a:ln>
        </p:spPr>
        <p:txBody>
          <a:bodyPr wrap="none" anchor="ctr"/>
          <a:lstStyle/>
          <a:p>
            <a:pPr algn="ctr"/>
            <a:r>
              <a:rPr lang="uk-UA" sz="2000" dirty="0" smtClean="0"/>
              <a:t>Базовий компонент </a:t>
            </a:r>
          </a:p>
          <a:p>
            <a:pPr algn="ctr"/>
            <a:r>
              <a:rPr lang="uk-UA" sz="2000" dirty="0" smtClean="0"/>
              <a:t>дошкільної освіти</a:t>
            </a:r>
          </a:p>
          <a:p>
            <a:pPr algn="ctr"/>
            <a:r>
              <a:rPr lang="uk-UA" sz="2000" dirty="0" smtClean="0"/>
              <a:t>2021р.</a:t>
            </a:r>
            <a:endParaRPr lang="uk-UA" sz="2000" dirty="0"/>
          </a:p>
          <a:p>
            <a:endParaRPr lang="ru-RU" sz="2000" dirty="0">
              <a:solidFill>
                <a:srgbClr val="0066FF"/>
              </a:solidFill>
            </a:endParaRPr>
          </a:p>
        </p:txBody>
      </p:sp>
      <p:pic>
        <p:nvPicPr>
          <p:cNvPr id="9" name="Picture 2" descr="http://uchebka.org/published/publicdata/UCHEBKA/attachments/SC/products_pictures/Title_Bilan_UKR-Doshkillya_enl.jpg"/>
          <p:cNvPicPr>
            <a:picLocks noChangeAspect="1" noChangeArrowheads="1"/>
          </p:cNvPicPr>
          <p:nvPr/>
        </p:nvPicPr>
        <p:blipFill>
          <a:blip r:embed="rId3" cstate="print"/>
          <a:srcRect/>
          <a:stretch>
            <a:fillRect/>
          </a:stretch>
        </p:blipFill>
        <p:spPr bwMode="auto">
          <a:xfrm>
            <a:off x="251520" y="3933056"/>
            <a:ext cx="1944216" cy="2791894"/>
          </a:xfrm>
          <a:prstGeom prst="rect">
            <a:avLst/>
          </a:prstGeom>
          <a:noFill/>
          <a:ln w="9525">
            <a:noFill/>
            <a:miter lim="800000"/>
            <a:headEnd/>
            <a:tailEnd/>
          </a:ln>
        </p:spPr>
      </p:pic>
      <p:pic>
        <p:nvPicPr>
          <p:cNvPr id="10" name="Picture 2" descr="C:\Users\USER\Desktop\partsialna-programa-do-kursu-doshkilnyatam-osvita-dlya-stalogo-rozvytku-180x180.jpg.pagespeed.ce.-swGLCbAcs.jpg"/>
          <p:cNvPicPr>
            <a:picLocks noChangeAspect="1" noChangeArrowheads="1"/>
          </p:cNvPicPr>
          <p:nvPr/>
        </p:nvPicPr>
        <p:blipFill>
          <a:blip r:embed="rId4" cstate="print"/>
          <a:srcRect/>
          <a:stretch>
            <a:fillRect/>
          </a:stretch>
        </p:blipFill>
        <p:spPr bwMode="auto">
          <a:xfrm>
            <a:off x="5940152" y="4121696"/>
            <a:ext cx="2722909" cy="2736304"/>
          </a:xfrm>
          <a:prstGeom prst="rect">
            <a:avLst/>
          </a:prstGeom>
          <a:noFill/>
        </p:spPr>
      </p:pic>
      <p:graphicFrame>
        <p:nvGraphicFramePr>
          <p:cNvPr id="1026" name="Object 2"/>
          <p:cNvGraphicFramePr>
            <a:graphicFrameLocks noChangeAspect="1"/>
          </p:cNvGraphicFramePr>
          <p:nvPr/>
        </p:nvGraphicFramePr>
        <p:xfrm>
          <a:off x="2987824" y="3429000"/>
          <a:ext cx="2518805" cy="3270374"/>
        </p:xfrm>
        <a:graphic>
          <a:graphicData uri="http://schemas.openxmlformats.org/presentationml/2006/ole">
            <p:oleObj spid="_x0000_s1026" name="Слайд" r:id="rId5" imgW="3427462" imgH="4570378" progId="PowerPoint.Slide.12">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Новая папка (3)\IMG_20210802_1030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Desktop\зображення_viber_2021-09-06_17-05-14-62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SER\Desktop\зображення_viber_2021-09-06_17-05-15-87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зображення_viber_2021-09-06_17-05-16-362.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зображення_viber_2021-09-06_17-05-16-781.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USER\Desktop\зображення_viber_2021-09-06_17-05-19-4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Desktop\зображення_viber_2021-09-06_17-05-18-0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Заголовок 2"/>
          <p:cNvSpPr>
            <a:spLocks noGrp="1"/>
          </p:cNvSpPr>
          <p:nvPr>
            <p:ph type="ctrTitle"/>
          </p:nvPr>
        </p:nvSpPr>
        <p:spPr>
          <a:xfrm>
            <a:off x="381000" y="5301208"/>
            <a:ext cx="8458200" cy="1368152"/>
          </a:xfrm>
        </p:spPr>
        <p:txBody>
          <a:bodyPr>
            <a:normAutofit fontScale="90000"/>
          </a:bodyPr>
          <a:lstStyle/>
          <a:p>
            <a:r>
              <a:rPr lang="uk-UA" dirty="0" smtClean="0"/>
              <a:t>Н.</a:t>
            </a:r>
            <a:r>
              <a:rPr lang="uk-UA" dirty="0" err="1" smtClean="0"/>
              <a:t>В.гавриш</a:t>
            </a:r>
            <a:r>
              <a:rPr lang="uk-UA" dirty="0" smtClean="0"/>
              <a:t> .</a:t>
            </a:r>
            <a:r>
              <a:rPr lang="uk-UA" sz="2400" dirty="0" smtClean="0"/>
              <a:t>обов’язк0ва умова : блочно-тематичне планування, наявність концептуальної карти, створення інтелектуальної \ </a:t>
            </a:r>
            <a:r>
              <a:rPr lang="uk-UA" sz="2400" dirty="0" err="1" smtClean="0"/>
              <a:t>роб.здітьми\</a:t>
            </a:r>
            <a:r>
              <a:rPr lang="uk-UA" sz="2400" dirty="0" smtClean="0"/>
              <a:t>, наявність  картотеки </a:t>
            </a:r>
            <a:r>
              <a:rPr lang="uk-UA" sz="2400" dirty="0" err="1" smtClean="0"/>
              <a:t>метод.засобів</a:t>
            </a:r>
            <a:r>
              <a:rPr lang="uk-UA" sz="2400" dirty="0" smtClean="0"/>
              <a:t>.</a:t>
            </a:r>
            <a:endParaRPr lang="uk-UA" sz="2400" dirty="0"/>
          </a:p>
        </p:txBody>
      </p:sp>
      <p:sp>
        <p:nvSpPr>
          <p:cNvPr id="4" name="Подзаголовок 3"/>
          <p:cNvSpPr>
            <a:spLocks noGrp="1"/>
          </p:cNvSpPr>
          <p:nvPr>
            <p:ph type="subTitle" idx="1"/>
          </p:nvPr>
        </p:nvSpPr>
        <p:spPr/>
        <p:txBody>
          <a:bodyPr/>
          <a:lstStyle/>
          <a:p>
            <a:endParaRPr lang="uk-UA"/>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USER\Desktop\зображення_viber_2021-09-06_17-05-20-961.jpg"/>
          <p:cNvPicPr>
            <a:picLocks noChangeAspect="1" noChangeArrowheads="1"/>
          </p:cNvPicPr>
          <p:nvPr/>
        </p:nvPicPr>
        <p:blipFill>
          <a:blip r:embed="rId2" cstate="print"/>
          <a:srcRect/>
          <a:stretch>
            <a:fillRect/>
          </a:stretch>
        </p:blipFill>
        <p:spPr bwMode="auto">
          <a:xfrm>
            <a:off x="0" y="-288032"/>
            <a:ext cx="9144000" cy="724542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Desktop\Новая папка (2)\IMG_20210908_080127.jpg"/>
          <p:cNvPicPr>
            <a:picLocks noChangeAspect="1" noChangeArrowheads="1"/>
          </p:cNvPicPr>
          <p:nvPr/>
        </p:nvPicPr>
        <p:blipFill>
          <a:blip r:embed="rId2" cstate="print"/>
          <a:srcRect/>
          <a:stretch>
            <a:fillRect/>
          </a:stretch>
        </p:blipFill>
        <p:spPr bwMode="auto">
          <a:xfrm>
            <a:off x="55126" y="0"/>
            <a:ext cx="9033748"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Новая папка (2)\IMG_20210908_080134.jpg"/>
          <p:cNvPicPr>
            <a:picLocks noChangeAspect="1" noChangeArrowheads="1"/>
          </p:cNvPicPr>
          <p:nvPr/>
        </p:nvPicPr>
        <p:blipFill>
          <a:blip r:embed="rId2" cstate="print"/>
          <a:srcRect/>
          <a:stretch>
            <a:fillRect/>
          </a:stretch>
        </p:blipFill>
        <p:spPr bwMode="auto">
          <a:xfrm>
            <a:off x="123602" y="0"/>
            <a:ext cx="8896795"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rmAutofit/>
          </a:bodyPr>
          <a:lstStyle/>
          <a:p>
            <a:r>
              <a:rPr lang="uk-UA" sz="2200" dirty="0" smtClean="0">
                <a:solidFill>
                  <a:schemeClr val="accent3"/>
                </a:solidFill>
                <a:hlinkClick r:id="rId2"/>
              </a:rPr>
              <a:t>Про затвердження гранично допустимого навчального навантаження на дитину у дошкільних навчальних закладах різних типів та форми власності</a:t>
            </a:r>
            <a:r>
              <a:rPr lang="uk-UA" sz="2200" dirty="0" smtClean="0"/>
              <a:t> (наказ МОН від 20.04.2015 № 446)+</a:t>
            </a:r>
            <a:br>
              <a:rPr lang="uk-UA" sz="2200" dirty="0" smtClean="0"/>
            </a:br>
            <a:r>
              <a:rPr lang="uk-UA" sz="2200" dirty="0" smtClean="0">
                <a:hlinkClick r:id="rId3"/>
              </a:rPr>
              <a:t>Інструктивно-методичні рекомендації «Про організацію роботи з музичного виховання дітей у дошкільних навчальних закладах»</a:t>
            </a:r>
            <a:r>
              <a:rPr lang="uk-UA" sz="2200" dirty="0" smtClean="0"/>
              <a:t> (лист МОН від 02.09.2016 № 1/9-454)</a:t>
            </a:r>
            <a:br>
              <a:rPr lang="uk-UA" sz="2200" dirty="0" smtClean="0"/>
            </a:br>
            <a:r>
              <a:rPr lang="uk-UA" sz="2200" dirty="0" smtClean="0">
                <a:solidFill>
                  <a:srgbClr val="FF0000"/>
                </a:solidFill>
                <a:hlinkClick r:id="rId4"/>
              </a:rPr>
              <a:t>Інструктивно-методичні рекомендації «Організація фізкультурно-оздоровчої роботи у дошкільних навчальних закладах»</a:t>
            </a:r>
            <a:r>
              <a:rPr lang="uk-UA" sz="2200" dirty="0" smtClean="0"/>
              <a:t> (лист МОН від 02.09.2016 № 1/9-456)</a:t>
            </a:r>
            <a:br>
              <a:rPr lang="uk-UA" sz="2200" dirty="0" smtClean="0"/>
            </a:br>
            <a:r>
              <a:rPr lang="uk-UA" sz="2200" dirty="0" smtClean="0">
                <a:hlinkClick r:id="rId5"/>
              </a:rPr>
              <a:t>Щодо організації роботи дошкільних навчальних закладів по ознайомленню дітей із народними традиціями, святами та обрядами</a:t>
            </a:r>
            <a:r>
              <a:rPr lang="uk-UA" sz="2200" dirty="0" smtClean="0"/>
              <a:t> (лист МОН від 20.10.2016 № 1/9-561)</a:t>
            </a:r>
            <a:br>
              <a:rPr lang="uk-UA" sz="2200" dirty="0" smtClean="0"/>
            </a:br>
            <a:r>
              <a:rPr lang="uk-UA" sz="2200" dirty="0" smtClean="0">
                <a:solidFill>
                  <a:srgbClr val="FF0000"/>
                </a:solidFill>
                <a:hlinkClick r:id="rId6"/>
              </a:rPr>
              <a:t>Щодо надання додаткових освітніх послуг в дошкільних навчальних закладах</a:t>
            </a:r>
            <a:r>
              <a:rPr lang="uk-UA" sz="2200" dirty="0" smtClean="0"/>
              <a:t> (лист МОН від 23.11.2015 № 1/9-560)</a:t>
            </a:r>
            <a:r>
              <a:rPr lang="uk-UA" dirty="0" smtClean="0"/>
              <a:t/>
            </a:r>
            <a:br>
              <a:rPr lang="uk-UA" dirty="0" smtClean="0"/>
            </a:br>
            <a:endParaRPr lang="uk-U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Новая папка (2)\IMG_20210908_080120.jpg"/>
          <p:cNvPicPr>
            <a:picLocks noChangeAspect="1" noChangeArrowheads="1"/>
          </p:cNvPicPr>
          <p:nvPr/>
        </p:nvPicPr>
        <p:blipFill>
          <a:blip r:embed="rId2" cstate="print"/>
          <a:srcRect/>
          <a:stretch>
            <a:fillRect/>
          </a:stretch>
        </p:blipFill>
        <p:spPr bwMode="auto">
          <a:xfrm>
            <a:off x="0" y="0"/>
            <a:ext cx="9396536"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029400"/>
          </a:xfrm>
        </p:spPr>
        <p:txBody>
          <a:bodyPr>
            <a:normAutofit fontScale="90000"/>
          </a:bodyPr>
          <a:lstStyle/>
          <a:p>
            <a:r>
              <a:rPr lang="uk-UA" sz="2200" dirty="0" smtClean="0">
                <a:solidFill>
                  <a:srgbClr val="FF0000"/>
                </a:solidFill>
              </a:rPr>
              <a:t/>
            </a:r>
            <a:br>
              <a:rPr lang="uk-UA" sz="2200" dirty="0" smtClean="0">
                <a:solidFill>
                  <a:srgbClr val="FF0000"/>
                </a:solidFill>
              </a:rPr>
            </a:br>
            <a:r>
              <a:rPr lang="uk-UA" sz="2200" dirty="0" smtClean="0">
                <a:solidFill>
                  <a:srgbClr val="FF0000"/>
                </a:solidFill>
              </a:rPr>
              <a:t/>
            </a:r>
            <a:br>
              <a:rPr lang="uk-UA" sz="2200" dirty="0" smtClean="0">
                <a:solidFill>
                  <a:srgbClr val="FF0000"/>
                </a:solidFill>
              </a:rPr>
            </a:br>
            <a:r>
              <a:rPr lang="uk-UA" sz="2200" dirty="0" smtClean="0">
                <a:solidFill>
                  <a:srgbClr val="FF0000"/>
                </a:solidFill>
              </a:rPr>
              <a:t>Під час вивчення календарного планування, зверніть увагу на такі аспекти:</a:t>
            </a:r>
            <a:r>
              <a:rPr lang="uk-UA" dirty="0" smtClean="0"/>
              <a:t/>
            </a:r>
            <a:br>
              <a:rPr lang="uk-UA" dirty="0" smtClean="0"/>
            </a:br>
            <a:r>
              <a:rPr lang="uk-UA" dirty="0" smtClean="0"/>
              <a:t> </a:t>
            </a:r>
            <a:r>
              <a:rPr lang="uk-UA" sz="2200" dirty="0" smtClean="0">
                <a:solidFill>
                  <a:srgbClr val="FF0000"/>
                </a:solidFill>
              </a:rPr>
              <a:t>у календарних планах </a:t>
            </a:r>
            <a:r>
              <a:rPr lang="uk-UA" sz="2200" dirty="0" smtClean="0"/>
              <a:t>на початку кожного місяця обов’язково передбачається комплекс ранкової гімнастики на два тижні (з ускладненням на другий тиждень), гігієнічна гімнастика, робота з батьками, за потреби — інші форми роботи. </a:t>
            </a:r>
            <a:r>
              <a:rPr lang="uk-UA" dirty="0" smtClean="0"/>
              <a:t/>
            </a:r>
            <a:br>
              <a:rPr lang="uk-UA" dirty="0" smtClean="0"/>
            </a:br>
            <a:r>
              <a:rPr lang="uk-UA" sz="2200" dirty="0" smtClean="0">
                <a:solidFill>
                  <a:srgbClr val="FF0000"/>
                </a:solidFill>
              </a:rPr>
              <a:t>у першій половині </a:t>
            </a:r>
            <a:r>
              <a:rPr lang="uk-UA" sz="2200" dirty="0" smtClean="0"/>
              <a:t>дня варто не перевантажувати дітей організованими формами діяльності (заняттями), а рівномірно розподіляти види активності за основними напрямами протягом дня залежно від бажань та інтересу дітей; </a:t>
            </a:r>
            <a:br>
              <a:rPr lang="uk-UA" sz="2200" dirty="0" smtClean="0"/>
            </a:br>
            <a:r>
              <a:rPr lang="uk-UA" sz="2200" dirty="0" smtClean="0"/>
              <a:t>у плані потрібно передбачати види дитячої діяльності, як організованої педагогом, так і самостійної (продуктивну працю, художню діяльність, гру, спілкування та ін.); індивідуальну роботу з дітьми: новачками, тими, хто часто хворіє, має різні проблеми тощо; </a:t>
            </a:r>
            <a:br>
              <a:rPr lang="uk-UA" sz="2200" dirty="0" smtClean="0"/>
            </a:br>
            <a:r>
              <a:rPr lang="uk-UA" sz="2200" dirty="0" smtClean="0"/>
              <a:t/>
            </a:r>
            <a:br>
              <a:rPr lang="uk-UA" sz="2200" dirty="0" smtClean="0"/>
            </a:br>
            <a:r>
              <a:rPr lang="uk-UA" sz="2000" dirty="0" smtClean="0">
                <a:solidFill>
                  <a:srgbClr val="0070C0"/>
                </a:solidFill>
              </a:rPr>
              <a:t>Також проаналізуйте планування освітнього процесу, його результативність за підсумками моніторингу досягнень дітей та встановіть відповідність фактичних результатів освітнього процесу чинним освітнім програмам, за якими працює заклад дошкільної освіти, Базовому компоненту дошкільної освіти. </a:t>
            </a:r>
            <a:r>
              <a:rPr lang="uk-UA" sz="2000" dirty="0" smtClean="0"/>
              <a:t/>
            </a:r>
            <a:br>
              <a:rPr lang="uk-UA" sz="2000" dirty="0" smtClean="0"/>
            </a:br>
            <a:r>
              <a:rPr lang="uk-UA" sz="2200" dirty="0" smtClean="0"/>
              <a:t>( витяг із  посібника </a:t>
            </a:r>
            <a:r>
              <a:rPr lang="uk-UA" sz="2200" dirty="0" err="1" smtClean="0"/>
              <a:t>“Як</a:t>
            </a:r>
            <a:r>
              <a:rPr lang="uk-UA" sz="2200" dirty="0" smtClean="0"/>
              <a:t> створити внутр. Систему забезпечення якості освіти у ЗДО”)</a:t>
            </a:r>
            <a:r>
              <a:rPr lang="uk-UA" dirty="0" smtClean="0"/>
              <a:t/>
            </a:r>
            <a:br>
              <a:rPr lang="uk-UA" dirty="0" smtClean="0"/>
            </a:br>
            <a:endParaRPr lang="uk-U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Выноска со стрелкой вверх 3"/>
          <p:cNvSpPr/>
          <p:nvPr/>
        </p:nvSpPr>
        <p:spPr>
          <a:xfrm>
            <a:off x="574675" y="4537075"/>
            <a:ext cx="6905625" cy="2320925"/>
          </a:xfrm>
          <a:prstGeom prst="upArrowCallout">
            <a:avLst>
              <a:gd name="adj1" fmla="val 50000"/>
              <a:gd name="adj2" fmla="val 105310"/>
              <a:gd name="adj3" fmla="val 18089"/>
              <a:gd name="adj4" fmla="val 788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70000"/>
              </a:lnSpc>
              <a:defRPr/>
            </a:pPr>
            <a:r>
              <a:rPr lang="uk-UA" sz="2400" dirty="0">
                <a:solidFill>
                  <a:srgbClr val="000000"/>
                </a:solidFill>
                <a:latin typeface="Times New Roman" pitchFamily="18" charset="0"/>
                <a:cs typeface="Times New Roman" pitchFamily="18" charset="0"/>
              </a:rPr>
              <a:t>освітніми програмами </a:t>
            </a:r>
          </a:p>
          <a:p>
            <a:pPr algn="ctr">
              <a:lnSpc>
                <a:spcPct val="70000"/>
              </a:lnSpc>
              <a:defRPr/>
            </a:pPr>
            <a:r>
              <a:rPr lang="uk-UA" sz="2400" dirty="0">
                <a:solidFill>
                  <a:srgbClr val="000000"/>
                </a:solidFill>
                <a:latin typeface="Times New Roman" pitchFamily="18" charset="0"/>
                <a:cs typeface="Times New Roman" pitchFamily="18" charset="0"/>
              </a:rPr>
              <a:t>та навчально-методичним забезпеченням, </a:t>
            </a:r>
          </a:p>
          <a:p>
            <a:pPr algn="ctr">
              <a:lnSpc>
                <a:spcPct val="70000"/>
              </a:lnSpc>
              <a:defRPr/>
            </a:pPr>
            <a:r>
              <a:rPr lang="uk-UA" sz="2400" dirty="0">
                <a:solidFill>
                  <a:srgbClr val="000000"/>
                </a:solidFill>
                <a:latin typeface="Times New Roman" pitchFamily="18" charset="0"/>
                <a:cs typeface="Times New Roman" pitchFamily="18" charset="0"/>
              </a:rPr>
              <a:t>що затверджуються МОН України</a:t>
            </a:r>
          </a:p>
          <a:p>
            <a:pPr algn="ctr">
              <a:defRPr/>
            </a:pPr>
            <a:r>
              <a:rPr lang="ru-RU" dirty="0" smtClean="0">
                <a:solidFill>
                  <a:srgbClr val="000000"/>
                </a:solidFill>
                <a:latin typeface="Times New Roman" pitchFamily="18" charset="0"/>
                <a:cs typeface="Times New Roman" pitchFamily="18" charset="0"/>
              </a:rPr>
              <a:t>(</a:t>
            </a:r>
            <a:r>
              <a:rPr lang="ru-RU" dirty="0" smtClean="0">
                <a:solidFill>
                  <a:srgbClr val="002060"/>
                </a:solidFill>
                <a:latin typeface="Times New Roman" pitchFamily="18" charset="0"/>
                <a:cs typeface="Times New Roman" pitchFamily="18" charset="0"/>
              </a:rPr>
              <a:t>лист МОН </a:t>
            </a:r>
            <a:r>
              <a:rPr lang="ru-RU" dirty="0" err="1" smtClean="0">
                <a:solidFill>
                  <a:srgbClr val="002060"/>
                </a:solidFill>
                <a:latin typeface="Times New Roman" pitchFamily="18" charset="0"/>
                <a:cs typeface="Times New Roman" pitchFamily="18" charset="0"/>
              </a:rPr>
              <a:t>України</a:t>
            </a:r>
            <a:r>
              <a:rPr lang="ru-RU" dirty="0" smtClean="0">
                <a:solidFill>
                  <a:srgbClr val="002060"/>
                </a:solidFill>
                <a:latin typeface="Times New Roman" pitchFamily="18" charset="0"/>
                <a:cs typeface="Times New Roman" pitchFamily="18" charset="0"/>
              </a:rPr>
              <a:t> 09.08.2021 № 1/9-404</a:t>
            </a:r>
            <a:r>
              <a:rPr lang="ru-RU" dirty="0" smtClean="0">
                <a:solidFill>
                  <a:srgbClr val="000000"/>
                </a:solidFill>
                <a:latin typeface="Times New Roman" pitchFamily="18" charset="0"/>
                <a:cs typeface="Times New Roman" pitchFamily="18" charset="0"/>
              </a:rPr>
              <a:t>)</a:t>
            </a:r>
            <a:endParaRPr lang="uk-UA" dirty="0">
              <a:solidFill>
                <a:srgbClr val="000000"/>
              </a:solidFill>
              <a:latin typeface="Times New Roman" pitchFamily="18" charset="0"/>
              <a:cs typeface="Times New Roman" pitchFamily="18" charset="0"/>
            </a:endParaRPr>
          </a:p>
        </p:txBody>
      </p:sp>
      <p:sp>
        <p:nvSpPr>
          <p:cNvPr id="5" name="Стрелка вниз 4"/>
          <p:cNvSpPr/>
          <p:nvPr/>
        </p:nvSpPr>
        <p:spPr>
          <a:xfrm>
            <a:off x="233363" y="1050925"/>
            <a:ext cx="7515225" cy="2841625"/>
          </a:xfrm>
          <a:prstGeom prst="downArrow">
            <a:avLst>
              <a:gd name="adj1" fmla="val 90428"/>
              <a:gd name="adj2" fmla="val 26379"/>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70000"/>
              </a:lnSpc>
              <a:defRPr/>
            </a:pPr>
            <a:r>
              <a:rPr lang="uk-UA" sz="2400" dirty="0">
                <a:solidFill>
                  <a:schemeClr val="tx1"/>
                </a:solidFill>
                <a:latin typeface="Times New Roman" pitchFamily="18" charset="0"/>
                <a:cs typeface="Times New Roman" pitchFamily="18" charset="0"/>
              </a:rPr>
              <a:t>Базовий компонент дошкільної освіти це державний стандарт, що </a:t>
            </a:r>
            <a:r>
              <a:rPr lang="uk-UA" sz="2400" dirty="0">
                <a:solidFill>
                  <a:srgbClr val="000000"/>
                </a:solidFill>
                <a:latin typeface="Times New Roman" pitchFamily="18" charset="0"/>
                <a:cs typeface="Times New Roman" pitchFamily="18" charset="0"/>
              </a:rPr>
              <a:t>визначає вимоги до обов'язкових </a:t>
            </a:r>
            <a:r>
              <a:rPr lang="uk-UA" sz="2400" dirty="0" err="1">
                <a:solidFill>
                  <a:srgbClr val="000000"/>
                </a:solidFill>
                <a:latin typeface="Times New Roman" pitchFamily="18" charset="0"/>
                <a:cs typeface="Times New Roman" pitchFamily="18" charset="0"/>
              </a:rPr>
              <a:t>компетентностей</a:t>
            </a:r>
            <a:r>
              <a:rPr lang="uk-UA" sz="2400" dirty="0">
                <a:solidFill>
                  <a:srgbClr val="000000"/>
                </a:solidFill>
                <a:latin typeface="Times New Roman" pitchFamily="18" charset="0"/>
                <a:cs typeface="Times New Roman" pitchFamily="18" charset="0"/>
              </a:rPr>
              <a:t> та результатів освіти дитини дошкільного віку, а також умови, за яких вони можуть бути досягнуті відповідно до міжнародних стандартів якості освіти</a:t>
            </a:r>
          </a:p>
          <a:p>
            <a:pPr algn="ctr">
              <a:lnSpc>
                <a:spcPct val="70000"/>
              </a:lnSpc>
              <a:defRPr/>
            </a:pPr>
            <a:r>
              <a:rPr lang="uk-UA" sz="2400" dirty="0">
                <a:solidFill>
                  <a:srgbClr val="000000"/>
                </a:solidFill>
                <a:latin typeface="Times New Roman" pitchFamily="18" charset="0"/>
                <a:cs typeface="Times New Roman" pitchFamily="18" charset="0"/>
              </a:rPr>
              <a:t> </a:t>
            </a:r>
          </a:p>
          <a:p>
            <a:pPr algn="ctr">
              <a:lnSpc>
                <a:spcPct val="70000"/>
              </a:lnSpc>
              <a:defRPr/>
            </a:pPr>
            <a:r>
              <a:rPr lang="uk-UA" dirty="0">
                <a:solidFill>
                  <a:srgbClr val="000000"/>
                </a:solidFill>
                <a:latin typeface="Times New Roman" pitchFamily="18" charset="0"/>
                <a:cs typeface="Times New Roman" pitchFamily="18" charset="0"/>
              </a:rPr>
              <a:t>(</a:t>
            </a:r>
            <a:r>
              <a:rPr lang="ru-RU" dirty="0" err="1">
                <a:solidFill>
                  <a:srgbClr val="000000"/>
                </a:solidFill>
                <a:latin typeface="Times New Roman" pitchFamily="18" charset="0"/>
                <a:cs typeface="Times New Roman" pitchFamily="18" charset="0"/>
              </a:rPr>
              <a:t>затвердженого</a:t>
            </a:r>
            <a:r>
              <a:rPr lang="ru-RU" dirty="0">
                <a:solidFill>
                  <a:srgbClr val="000000"/>
                </a:solidFill>
                <a:latin typeface="Times New Roman" pitchFamily="18" charset="0"/>
                <a:cs typeface="Times New Roman" pitchFamily="18" charset="0"/>
              </a:rPr>
              <a:t> наказом МОН </a:t>
            </a:r>
            <a:r>
              <a:rPr lang="ru-RU" dirty="0" err="1">
                <a:solidFill>
                  <a:srgbClr val="000000"/>
                </a:solidFill>
                <a:latin typeface="Times New Roman" pitchFamily="18" charset="0"/>
                <a:cs typeface="Times New Roman" pitchFamily="18" charset="0"/>
              </a:rPr>
              <a:t>від</a:t>
            </a:r>
            <a:r>
              <a:rPr lang="ru-RU" dirty="0">
                <a:solidFill>
                  <a:srgbClr val="000000"/>
                </a:solidFill>
                <a:latin typeface="Times New Roman" pitchFamily="18" charset="0"/>
                <a:cs typeface="Times New Roman" pitchFamily="18" charset="0"/>
              </a:rPr>
              <a:t> 12.01.2021 № 33. </a:t>
            </a:r>
            <a:r>
              <a:rPr lang="uk-UA" dirty="0">
                <a:solidFill>
                  <a:srgbClr val="000000"/>
                </a:solidFill>
                <a:latin typeface="Times New Roman" pitchFamily="18" charset="0"/>
                <a:cs typeface="Times New Roman" pitchFamily="18" charset="0"/>
              </a:rPr>
              <a:t>) </a:t>
            </a:r>
          </a:p>
        </p:txBody>
      </p:sp>
      <p:sp>
        <p:nvSpPr>
          <p:cNvPr id="6" name="Прямоугольник 5"/>
          <p:cNvSpPr/>
          <p:nvPr/>
        </p:nvSpPr>
        <p:spPr>
          <a:xfrm>
            <a:off x="2809875" y="3973513"/>
            <a:ext cx="2282825" cy="539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dirty="0">
                <a:solidFill>
                  <a:srgbClr val="000000"/>
                </a:solidFill>
                <a:latin typeface="Times New Roman" pitchFamily="18" charset="0"/>
                <a:cs typeface="Times New Roman" pitchFamily="18" charset="0"/>
              </a:rPr>
              <a:t>реалізується</a:t>
            </a:r>
            <a:r>
              <a:rPr lang="uk-UA" sz="2400" dirty="0">
                <a:solidFill>
                  <a:srgbClr val="000000"/>
                </a:solidFill>
              </a:rPr>
              <a:t> </a:t>
            </a:r>
          </a:p>
        </p:txBody>
      </p:sp>
      <p:sp>
        <p:nvSpPr>
          <p:cNvPr id="37893" name="Прямоугольник 6"/>
          <p:cNvSpPr>
            <a:spLocks noChangeArrowheads="1"/>
          </p:cNvSpPr>
          <p:nvPr/>
        </p:nvSpPr>
        <p:spPr bwMode="auto">
          <a:xfrm>
            <a:off x="290513" y="466725"/>
            <a:ext cx="7410450" cy="584200"/>
          </a:xfrm>
          <a:prstGeom prst="rect">
            <a:avLst/>
          </a:prstGeom>
          <a:noFill/>
          <a:ln w="9525">
            <a:noFill/>
            <a:miter lim="800000"/>
            <a:headEnd/>
            <a:tailEnd/>
          </a:ln>
        </p:spPr>
        <p:txBody>
          <a:bodyPr wrap="none">
            <a:spAutoFit/>
          </a:bodyPr>
          <a:lstStyle/>
          <a:p>
            <a:r>
              <a:rPr lang="uk-UA" sz="3200" b="1">
                <a:solidFill>
                  <a:srgbClr val="005A9E"/>
                </a:solidFill>
                <a:latin typeface="Times New Roman" pitchFamily="18" charset="0"/>
                <a:cs typeface="Times New Roman" pitchFamily="18" charset="0"/>
              </a:rPr>
              <a:t>Базовий компонент дошкільної освіти </a:t>
            </a:r>
            <a:endParaRPr lang="uk-UA" sz="32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9100" y="393700"/>
            <a:ext cx="7591425" cy="1016000"/>
          </a:xfrm>
        </p:spPr>
        <p:txBody>
          <a:bodyPr/>
          <a:lstStyle/>
          <a:p>
            <a:pPr>
              <a:defRPr/>
            </a:pPr>
            <a:r>
              <a:rPr lang="uk-UA" sz="2800" b="1" dirty="0" smtClean="0">
                <a:latin typeface="Times New Roman" pitchFamily="18" charset="0"/>
                <a:cs typeface="Times New Roman" pitchFamily="18" charset="0"/>
              </a:rPr>
              <a:t>4. ВАРІАТИВНИЙ СКЛАДНИК РОЗВИТКУ КОМПЕТЕНТНОСТЕЙ ДИТИНИ</a:t>
            </a:r>
            <a:endParaRPr lang="uk-UA" sz="2800" b="1" dirty="0"/>
          </a:p>
        </p:txBody>
      </p:sp>
      <p:sp>
        <p:nvSpPr>
          <p:cNvPr id="3" name="Объект 2"/>
          <p:cNvSpPr>
            <a:spLocks noGrp="1"/>
          </p:cNvSpPr>
          <p:nvPr>
            <p:ph idx="1"/>
          </p:nvPr>
        </p:nvSpPr>
        <p:spPr>
          <a:xfrm>
            <a:off x="533400" y="1495425"/>
            <a:ext cx="7239000" cy="5200650"/>
          </a:xfrm>
        </p:spPr>
        <p:txBody>
          <a:bodyPr>
            <a:normAutofit lnSpcReduction="10000"/>
          </a:bodyPr>
          <a:lstStyle/>
          <a:p>
            <a:pPr marL="0" indent="0">
              <a:buFont typeface="Arial" charset="0"/>
              <a:buNone/>
              <a:defRPr/>
            </a:pPr>
            <a:r>
              <a:rPr lang="uk-UA" sz="2400" b="1" dirty="0" smtClean="0">
                <a:latin typeface="Times New Roman" pitchFamily="18" charset="0"/>
                <a:cs typeface="Times New Roman" pitchFamily="18" charset="0"/>
              </a:rPr>
              <a:t>4.1 ОСВІТНЯ ЛІНІЯ «Особистість дитини» </a:t>
            </a:r>
          </a:p>
          <a:p>
            <a:pPr marL="0" indent="0">
              <a:buFont typeface="Arial" charset="0"/>
              <a:buNone/>
              <a:defRPr/>
            </a:pPr>
            <a:r>
              <a:rPr lang="uk-UA" sz="2400" dirty="0" smtClean="0">
                <a:latin typeface="Times New Roman" pitchFamily="18" charset="0"/>
                <a:cs typeface="Times New Roman" pitchFamily="18" charset="0"/>
              </a:rPr>
              <a:t>«Спортивні ігри» (шахи, футбол, баскетбол)</a:t>
            </a:r>
          </a:p>
          <a:p>
            <a:pPr marL="0" indent="0">
              <a:buFont typeface="Arial" charset="0"/>
              <a:buNone/>
              <a:defRPr/>
            </a:pPr>
            <a:r>
              <a:rPr lang="uk-UA" sz="2400" b="1" dirty="0" smtClean="0">
                <a:latin typeface="Times New Roman" pitchFamily="18" charset="0"/>
                <a:cs typeface="Times New Roman" pitchFamily="18" charset="0"/>
              </a:rPr>
              <a:t>4.2 ОСВІТНЯ ЛІНІЯ «Дитина в сенсорно-пізнавальному просторі»</a:t>
            </a:r>
          </a:p>
          <a:p>
            <a:pPr>
              <a:defRPr/>
            </a:pPr>
            <a:r>
              <a:rPr lang="uk-UA" sz="2400" dirty="0" smtClean="0">
                <a:latin typeface="Times New Roman" pitchFamily="18" charset="0"/>
                <a:cs typeface="Times New Roman" pitchFamily="18" charset="0"/>
              </a:rPr>
              <a:t>«Комп’ютерна грамота»</a:t>
            </a:r>
          </a:p>
          <a:p>
            <a:pPr marL="0" indent="0">
              <a:buFont typeface="Arial" charset="0"/>
              <a:buNone/>
              <a:defRPr/>
            </a:pPr>
            <a:r>
              <a:rPr lang="uk-UA" sz="2400" b="1" dirty="0" smtClean="0">
                <a:latin typeface="Times New Roman" pitchFamily="18" charset="0"/>
                <a:cs typeface="Times New Roman" pitchFamily="18" charset="0"/>
              </a:rPr>
              <a:t>4.3. ОСВІТНЯ ЛІНІЯ «Мовлення дитини. Іноземна мова»</a:t>
            </a:r>
          </a:p>
          <a:p>
            <a:pPr marL="0" indent="0">
              <a:buFont typeface="Arial" charset="0"/>
              <a:buNone/>
              <a:defRPr/>
            </a:pPr>
            <a:r>
              <a:rPr lang="uk-UA" sz="2400" b="1" dirty="0" smtClean="0">
                <a:latin typeface="Times New Roman" pitchFamily="18" charset="0"/>
                <a:cs typeface="Times New Roman" pitchFamily="18" charset="0"/>
              </a:rPr>
              <a:t> 4.4. ОСВІТНЯ ЛІНІЯ «Мовлення дитини. Основи грамоти» </a:t>
            </a:r>
          </a:p>
          <a:p>
            <a:pPr marL="0" indent="0">
              <a:buFont typeface="Arial" charset="0"/>
              <a:buNone/>
              <a:defRPr/>
            </a:pPr>
            <a:r>
              <a:rPr lang="uk-UA" sz="2400" b="1" dirty="0" smtClean="0">
                <a:latin typeface="Times New Roman" pitchFamily="18" charset="0"/>
                <a:cs typeface="Times New Roman" pitchFamily="18" charset="0"/>
              </a:rPr>
              <a:t>4.5. ОСВІТНЯ ЛІНІЯ «Дитина в соціумі. Фінансова грамота» </a:t>
            </a:r>
          </a:p>
          <a:p>
            <a:pPr marL="0" indent="0">
              <a:buFont typeface="Arial" charset="0"/>
              <a:buNone/>
              <a:defRPr/>
            </a:pPr>
            <a:r>
              <a:rPr lang="uk-UA" sz="2400" b="1" dirty="0" smtClean="0">
                <a:latin typeface="Times New Roman" pitchFamily="18" charset="0"/>
                <a:cs typeface="Times New Roman" pitchFamily="18" charset="0"/>
              </a:rPr>
              <a:t>4.6 ОСВІТНЯ ЛІНІЯ «Дитина у світі мистецтва. Хореографія» </a:t>
            </a:r>
            <a:endParaRPr lang="uk-UA"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ъект 2"/>
          <p:cNvSpPr>
            <a:spLocks noGrp="1"/>
          </p:cNvSpPr>
          <p:nvPr>
            <p:ph idx="1"/>
          </p:nvPr>
        </p:nvSpPr>
        <p:spPr>
          <a:solidFill>
            <a:schemeClr val="bg1">
              <a:alpha val="81175"/>
            </a:schemeClr>
          </a:solidFill>
        </p:spPr>
        <p:txBody>
          <a:bodyPr/>
          <a:lstStyle/>
          <a:p>
            <a:r>
              <a:rPr lang="uk-UA" sz="2400" b="1" dirty="0" smtClean="0">
                <a:solidFill>
                  <a:srgbClr val="000000"/>
                </a:solidFill>
                <a:latin typeface="Times New Roman" pitchFamily="18" charset="0"/>
                <a:cs typeface="Times New Roman" pitchFamily="18" charset="0"/>
              </a:rPr>
              <a:t>нові</a:t>
            </a:r>
            <a:r>
              <a:rPr lang="uk-UA" sz="2400" dirty="0" smtClean="0">
                <a:solidFill>
                  <a:srgbClr val="000000"/>
                </a:solidFill>
                <a:latin typeface="Times New Roman" pitchFamily="18" charset="0"/>
                <a:cs typeface="Times New Roman" pitchFamily="18" charset="0"/>
              </a:rPr>
              <a:t>: спортивно-ігрова (шахи, футбол, баскетбол), </a:t>
            </a:r>
          </a:p>
          <a:p>
            <a:r>
              <a:rPr lang="uk-UA" sz="2400" dirty="0" smtClean="0">
                <a:solidFill>
                  <a:srgbClr val="000000"/>
                </a:solidFill>
                <a:latin typeface="Times New Roman" pitchFamily="18" charset="0"/>
                <a:cs typeface="Times New Roman" pitchFamily="18" charset="0"/>
              </a:rPr>
              <a:t>цифрова компетентність (основи цифрової грамотності), </a:t>
            </a:r>
          </a:p>
          <a:p>
            <a:r>
              <a:rPr lang="uk-UA" sz="2400" dirty="0" smtClean="0">
                <a:solidFill>
                  <a:srgbClr val="000000"/>
                </a:solidFill>
                <a:latin typeface="Times New Roman" pitchFamily="18" charset="0"/>
                <a:cs typeface="Times New Roman" pitchFamily="18" charset="0"/>
              </a:rPr>
              <a:t>соціально-фінансова грамотність, </a:t>
            </a:r>
          </a:p>
          <a:p>
            <a:r>
              <a:rPr lang="uk-UA" sz="2400" dirty="0" smtClean="0">
                <a:solidFill>
                  <a:srgbClr val="000000"/>
                </a:solidFill>
                <a:latin typeface="Times New Roman" pitchFamily="18" charset="0"/>
                <a:cs typeface="Times New Roman" pitchFamily="18" charset="0"/>
              </a:rPr>
              <a:t>мовленнєва (оволодіння основами грамоти), </a:t>
            </a:r>
          </a:p>
          <a:p>
            <a:r>
              <a:rPr lang="uk-UA" sz="2400" dirty="0" smtClean="0">
                <a:solidFill>
                  <a:srgbClr val="000000"/>
                </a:solidFill>
                <a:latin typeface="Times New Roman" pitchFamily="18" charset="0"/>
                <a:cs typeface="Times New Roman" pitchFamily="18" charset="0"/>
              </a:rPr>
              <a:t>мовленнєва (оволодіння іноземною мовою), </a:t>
            </a:r>
          </a:p>
          <a:p>
            <a:r>
              <a:rPr lang="uk-UA" sz="2400" dirty="0" smtClean="0">
                <a:solidFill>
                  <a:srgbClr val="000000"/>
                </a:solidFill>
                <a:latin typeface="Times New Roman" pitchFamily="18" charset="0"/>
                <a:cs typeface="Times New Roman" pitchFamily="18" charset="0"/>
              </a:rPr>
              <a:t>мистецько-творча (хореографія)</a:t>
            </a:r>
          </a:p>
          <a:p>
            <a:endParaRPr lang="uk-UA" sz="2400" dirty="0" smtClean="0"/>
          </a:p>
        </p:txBody>
      </p:sp>
      <p:sp>
        <p:nvSpPr>
          <p:cNvPr id="4" name="Стрелка вниз 3"/>
          <p:cNvSpPr/>
          <p:nvPr/>
        </p:nvSpPr>
        <p:spPr>
          <a:xfrm>
            <a:off x="571500" y="466725"/>
            <a:ext cx="7381875" cy="1228725"/>
          </a:xfrm>
          <a:prstGeom prst="downArrow">
            <a:avLst>
              <a:gd name="adj1" fmla="val 50000"/>
              <a:gd name="adj2" fmla="val 551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b="1" dirty="0">
                <a:solidFill>
                  <a:schemeClr val="bg1"/>
                </a:solidFill>
                <a:latin typeface="Times New Roman" pitchFamily="18" charset="0"/>
                <a:ea typeface="+mj-ea"/>
                <a:cs typeface="Times New Roman" pitchFamily="18" charset="0"/>
              </a:rPr>
              <a:t>ВАРІАТИВНА ЧАСТИНА</a:t>
            </a:r>
            <a:endParaRPr lang="uk-UA" sz="11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0" y="0"/>
            <a:ext cx="9144000" cy="6858000"/>
          </a:xfr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ormAutofit fontScale="85000" lnSpcReduction="20000"/>
          </a:bodyPr>
          <a:lstStyle/>
          <a:p>
            <a:pPr algn="ctr" eaLnBrk="1" hangingPunct="1">
              <a:buFont typeface="Wingdings" pitchFamily="2" charset="2"/>
              <a:buNone/>
              <a:defRPr/>
            </a:pPr>
            <a:r>
              <a:rPr lang="uk-UA" b="1" dirty="0" smtClean="0">
                <a:solidFill>
                  <a:srgbClr val="FFFF00"/>
                </a:solidFill>
              </a:rPr>
              <a:t> </a:t>
            </a:r>
          </a:p>
          <a:p>
            <a:pPr algn="ctr" eaLnBrk="1" hangingPunct="1">
              <a:buFont typeface="Wingdings" pitchFamily="2" charset="2"/>
              <a:buNone/>
              <a:defRPr/>
            </a:pPr>
            <a:endParaRPr lang="uk-UA" sz="3600" b="1" dirty="0" smtClean="0">
              <a:solidFill>
                <a:srgbClr val="FFFF00"/>
              </a:solidFill>
            </a:endParaRPr>
          </a:p>
          <a:p>
            <a:pPr algn="ctr" eaLnBrk="1" hangingPunct="1">
              <a:buFont typeface="Wingdings" pitchFamily="2" charset="2"/>
              <a:buNone/>
              <a:defRPr/>
            </a:pPr>
            <a:endParaRPr lang="uk-UA" sz="3600" b="1" dirty="0" smtClean="0">
              <a:solidFill>
                <a:srgbClr val="FFFF00"/>
              </a:solidFill>
              <a:latin typeface="Times New Roman" pitchFamily="18" charset="0"/>
              <a:cs typeface="Times New Roman" pitchFamily="18" charset="0"/>
            </a:endParaRPr>
          </a:p>
          <a:p>
            <a:pPr algn="ctr" eaLnBrk="1" hangingPunct="1">
              <a:buFont typeface="Wingdings" pitchFamily="2" charset="2"/>
              <a:buNone/>
              <a:defRPr/>
            </a:pPr>
            <a:r>
              <a:rPr lang="uk-UA" sz="3600" b="1" dirty="0" smtClean="0">
                <a:solidFill>
                  <a:schemeClr val="tx1"/>
                </a:solidFill>
                <a:latin typeface="Times New Roman" pitchFamily="18" charset="0"/>
                <a:cs typeface="Times New Roman" pitchFamily="18" charset="0"/>
              </a:rPr>
              <a:t>Зміст </a:t>
            </a:r>
            <a:r>
              <a:rPr lang="uk-UA" sz="3600" b="1" dirty="0">
                <a:solidFill>
                  <a:schemeClr val="tx1"/>
                </a:solidFill>
                <a:latin typeface="Times New Roman" pitchFamily="18" charset="0"/>
                <a:cs typeface="Times New Roman" pitchFamily="18" charset="0"/>
              </a:rPr>
              <a:t>дошкільної </a:t>
            </a:r>
            <a:r>
              <a:rPr lang="uk-UA" sz="3600" b="1" dirty="0" smtClean="0">
                <a:solidFill>
                  <a:schemeClr val="tx1"/>
                </a:solidFill>
                <a:latin typeface="Times New Roman" pitchFamily="18" charset="0"/>
                <a:cs typeface="Times New Roman" pitchFamily="18" charset="0"/>
              </a:rPr>
              <a:t>освіти</a:t>
            </a:r>
          </a:p>
          <a:p>
            <a:pPr algn="ctr" eaLnBrk="1" hangingPunct="1">
              <a:buFont typeface="Wingdings" pitchFamily="2" charset="2"/>
              <a:buNone/>
              <a:defRPr/>
            </a:pPr>
            <a:r>
              <a:rPr lang="uk-UA" b="1" dirty="0" smtClean="0">
                <a:solidFill>
                  <a:schemeClr val="tx1"/>
                </a:solidFill>
                <a:latin typeface="Times New Roman" pitchFamily="18" charset="0"/>
                <a:cs typeface="Times New Roman" pitchFamily="18" charset="0"/>
              </a:rPr>
              <a:t>забезпечується  чинними освітніми програмами:</a:t>
            </a:r>
          </a:p>
          <a:p>
            <a:pPr algn="ctr" eaLnBrk="1" hangingPunct="1">
              <a:lnSpc>
                <a:spcPct val="100000"/>
              </a:lnSpc>
              <a:buFont typeface="Wingdings" pitchFamily="2" charset="2"/>
              <a:buNone/>
              <a:defRPr/>
            </a:pPr>
            <a:r>
              <a:rPr lang="uk-UA" b="1" dirty="0" smtClean="0">
                <a:solidFill>
                  <a:srgbClr val="FFFF00"/>
                </a:solidFill>
                <a:latin typeface="Times New Roman" pitchFamily="18" charset="0"/>
                <a:cs typeface="Times New Roman" pitchFamily="18" charset="0"/>
              </a:rPr>
              <a:t> </a:t>
            </a:r>
            <a:r>
              <a:rPr lang="uk-UA" b="1" dirty="0" smtClean="0">
                <a:solidFill>
                  <a:srgbClr val="009E47"/>
                </a:solidFill>
                <a:latin typeface="Times New Roman" pitchFamily="18" charset="0"/>
                <a:cs typeface="Times New Roman" pitchFamily="18" charset="0"/>
              </a:rPr>
              <a:t> комплексними,</a:t>
            </a:r>
          </a:p>
          <a:p>
            <a:pPr algn="ctr" eaLnBrk="1" hangingPunct="1">
              <a:lnSpc>
                <a:spcPct val="100000"/>
              </a:lnSpc>
              <a:buFont typeface="Wingdings" pitchFamily="2" charset="2"/>
              <a:buNone/>
              <a:defRPr/>
            </a:pPr>
            <a:r>
              <a:rPr lang="uk-UA" b="1" dirty="0" smtClean="0">
                <a:solidFill>
                  <a:srgbClr val="FFFF00"/>
                </a:solidFill>
                <a:latin typeface="Times New Roman" pitchFamily="18" charset="0"/>
                <a:cs typeface="Times New Roman" pitchFamily="18" charset="0"/>
              </a:rPr>
              <a:t> </a:t>
            </a:r>
            <a:r>
              <a:rPr lang="uk-UA" b="1" dirty="0" smtClean="0">
                <a:solidFill>
                  <a:srgbClr val="009E47"/>
                </a:solidFill>
                <a:latin typeface="Times New Roman" pitchFamily="18" charset="0"/>
                <a:cs typeface="Times New Roman" pitchFamily="18" charset="0"/>
              </a:rPr>
              <a:t>парціальними,     </a:t>
            </a:r>
          </a:p>
          <a:p>
            <a:pPr algn="ctr" eaLnBrk="1" hangingPunct="1">
              <a:lnSpc>
                <a:spcPct val="100000"/>
              </a:lnSpc>
              <a:buFont typeface="Wingdings" pitchFamily="2" charset="2"/>
              <a:buNone/>
              <a:defRPr/>
            </a:pPr>
            <a:r>
              <a:rPr lang="uk-UA" b="1" dirty="0" smtClean="0">
                <a:solidFill>
                  <a:srgbClr val="009E47"/>
                </a:solidFill>
                <a:latin typeface="Times New Roman" pitchFamily="18" charset="0"/>
                <a:cs typeface="Times New Roman" pitchFamily="18" charset="0"/>
              </a:rPr>
              <a:t>у т. ч. для дітей з особливими освітніми потребами</a:t>
            </a:r>
          </a:p>
          <a:p>
            <a:pPr algn="ctr" eaLnBrk="1" hangingPunct="1">
              <a:buFont typeface="Arial" charset="0"/>
              <a:buNone/>
              <a:defRPr/>
            </a:pPr>
            <a:r>
              <a:rPr lang="uk-UA" sz="2400" b="1" dirty="0" smtClean="0">
                <a:solidFill>
                  <a:srgbClr val="002060"/>
                </a:solidFill>
                <a:latin typeface="Times New Roman" pitchFamily="18" charset="0"/>
                <a:cs typeface="Times New Roman" pitchFamily="18" charset="0"/>
              </a:rPr>
              <a:t>Інформацію </a:t>
            </a:r>
            <a:r>
              <a:rPr lang="uk-UA" sz="2400" b="1" dirty="0">
                <a:solidFill>
                  <a:srgbClr val="002060"/>
                </a:solidFill>
                <a:latin typeface="Times New Roman" pitchFamily="18" charset="0"/>
                <a:cs typeface="Times New Roman" pitchFamily="18" charset="0"/>
              </a:rPr>
              <a:t>про програми та іншу навчально-методичну літературу </a:t>
            </a:r>
            <a:r>
              <a:rPr lang="uk-UA" sz="2400" b="1" dirty="0" smtClean="0">
                <a:solidFill>
                  <a:srgbClr val="002060"/>
                </a:solidFill>
                <a:latin typeface="Times New Roman" pitchFamily="18" charset="0"/>
                <a:cs typeface="Times New Roman" pitchFamily="18" charset="0"/>
              </a:rPr>
              <a:t>подано в </a:t>
            </a:r>
            <a:r>
              <a:rPr lang="uk-UA" sz="2400" b="1" dirty="0" err="1" smtClean="0">
                <a:solidFill>
                  <a:srgbClr val="002060"/>
                </a:solidFill>
                <a:latin typeface="Times New Roman" pitchFamily="18" charset="0"/>
                <a:cs typeface="Times New Roman" pitchFamily="18" charset="0"/>
              </a:rPr>
              <a:t>„Переліку</a:t>
            </a:r>
            <a:r>
              <a:rPr lang="uk-UA" sz="2400" b="1" dirty="0" smtClean="0">
                <a:solidFill>
                  <a:srgbClr val="002060"/>
                </a:solidFill>
                <a:latin typeface="Times New Roman" pitchFamily="18" charset="0"/>
                <a:cs typeface="Times New Roman" pitchFamily="18" charset="0"/>
              </a:rPr>
              <a:t> </a:t>
            </a:r>
            <a:r>
              <a:rPr lang="uk-UA" sz="2400" b="1" dirty="0">
                <a:solidFill>
                  <a:srgbClr val="002060"/>
                </a:solidFill>
                <a:latin typeface="Times New Roman" pitchFamily="18" charset="0"/>
                <a:cs typeface="Times New Roman" pitchFamily="18" charset="0"/>
              </a:rPr>
              <a:t>навчальної літератури, рекомендованої Міністерством освіти і науки України для використання у закладах дошкільної </a:t>
            </a:r>
            <a:r>
              <a:rPr lang="uk-UA" sz="2400" b="1" dirty="0" smtClean="0">
                <a:solidFill>
                  <a:srgbClr val="002060"/>
                </a:solidFill>
                <a:latin typeface="Times New Roman" pitchFamily="18" charset="0"/>
                <a:cs typeface="Times New Roman" pitchFamily="18" charset="0"/>
              </a:rPr>
              <a:t>освіти </a:t>
            </a:r>
            <a:r>
              <a:rPr lang="ru-RU" sz="2400" b="1" dirty="0" smtClean="0">
                <a:solidFill>
                  <a:srgbClr val="002060"/>
                </a:solidFill>
                <a:latin typeface="Times New Roman" pitchFamily="18" charset="0"/>
                <a:cs typeface="Times New Roman" pitchFamily="18" charset="0"/>
              </a:rPr>
              <a:t>у 2021/2022 </a:t>
            </a:r>
            <a:r>
              <a:rPr lang="ru-RU" sz="2400" b="1" dirty="0" err="1">
                <a:solidFill>
                  <a:srgbClr val="002060"/>
                </a:solidFill>
                <a:latin typeface="Times New Roman" pitchFamily="18" charset="0"/>
                <a:cs typeface="Times New Roman" pitchFamily="18" charset="0"/>
              </a:rPr>
              <a:t>навчальному</a:t>
            </a:r>
            <a:r>
              <a:rPr lang="ru-RU" sz="2400" b="1" dirty="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році</a:t>
            </a:r>
            <a:r>
              <a:rPr lang="ru-RU" sz="2400" b="1" dirty="0" smtClean="0">
                <a:solidFill>
                  <a:srgbClr val="002060"/>
                </a:solidFill>
                <a:latin typeface="Times New Roman" pitchFamily="18" charset="0"/>
                <a:cs typeface="Times New Roman" pitchFamily="18" charset="0"/>
              </a:rPr>
              <a:t>)</a:t>
            </a:r>
            <a:endParaRPr lang="uk-UA" sz="2400" b="1" dirty="0">
              <a:solidFill>
                <a:srgbClr val="002060"/>
              </a:solidFill>
              <a:latin typeface="Times New Roman" pitchFamily="18" charset="0"/>
              <a:cs typeface="Times New Roman" pitchFamily="18" charset="0"/>
            </a:endParaRPr>
          </a:p>
          <a:p>
            <a:pPr algn="ctr" eaLnBrk="1" hangingPunct="1">
              <a:buFont typeface="Wingdings" pitchFamily="2" charset="2"/>
              <a:buNone/>
              <a:defRPr/>
            </a:pPr>
            <a:r>
              <a:rPr lang="ru-RU" sz="2400" dirty="0" smtClean="0">
                <a:solidFill>
                  <a:srgbClr val="002060"/>
                </a:solidFill>
                <a:latin typeface="Times New Roman" pitchFamily="18" charset="0"/>
                <a:cs typeface="Times New Roman" pitchFamily="18" charset="0"/>
              </a:rPr>
              <a:t> (</a:t>
            </a:r>
            <a:r>
              <a:rPr lang="ru-RU" sz="2400" dirty="0">
                <a:solidFill>
                  <a:srgbClr val="002060"/>
                </a:solidFill>
                <a:latin typeface="Times New Roman" pitchFamily="18" charset="0"/>
                <a:cs typeface="Times New Roman" pitchFamily="18" charset="0"/>
              </a:rPr>
              <a:t>лист МОН </a:t>
            </a:r>
            <a:r>
              <a:rPr lang="ru-RU" sz="2400" dirty="0" err="1">
                <a:solidFill>
                  <a:srgbClr val="002060"/>
                </a:solidFill>
                <a:latin typeface="Times New Roman" pitchFamily="18" charset="0"/>
                <a:cs typeface="Times New Roman" pitchFamily="18" charset="0"/>
              </a:rPr>
              <a:t>України</a:t>
            </a:r>
            <a:r>
              <a:rPr lang="ru-RU" sz="2400" dirty="0">
                <a:solidFill>
                  <a:srgbClr val="002060"/>
                </a:solidFill>
                <a:latin typeface="Times New Roman" pitchFamily="18" charset="0"/>
                <a:cs typeface="Times New Roman" pitchFamily="18" charset="0"/>
              </a:rPr>
              <a:t> </a:t>
            </a:r>
            <a:r>
              <a:rPr lang="ru-RU" sz="2400" dirty="0" smtClean="0">
                <a:solidFill>
                  <a:srgbClr val="002060"/>
                </a:solidFill>
                <a:latin typeface="Times New Roman" pitchFamily="18" charset="0"/>
                <a:cs typeface="Times New Roman" pitchFamily="18" charset="0"/>
              </a:rPr>
              <a:t>09.08.2021 </a:t>
            </a:r>
            <a:r>
              <a:rPr lang="ru-RU" sz="2400" dirty="0">
                <a:solidFill>
                  <a:srgbClr val="002060"/>
                </a:solidFill>
                <a:latin typeface="Times New Roman" pitchFamily="18" charset="0"/>
                <a:cs typeface="Times New Roman" pitchFamily="18" charset="0"/>
              </a:rPr>
              <a:t>№ </a:t>
            </a:r>
            <a:r>
              <a:rPr lang="ru-RU" sz="2400" dirty="0" smtClean="0">
                <a:solidFill>
                  <a:srgbClr val="002060"/>
                </a:solidFill>
                <a:latin typeface="Times New Roman" pitchFamily="18" charset="0"/>
                <a:cs typeface="Times New Roman" pitchFamily="18" charset="0"/>
              </a:rPr>
              <a:t>1/9-404)</a:t>
            </a:r>
            <a:endParaRPr lang="uk-UA" dirty="0" smtClean="0">
              <a:solidFill>
                <a:srgbClr val="009E47"/>
              </a:solidFill>
              <a:latin typeface="Times New Roman" pitchFamily="18" charset="0"/>
              <a:cs typeface="Times New Roman" pitchFamily="18" charset="0"/>
            </a:endParaRPr>
          </a:p>
          <a:p>
            <a:pPr algn="ctr" eaLnBrk="1" hangingPunct="1">
              <a:buFont typeface="Wingdings" pitchFamily="2" charset="2"/>
              <a:buNone/>
              <a:defRPr/>
            </a:pPr>
            <a:endParaRPr lang="uk-UA" sz="2400" b="1" u="sng" dirty="0" smtClean="0">
              <a:solidFill>
                <a:srgbClr val="009E47"/>
              </a:solidFill>
              <a:latin typeface="Times New Roman" pitchFamily="18" charset="0"/>
              <a:cs typeface="Times New Roman" pitchFamily="18" charset="0"/>
            </a:endParaRPr>
          </a:p>
          <a:p>
            <a:pPr algn="ctr" eaLnBrk="1" hangingPunct="1">
              <a:buFont typeface="Wingdings" pitchFamily="2" charset="2"/>
              <a:buNone/>
              <a:defRPr/>
            </a:pPr>
            <a:endParaRPr lang="uk-UA" sz="3600" b="1" dirty="0" smtClean="0">
              <a:solidFill>
                <a:srgbClr val="009E47"/>
              </a:solidFill>
            </a:endParaRPr>
          </a:p>
          <a:p>
            <a:pPr algn="ctr" eaLnBrk="1" hangingPunct="1">
              <a:buFont typeface="Wingdings" pitchFamily="2" charset="2"/>
              <a:buNone/>
              <a:defRPr/>
            </a:pPr>
            <a:r>
              <a:rPr lang="uk-UA" sz="3600" b="1" dirty="0" smtClean="0">
                <a:solidFill>
                  <a:srgbClr val="009E47"/>
                </a:solidFill>
              </a:rPr>
              <a:t> </a:t>
            </a:r>
            <a:r>
              <a:rPr lang="uk-UA" sz="3600" b="1" dirty="0" smtClean="0">
                <a:solidFill>
                  <a:srgbClr val="FFFF00"/>
                </a:solidFill>
              </a:rPr>
              <a:t>    </a:t>
            </a:r>
            <a:r>
              <a:rPr lang="uk-UA" b="1" dirty="0" smtClean="0">
                <a:solidFill>
                  <a:srgbClr val="FFFF00"/>
                </a:solidFill>
              </a:rPr>
              <a:t>                                     </a:t>
            </a:r>
            <a:r>
              <a:rPr lang="uk-UA" b="1" dirty="0" smtClean="0"/>
              <a:t> </a:t>
            </a:r>
            <a:br>
              <a:rPr lang="uk-UA" b="1" dirty="0" smtClean="0"/>
            </a:br>
            <a:r>
              <a:rPr lang="uk-UA" b="1" dirty="0" smtClean="0"/>
              <a:t>  </a:t>
            </a:r>
            <a:endParaRPr lang="uk-UA" b="1" dirty="0" smtClean="0">
              <a:solidFill>
                <a:srgbClr val="FFFF00"/>
              </a:solidFill>
            </a:endParaRPr>
          </a:p>
        </p:txBody>
      </p:sp>
      <p:sp>
        <p:nvSpPr>
          <p:cNvPr id="2" name="Выгнутая вверх стрелка 1"/>
          <p:cNvSpPr/>
          <p:nvPr/>
        </p:nvSpPr>
        <p:spPr>
          <a:xfrm rot="19518552">
            <a:off x="-49213" y="5518150"/>
            <a:ext cx="1122363" cy="576263"/>
          </a:xfrm>
          <a:prstGeom prst="curvedDownArrow">
            <a:avLst>
              <a:gd name="adj1" fmla="val 25000"/>
              <a:gd name="adj2" fmla="val 162589"/>
              <a:gd name="adj3" fmla="val 5743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7"/>
          <p:cNvSpPr txBox="1">
            <a:spLocks noChangeArrowheads="1"/>
          </p:cNvSpPr>
          <p:nvPr/>
        </p:nvSpPr>
        <p:spPr bwMode="auto">
          <a:xfrm>
            <a:off x="1746250" y="4149725"/>
            <a:ext cx="185738" cy="369888"/>
          </a:xfrm>
          <a:prstGeom prst="rect">
            <a:avLst/>
          </a:prstGeom>
          <a:noFill/>
          <a:ln w="9525">
            <a:noFill/>
            <a:miter lim="800000"/>
            <a:headEnd/>
            <a:tailEnd/>
          </a:ln>
        </p:spPr>
        <p:txBody>
          <a:bodyPr wrap="none">
            <a:spAutoFit/>
          </a:bodyPr>
          <a:lstStyle/>
          <a:p>
            <a:endParaRPr lang="uk-UA"/>
          </a:p>
        </p:txBody>
      </p:sp>
      <p:pic>
        <p:nvPicPr>
          <p:cNvPr id="50180" name="Picture 7"/>
          <p:cNvPicPr>
            <a:picLocks noChangeAspect="1" noChangeArrowheads="1"/>
          </p:cNvPicPr>
          <p:nvPr/>
        </p:nvPicPr>
        <p:blipFill>
          <a:blip r:embed="rId2" cstate="print"/>
          <a:srcRect/>
          <a:stretch>
            <a:fillRect/>
          </a:stretch>
        </p:blipFill>
        <p:spPr bwMode="auto">
          <a:xfrm rot="-157327">
            <a:off x="204788" y="1381125"/>
            <a:ext cx="1411287" cy="2012950"/>
          </a:xfrm>
          <a:prstGeom prst="rect">
            <a:avLst/>
          </a:prstGeom>
          <a:noFill/>
          <a:ln w="9525">
            <a:noFill/>
            <a:miter lim="800000"/>
            <a:headEnd/>
            <a:tailEnd/>
          </a:ln>
        </p:spPr>
      </p:pic>
      <p:pic>
        <p:nvPicPr>
          <p:cNvPr id="50181" name="Picture 8"/>
          <p:cNvPicPr>
            <a:picLocks noGrp="1" noChangeAspect="1" noChangeArrowheads="1"/>
          </p:cNvPicPr>
          <p:nvPr>
            <p:ph idx="1"/>
          </p:nvPr>
        </p:nvPicPr>
        <p:blipFill>
          <a:blip r:embed="rId3" cstate="print"/>
          <a:srcRect t="26"/>
          <a:stretch>
            <a:fillRect/>
          </a:stretch>
        </p:blipFill>
        <p:spPr>
          <a:xfrm>
            <a:off x="176213" y="3603625"/>
            <a:ext cx="1476375" cy="2173288"/>
          </a:xfrm>
          <a:noFill/>
        </p:spPr>
      </p:pic>
      <p:pic>
        <p:nvPicPr>
          <p:cNvPr id="50182" name="Picture 9"/>
          <p:cNvPicPr>
            <a:picLocks noChangeAspect="1" noChangeArrowheads="1"/>
          </p:cNvPicPr>
          <p:nvPr/>
        </p:nvPicPr>
        <p:blipFill>
          <a:blip r:embed="rId4" cstate="print"/>
          <a:srcRect/>
          <a:stretch>
            <a:fillRect/>
          </a:stretch>
        </p:blipFill>
        <p:spPr bwMode="auto">
          <a:xfrm>
            <a:off x="6481763" y="4738688"/>
            <a:ext cx="1433512" cy="1943100"/>
          </a:xfrm>
          <a:prstGeom prst="rect">
            <a:avLst/>
          </a:prstGeom>
          <a:noFill/>
          <a:ln w="9525">
            <a:noFill/>
            <a:miter lim="800000"/>
            <a:headEnd/>
            <a:tailEnd/>
          </a:ln>
        </p:spPr>
      </p:pic>
      <p:grpSp>
        <p:nvGrpSpPr>
          <p:cNvPr id="2" name="Группа 12"/>
          <p:cNvGrpSpPr>
            <a:grpSpLocks/>
          </p:cNvGrpSpPr>
          <p:nvPr/>
        </p:nvGrpSpPr>
        <p:grpSpPr bwMode="auto">
          <a:xfrm>
            <a:off x="1593850" y="1465263"/>
            <a:ext cx="4970463" cy="5251450"/>
            <a:chOff x="1594339" y="1455792"/>
            <a:chExt cx="5087815" cy="5037083"/>
          </a:xfrm>
        </p:grpSpPr>
        <p:sp>
          <p:nvSpPr>
            <p:cNvPr id="6" name="Выноска со стрелкой вправо 5"/>
            <p:cNvSpPr/>
            <p:nvPr/>
          </p:nvSpPr>
          <p:spPr>
            <a:xfrm>
              <a:off x="1922585" y="2635882"/>
              <a:ext cx="4759569" cy="1225772"/>
            </a:xfrm>
            <a:prstGeom prst="rightArrowCallout">
              <a:avLst>
                <a:gd name="adj1" fmla="val 38714"/>
                <a:gd name="adj2" fmla="val 45095"/>
                <a:gd name="adj3" fmla="val 24311"/>
                <a:gd name="adj4" fmla="val 9020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uk-UA" dirty="0">
                <a:solidFill>
                  <a:prstClr val="black"/>
                </a:solidFill>
                <a:latin typeface="Times New Roman" pitchFamily="18" charset="0"/>
                <a:cs typeface="Times New Roman" pitchFamily="18" charset="0"/>
              </a:endParaRPr>
            </a:p>
          </p:txBody>
        </p:sp>
        <p:sp>
          <p:nvSpPr>
            <p:cNvPr id="7" name="Выноска со стрелкой влево 6"/>
            <p:cNvSpPr/>
            <p:nvPr/>
          </p:nvSpPr>
          <p:spPr>
            <a:xfrm>
              <a:off x="1594339" y="1455792"/>
              <a:ext cx="4967566" cy="1102433"/>
            </a:xfrm>
            <a:prstGeom prst="leftArrowCallout">
              <a:avLst>
                <a:gd name="adj1" fmla="val 22889"/>
                <a:gd name="adj2" fmla="val 25000"/>
                <a:gd name="adj3" fmla="val 21684"/>
                <a:gd name="adj4" fmla="val 9328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dirty="0" err="1">
                  <a:solidFill>
                    <a:schemeClr val="tx1"/>
                  </a:solidFill>
                  <a:latin typeface="Times New Roman" pitchFamily="18" charset="0"/>
                  <a:cs typeface="Times New Roman" pitchFamily="18" charset="0"/>
                </a:rPr>
                <a:t>„Українське</a:t>
              </a:r>
              <a:r>
                <a:rPr lang="uk-UA" b="1" dirty="0">
                  <a:solidFill>
                    <a:schemeClr val="tx1"/>
                  </a:solidFill>
                  <a:latin typeface="Times New Roman" pitchFamily="18" charset="0"/>
                  <a:cs typeface="Times New Roman" pitchFamily="18" charset="0"/>
                </a:rPr>
                <a:t> </a:t>
              </a:r>
              <a:r>
                <a:rPr lang="uk-UA" b="1" dirty="0" err="1">
                  <a:solidFill>
                    <a:schemeClr val="tx1"/>
                  </a:solidFill>
                  <a:latin typeface="Times New Roman" pitchFamily="18" charset="0"/>
                  <a:cs typeface="Times New Roman" pitchFamily="18" charset="0"/>
                </a:rPr>
                <a:t>дошкілля”</a:t>
              </a:r>
              <a:r>
                <a:rPr lang="uk-UA" dirty="0">
                  <a:solidFill>
                    <a:schemeClr val="tx1"/>
                  </a:solidFill>
                  <a:latin typeface="Times New Roman" pitchFamily="18" charset="0"/>
                  <a:cs typeface="Times New Roman" pitchFamily="18" charset="0"/>
                </a:rPr>
                <a:t>,</a:t>
              </a:r>
              <a:r>
                <a:rPr lang="uk-UA" b="1" dirty="0">
                  <a:solidFill>
                    <a:schemeClr val="tx1"/>
                  </a:solidFill>
                  <a:latin typeface="Times New Roman" pitchFamily="18" charset="0"/>
                  <a:cs typeface="Times New Roman" pitchFamily="18" charset="0"/>
                </a:rPr>
                <a:t> </a:t>
              </a:r>
            </a:p>
            <a:p>
              <a:pPr algn="ctr">
                <a:defRPr/>
              </a:pPr>
              <a:r>
                <a:rPr lang="uk-UA" dirty="0">
                  <a:solidFill>
                    <a:schemeClr val="tx1"/>
                  </a:solidFill>
                  <a:latin typeface="Times New Roman" pitchFamily="18" charset="0"/>
                  <a:cs typeface="Times New Roman" pitchFamily="18" charset="0"/>
                </a:rPr>
                <a:t>програма розвитку дитини дошкільного віку </a:t>
              </a:r>
            </a:p>
            <a:p>
              <a:pPr algn="ctr">
                <a:defRPr/>
              </a:pPr>
              <a:r>
                <a:rPr lang="uk-UA" dirty="0">
                  <a:solidFill>
                    <a:schemeClr val="tx1"/>
                  </a:solidFill>
                  <a:latin typeface="Times New Roman" pitchFamily="18" charset="0"/>
                  <a:cs typeface="Times New Roman" pitchFamily="18" charset="0"/>
                </a:rPr>
                <a:t>(авт. О. Білан, Л. </a:t>
              </a:r>
              <a:r>
                <a:rPr lang="uk-UA" dirty="0" err="1">
                  <a:solidFill>
                    <a:schemeClr val="tx1"/>
                  </a:solidFill>
                  <a:latin typeface="Times New Roman" pitchFamily="18" charset="0"/>
                  <a:cs typeface="Times New Roman" pitchFamily="18" charset="0"/>
                </a:rPr>
                <a:t>Возна</a:t>
              </a:r>
              <a:r>
                <a:rPr lang="uk-UA" dirty="0">
                  <a:solidFill>
                    <a:schemeClr val="tx1"/>
                  </a:solidFill>
                  <a:latin typeface="Times New Roman" pitchFamily="18" charset="0"/>
                  <a:cs typeface="Times New Roman" pitchFamily="18" charset="0"/>
                </a:rPr>
                <a:t> та ін.)</a:t>
              </a:r>
            </a:p>
            <a:p>
              <a:pPr algn="ctr">
                <a:defRPr/>
              </a:pPr>
              <a:r>
                <a:rPr lang="uk-UA" sz="1600" dirty="0">
                  <a:solidFill>
                    <a:schemeClr val="tx1"/>
                  </a:solidFill>
                  <a:latin typeface="Times New Roman" pitchFamily="18" charset="0"/>
                  <a:cs typeface="Times New Roman" pitchFamily="18" charset="0"/>
                </a:rPr>
                <a:t>лист МОН  України від 23.05.2017 №1/11-4988</a:t>
              </a:r>
            </a:p>
          </p:txBody>
        </p:sp>
        <p:sp>
          <p:nvSpPr>
            <p:cNvPr id="9" name="Выноска со стрелкой влево 8"/>
            <p:cNvSpPr/>
            <p:nvPr/>
          </p:nvSpPr>
          <p:spPr>
            <a:xfrm>
              <a:off x="1677214" y="3928653"/>
              <a:ext cx="4829443" cy="1248612"/>
            </a:xfrm>
            <a:prstGeom prst="leftArrowCallout">
              <a:avLst>
                <a:gd name="adj1" fmla="val 21295"/>
                <a:gd name="adj2" fmla="val 25000"/>
                <a:gd name="adj3" fmla="val 16664"/>
                <a:gd name="adj4" fmla="val 941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Times New Roman" pitchFamily="18" charset="0"/>
                  <a:cs typeface="Times New Roman" pitchFamily="18" charset="0"/>
                </a:rPr>
                <a:t>„</a:t>
              </a:r>
              <a:r>
                <a:rPr lang="ru-RU" b="1" dirty="0" err="1">
                  <a:solidFill>
                    <a:schemeClr val="tx1"/>
                  </a:solidFill>
                  <a:latin typeface="Times New Roman" pitchFamily="18" charset="0"/>
                  <a:cs typeface="Times New Roman" pitchFamily="18" charset="0"/>
                </a:rPr>
                <a:t>Дитина</a:t>
              </a:r>
              <a:r>
                <a:rPr lang="ru-RU" b="1" dirty="0">
                  <a:solidFill>
                    <a:schemeClr val="tx1"/>
                  </a:solidFill>
                  <a:latin typeface="Times New Roman" pitchFamily="18" charset="0"/>
                  <a:cs typeface="Times New Roman" pitchFamily="18" charset="0"/>
                </a:rPr>
                <a:t>”</a:t>
              </a:r>
              <a:r>
                <a:rPr lang="ru-RU" dirty="0">
                  <a:solidFill>
                    <a:schemeClr val="tx1"/>
                  </a:solidFill>
                  <a:latin typeface="Times New Roman" pitchFamily="18" charset="0"/>
                  <a:cs typeface="Times New Roman" pitchFamily="18" charset="0"/>
                </a:rPr>
                <a:t>, </a:t>
              </a:r>
            </a:p>
            <a:p>
              <a:pPr algn="ctr">
                <a:defRPr/>
              </a:pPr>
              <a:r>
                <a:rPr lang="uk-UA" dirty="0">
                  <a:solidFill>
                    <a:schemeClr val="tx1"/>
                  </a:solidFill>
                  <a:latin typeface="Times New Roman" pitchFamily="18" charset="0"/>
                  <a:cs typeface="Times New Roman" pitchFamily="18" charset="0"/>
                </a:rPr>
                <a:t>програма виховання і навчання дітей          від 2 до 7 років  (наук. </a:t>
              </a:r>
              <a:r>
                <a:rPr lang="uk-UA" dirty="0" err="1">
                  <a:solidFill>
                    <a:schemeClr val="tx1"/>
                  </a:solidFill>
                  <a:latin typeface="Times New Roman" pitchFamily="18" charset="0"/>
                  <a:cs typeface="Times New Roman" pitchFamily="18" charset="0"/>
                </a:rPr>
                <a:t>кер</a:t>
              </a:r>
              <a:r>
                <a:rPr lang="uk-UA" dirty="0">
                  <a:solidFill>
                    <a:schemeClr val="tx1"/>
                  </a:solidFill>
                  <a:latin typeface="Times New Roman" pitchFamily="18" charset="0"/>
                  <a:cs typeface="Times New Roman" pitchFamily="18" charset="0"/>
                </a:rPr>
                <a:t>. </a:t>
              </a:r>
              <a:r>
                <a:rPr lang="uk-UA" dirty="0" err="1" smtClean="0">
                  <a:solidFill>
                    <a:schemeClr val="tx1"/>
                  </a:solidFill>
                  <a:latin typeface="Times New Roman" pitchFamily="18" charset="0"/>
                  <a:cs typeface="Times New Roman" pitchFamily="18" charset="0"/>
                </a:rPr>
                <a:t>Огнев’юк</a:t>
              </a:r>
              <a:r>
                <a:rPr lang="uk-UA" dirty="0" smtClean="0">
                  <a:solidFill>
                    <a:schemeClr val="tx1"/>
                  </a:solidFill>
                  <a:latin typeface="Times New Roman" pitchFamily="18" charset="0"/>
                  <a:cs typeface="Times New Roman" pitchFamily="18" charset="0"/>
                </a:rPr>
                <a:t> В.О.)</a:t>
              </a:r>
              <a:endParaRPr lang="uk-UA" dirty="0">
                <a:solidFill>
                  <a:schemeClr val="tx1"/>
                </a:solidFill>
                <a:latin typeface="Times New Roman" pitchFamily="18" charset="0"/>
                <a:cs typeface="Times New Roman" pitchFamily="18" charset="0"/>
              </a:endParaRPr>
            </a:p>
            <a:p>
              <a:pPr algn="ctr">
                <a:defRPr/>
              </a:pPr>
              <a:r>
                <a:rPr lang="uk-UA" dirty="0">
                  <a:solidFill>
                    <a:schemeClr val="tx1"/>
                  </a:solidFill>
                  <a:latin typeface="Times New Roman" pitchFamily="18" charset="0"/>
                  <a:cs typeface="Times New Roman" pitchFamily="18" charset="0"/>
                </a:rPr>
                <a:t> </a:t>
              </a:r>
              <a:r>
                <a:rPr lang="uk-UA" sz="1600" dirty="0">
                  <a:solidFill>
                    <a:schemeClr val="tx1"/>
                  </a:solidFill>
                  <a:latin typeface="Times New Roman" pitchFamily="18" charset="0"/>
                  <a:cs typeface="Times New Roman" pitchFamily="18" charset="0"/>
                </a:rPr>
                <a:t>лист </a:t>
              </a:r>
              <a:r>
                <a:rPr lang="uk-UA" sz="1600" dirty="0" smtClean="0">
                  <a:solidFill>
                    <a:schemeClr val="tx1"/>
                  </a:solidFill>
                  <a:latin typeface="Times New Roman" pitchFamily="18" charset="0"/>
                  <a:cs typeface="Times New Roman" pitchFamily="18" charset="0"/>
                </a:rPr>
                <a:t>ІМЗО  </a:t>
              </a:r>
              <a:r>
                <a:rPr lang="uk-UA" sz="1600" dirty="0">
                  <a:solidFill>
                    <a:schemeClr val="tx1"/>
                  </a:solidFill>
                  <a:latin typeface="Times New Roman" pitchFamily="18" charset="0"/>
                  <a:cs typeface="Times New Roman" pitchFamily="18" charset="0"/>
                </a:rPr>
                <a:t>від</a:t>
              </a:r>
              <a:r>
                <a:rPr lang="ru-RU" sz="1600" dirty="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18.05.2020 №22 1/12-Г-275</a:t>
              </a:r>
              <a:endParaRPr lang="ru-RU" sz="1600" dirty="0">
                <a:solidFill>
                  <a:schemeClr val="tx1"/>
                </a:solidFill>
                <a:latin typeface="Times New Roman" pitchFamily="18" charset="0"/>
                <a:cs typeface="Times New Roman" pitchFamily="18" charset="0"/>
              </a:endParaRPr>
            </a:p>
          </p:txBody>
        </p:sp>
        <p:sp>
          <p:nvSpPr>
            <p:cNvPr id="20" name="Выноска со стрелкой вправо 19"/>
            <p:cNvSpPr/>
            <p:nvPr/>
          </p:nvSpPr>
          <p:spPr>
            <a:xfrm>
              <a:off x="1966460" y="5267103"/>
              <a:ext cx="4704319" cy="1225772"/>
            </a:xfrm>
            <a:prstGeom prst="rightArrowCallout">
              <a:avLst>
                <a:gd name="adj1" fmla="val 40427"/>
                <a:gd name="adj2" fmla="val 43486"/>
                <a:gd name="adj3" fmla="val 26821"/>
                <a:gd name="adj4" fmla="val 8910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b="1" i="1" dirty="0">
                  <a:solidFill>
                    <a:prstClr val="black"/>
                  </a:solidFill>
                </a:rPr>
                <a:t> </a:t>
              </a:r>
              <a:r>
                <a:rPr lang="uk-UA" b="1" dirty="0" err="1">
                  <a:solidFill>
                    <a:prstClr val="black"/>
                  </a:solidFill>
                  <a:latin typeface="Times New Roman" pitchFamily="18" charset="0"/>
                  <a:cs typeface="Times New Roman" pitchFamily="18" charset="0"/>
                </a:rPr>
                <a:t>„Соняшник</a:t>
              </a:r>
              <a:r>
                <a:rPr lang="uk-UA" dirty="0" err="1">
                  <a:solidFill>
                    <a:prstClr val="black"/>
                  </a:solidFill>
                  <a:latin typeface="Times New Roman" pitchFamily="18" charset="0"/>
                  <a:cs typeface="Times New Roman" pitchFamily="18" charset="0"/>
                </a:rPr>
                <a:t>”</a:t>
              </a:r>
              <a:r>
                <a:rPr lang="uk-UA" dirty="0">
                  <a:solidFill>
                    <a:prstClr val="black"/>
                  </a:solidFill>
                  <a:latin typeface="Times New Roman" pitchFamily="18" charset="0"/>
                  <a:cs typeface="Times New Roman" pitchFamily="18" charset="0"/>
                </a:rPr>
                <a:t>, </a:t>
              </a:r>
            </a:p>
            <a:p>
              <a:pPr algn="ctr">
                <a:lnSpc>
                  <a:spcPct val="90000"/>
                </a:lnSpc>
                <a:defRPr/>
              </a:pPr>
              <a:r>
                <a:rPr lang="uk-UA" dirty="0">
                  <a:solidFill>
                    <a:prstClr val="black"/>
                  </a:solidFill>
                  <a:latin typeface="Times New Roman" pitchFamily="18" charset="0"/>
                  <a:cs typeface="Times New Roman" pitchFamily="18" charset="0"/>
                </a:rPr>
                <a:t>комплексна програма розвитку, навчання і виховання дітей дошкільного віку (авт. Л. Калуська)</a:t>
              </a:r>
            </a:p>
            <a:p>
              <a:pPr algn="ctr">
                <a:defRPr/>
              </a:pPr>
              <a:r>
                <a:rPr lang="uk-UA" sz="1600" dirty="0">
                  <a:solidFill>
                    <a:prstClr val="black"/>
                  </a:solidFill>
                  <a:latin typeface="Times New Roman" pitchFamily="18" charset="0"/>
                  <a:cs typeface="Times New Roman" pitchFamily="18" charset="0"/>
                </a:rPr>
                <a:t>лист МОН України 11.08.2017 №1/11-7684</a:t>
              </a:r>
            </a:p>
          </p:txBody>
        </p:sp>
      </p:grpSp>
      <p:sp>
        <p:nvSpPr>
          <p:cNvPr id="50184" name="Прямоугольник 2"/>
          <p:cNvSpPr>
            <a:spLocks noChangeArrowheads="1"/>
          </p:cNvSpPr>
          <p:nvPr/>
        </p:nvSpPr>
        <p:spPr bwMode="auto">
          <a:xfrm flipH="1">
            <a:off x="3106738" y="1055688"/>
            <a:ext cx="4783137" cy="368300"/>
          </a:xfrm>
          <a:prstGeom prst="rect">
            <a:avLst/>
          </a:prstGeom>
          <a:noFill/>
          <a:ln w="9525">
            <a:noFill/>
            <a:miter lim="800000"/>
            <a:headEnd/>
            <a:tailEnd/>
          </a:ln>
        </p:spPr>
        <p:txBody>
          <a:bodyPr>
            <a:spAutoFit/>
          </a:bodyPr>
          <a:lstStyle/>
          <a:p>
            <a:pPr algn="ctr"/>
            <a:r>
              <a:rPr lang="ru-RU">
                <a:solidFill>
                  <a:srgbClr val="C00000"/>
                </a:solidFill>
                <a:latin typeface="Times New Roman" pitchFamily="18" charset="0"/>
                <a:cs typeface="Times New Roman" pitchFamily="18" charset="0"/>
              </a:rPr>
              <a:t>лист МОН  </a:t>
            </a:r>
            <a:r>
              <a:rPr lang="uk-UA">
                <a:solidFill>
                  <a:srgbClr val="C00000"/>
                </a:solidFill>
                <a:latin typeface="Times New Roman" pitchFamily="18" charset="0"/>
                <a:cs typeface="Times New Roman" pitchFamily="18" charset="0"/>
              </a:rPr>
              <a:t>України</a:t>
            </a:r>
            <a:r>
              <a:rPr lang="ru-RU">
                <a:solidFill>
                  <a:srgbClr val="C00000"/>
                </a:solidFill>
                <a:latin typeface="Times New Roman" pitchFamily="18" charset="0"/>
                <a:cs typeface="Times New Roman" pitchFamily="18" charset="0"/>
              </a:rPr>
              <a:t> від 10.06.2019 № 1/9-365</a:t>
            </a:r>
            <a:endParaRPr lang="uk-UA" sz="1600" b="1">
              <a:solidFill>
                <a:srgbClr val="C00000"/>
              </a:solidFill>
            </a:endParaRPr>
          </a:p>
        </p:txBody>
      </p:sp>
      <p:sp>
        <p:nvSpPr>
          <p:cNvPr id="50185" name="Прямоугольник 13"/>
          <p:cNvSpPr>
            <a:spLocks noChangeArrowheads="1"/>
          </p:cNvSpPr>
          <p:nvPr/>
        </p:nvSpPr>
        <p:spPr bwMode="auto">
          <a:xfrm>
            <a:off x="234950" y="152400"/>
            <a:ext cx="7267575" cy="1076325"/>
          </a:xfrm>
          <a:prstGeom prst="rect">
            <a:avLst/>
          </a:prstGeom>
          <a:noFill/>
          <a:ln w="9525">
            <a:noFill/>
            <a:miter lim="800000"/>
            <a:headEnd/>
            <a:tailEnd/>
          </a:ln>
        </p:spPr>
        <p:txBody>
          <a:bodyPr>
            <a:spAutoFit/>
          </a:bodyPr>
          <a:lstStyle/>
          <a:p>
            <a:pPr algn="ctr"/>
            <a:r>
              <a:rPr lang="uk-UA" sz="3200" b="1">
                <a:solidFill>
                  <a:srgbClr val="005A9E"/>
                </a:solidFill>
                <a:latin typeface="Times New Roman" pitchFamily="18" charset="0"/>
                <a:ea typeface="Calibri" pitchFamily="34" charset="0"/>
                <a:cs typeface="Calibri" pitchFamily="34" charset="0"/>
              </a:rPr>
              <a:t>Комплексні програми розвитку</a:t>
            </a:r>
            <a:br>
              <a:rPr lang="uk-UA" sz="3200" b="1">
                <a:solidFill>
                  <a:srgbClr val="005A9E"/>
                </a:solidFill>
                <a:latin typeface="Times New Roman" pitchFamily="18" charset="0"/>
                <a:ea typeface="Calibri" pitchFamily="34" charset="0"/>
                <a:cs typeface="Calibri" pitchFamily="34" charset="0"/>
              </a:rPr>
            </a:br>
            <a:r>
              <a:rPr lang="uk-UA" sz="3200" b="1">
                <a:solidFill>
                  <a:srgbClr val="005A9E"/>
                </a:solidFill>
                <a:latin typeface="Times New Roman" pitchFamily="18" charset="0"/>
                <a:ea typeface="Calibri" pitchFamily="34" charset="0"/>
                <a:cs typeface="Calibri" pitchFamily="34" charset="0"/>
              </a:rPr>
              <a:t> дітей дошкільного віку </a:t>
            </a:r>
            <a:endParaRPr lang="uk-UA" sz="3200"/>
          </a:p>
        </p:txBody>
      </p:sp>
      <p:sp>
        <p:nvSpPr>
          <p:cNvPr id="14" name="Прямоугольник 13"/>
          <p:cNvSpPr/>
          <p:nvPr/>
        </p:nvSpPr>
        <p:spPr>
          <a:xfrm>
            <a:off x="1835696" y="2951947"/>
            <a:ext cx="5022304" cy="954107"/>
          </a:xfrm>
          <a:prstGeom prst="rect">
            <a:avLst/>
          </a:prstGeom>
        </p:spPr>
        <p:txBody>
          <a:bodyPr wrap="square">
            <a:spAutoFit/>
          </a:bodyPr>
          <a:lstStyle/>
          <a:p>
            <a:pPr algn="ctr">
              <a:lnSpc>
                <a:spcPct val="80000"/>
              </a:lnSpc>
              <a:defRPr/>
            </a:pPr>
            <a:r>
              <a:rPr lang="uk-UA" b="1" dirty="0" smtClean="0">
                <a:latin typeface="Times New Roman" pitchFamily="18" charset="0"/>
                <a:cs typeface="Times New Roman" pitchFamily="18" charset="0"/>
              </a:rPr>
              <a:t>„Я у </a:t>
            </a:r>
            <a:r>
              <a:rPr lang="uk-UA" b="1" dirty="0" err="1" smtClean="0">
                <a:latin typeface="Times New Roman" pitchFamily="18" charset="0"/>
                <a:cs typeface="Times New Roman" pitchFamily="18" charset="0"/>
              </a:rPr>
              <a:t>Світі”</a:t>
            </a:r>
            <a:r>
              <a:rPr lang="uk-UA" b="1"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(нова редакція),</a:t>
            </a:r>
          </a:p>
          <a:p>
            <a:pPr algn="ctr">
              <a:lnSpc>
                <a:spcPct val="80000"/>
              </a:lnSpc>
              <a:defRPr/>
            </a:pPr>
            <a:r>
              <a:rPr lang="uk-UA" dirty="0" smtClean="0">
                <a:latin typeface="Times New Roman" pitchFamily="18" charset="0"/>
                <a:cs typeface="Times New Roman" pitchFamily="18" charset="0"/>
              </a:rPr>
              <a:t> програма розвитку   дитини дошкільного віку  (наук. </a:t>
            </a:r>
            <a:r>
              <a:rPr lang="uk-UA" dirty="0" err="1" smtClean="0">
                <a:latin typeface="Times New Roman" pitchFamily="18" charset="0"/>
                <a:cs typeface="Times New Roman" pitchFamily="18" charset="0"/>
              </a:rPr>
              <a:t>кер</a:t>
            </a:r>
            <a:r>
              <a:rPr lang="uk-UA" dirty="0" smtClean="0">
                <a:latin typeface="Times New Roman" pitchFamily="18" charset="0"/>
                <a:cs typeface="Times New Roman" pitchFamily="18" charset="0"/>
              </a:rPr>
              <a:t>. </a:t>
            </a:r>
            <a:r>
              <a:rPr lang="uk-UA" dirty="0" err="1" smtClean="0">
                <a:latin typeface="Times New Roman" pitchFamily="18" charset="0"/>
                <a:cs typeface="Times New Roman" pitchFamily="18" charset="0"/>
              </a:rPr>
              <a:t>Кононко</a:t>
            </a:r>
            <a:r>
              <a:rPr lang="uk-UA" dirty="0" smtClean="0">
                <a:latin typeface="Times New Roman" pitchFamily="18" charset="0"/>
                <a:cs typeface="Times New Roman" pitchFamily="18" charset="0"/>
              </a:rPr>
              <a:t> О. )</a:t>
            </a:r>
          </a:p>
          <a:p>
            <a:pPr algn="ctr">
              <a:lnSpc>
                <a:spcPct val="80000"/>
              </a:lnSpc>
              <a:defRPr/>
            </a:pPr>
            <a:r>
              <a:rPr lang="uk-UA" sz="1600" dirty="0" smtClean="0">
                <a:latin typeface="Times New Roman" pitchFamily="18" charset="0"/>
                <a:cs typeface="Times New Roman" pitchFamily="18" charset="0"/>
              </a:rPr>
              <a:t>лист МОН України від 12.07.2019 №1/11-6326)</a:t>
            </a:r>
            <a:endParaRPr lang="uk-UA" sz="1600" dirty="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5" cstate="print"/>
          <a:srcRect l="27287" t="6361" b="5124"/>
          <a:stretch>
            <a:fillRect/>
          </a:stretch>
        </p:blipFill>
        <p:spPr>
          <a:xfrm>
            <a:off x="6588224" y="2060848"/>
            <a:ext cx="1970088" cy="1906588"/>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200F551-600E-40FF-84BF-E72B789C19FF"/>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LAYERS_CUSTOMIZATION" val="UEsDBBQAAgAIABWrmEOBIXaV7AIAAIgIAAAUAAAAdW5pdmVyc2FsL3BsYXllci54bWytVU1v2zAMPafA/oOhe62kXdc2kFt0BYId1qFA1m23QLUZW4u/Jsl1018/yvL3nG4FdjBgU3yPFB9Js+vnJHaeQCqRpR5ZuHPiQOpngUhDjzx8XR1fkOurd0csj/kepCMCjxSpMAAeEycA5UuRawTfcx15pGdwkZk4uRSZFHqP3GfI3UU6J++OZuiSKo9EWudLSsuydIVCRBqqLC4MiXL9LKG5BAWpBkltGsRpsEv9dzQ+SZZSvc9B9ZC5fnvgmqTleFZiQFKeupkM6cl8vqA/7j6v/QgSfixSpXnqA3GwkrOqlI/c391lQRGDMrYZs0muQWuTRGWbMb0Ui4vUUdL3iHXYJKAUD0G5cRoSarF0Asy2MVdRzaMGtIZX7UTNW/ltzPemcauUo51zXjzGQkV41Id01kkgo8OoLKmuW3XQQ9NBK8NEHAm/CiEhqD6/tS0yXxAbsO24Kk9XlT4e4NuK+zqT+1uEYRfVCrqtaK4Vza1ALYfbRl93FKS57Ra4LiQ0pZqxJxFA9oVLyU1bXGlZAKMjY42lQzCj9sq1SJ0gLNJJfPYP2hi/kTQ/1WvKVID/IcwnJGprItIAnlcCfTQkWFMNWGxjc3UeuyZml5MqHpNeXw9MNsdaFLyIo7kMAccw4JrTzk4PQUFyhS5+IUfY3sFBcCTCKMZHTzKMTw/SJFzuJhl6BwfBcebvJqCtuS0jHddx1ExtBzE6sU6YXyidJeKlas/BntHLqg9fG7nm6CYX7cH5/I9RHMRoBnNLJlaXeevtq+bw3sypVp3PJreWQbfiPIAucuvVzEKRj3wC2PIi1rf9nJp92IOOcp6ajmmu79jvWbkWL+CUIjB/usWpqUkEpmc88uHitMeAeuJ2GYSvTFMRGa0lsWoeUo5hbZ4ElBZjZ+Ujqh7KrEiDkTZu3v0cVIy76kYCd2LYYqaLE2y+LPfIe3yp73J5dtld5Xxx2WCrvO5tYJvLG1Z1nXDXGbTu1/YirJ55fP0NUEsDBBQAAgAIAHiJP0SBNC55Fz8AALZ1AAAXAAAAdW5pdmVyc2FsL3VuaXZlcnNhbC5wbmftfQk0lO3/d7YJUWNK2Y2lDVlS9l3Fk4o2hGwTyr5kN8YyD1Nh9CQUWeopZJkkW/YlUwiF7MaSxj72wTDz3tNKz/T8fuc9//Oe8z9vnZMyc93X9d0/3++13TcMzuiws/Kwbtmyhf0P3WPntmxhhGzZQn+HGQR88vcV8WDgHzqPczpaW3Ka+MaAXxjtNE9rbtmSi962ZsUE/M7iqnvJY8uW7TXUv3RYl/QrW7Z46v1xTPOCj/lUnwvmutFldbLaPoEtO4L+9pauqvPBmhEjiosen/4TJcyoG7NNd6fW3V0QCVaI42l75ounwKYwBr8/21IO1W6hS0WEHEKYmOIb8Mum69nTTY3mDm/78ffX73X8cSZnqbHff4mc1dGoNFH2YdKjI2fVbyq/wwtTOlc/PRJnUb5KXmlGTJuyc1kG0YE2/CiSZti7BxUBfR6yOpEzpz6bMqDhWr2FgU26cuOP8wy3uWMwmdDBdiMLTmEz45cfI6t4GTa30kAHv94+NJFDWcdROIWZOX4eydLyg8YVZu8V3VDGp/uDnx+S2vR05QgPim0wx2JtaE/eDQbRuFvHehz8Nz0eFGwNPYwsCdoSsrlb4IcJOzOkaUZWetZOrnwpH3PpoHuYU+tq9fMH8lYbm76214h2DQu9qBkin5jlopBzy2nDtwUulrehg2QSAdeOs1h9H9eYngw2MNOJBk8t/ikVYEV4Gr68kor9ZL7g1uuCIPXcynmC8rjHI05R90saUfqggCvm8Q0guSR2G/Ae/s6W2fPg4yHIwtKRQyXeZROXMTuW+leavKede4vcFuFvXvGXLU0wQx6+HSLpqK++4+0+QFYPVOv2yiW8F2xID0UWlk05GeELLkQ/q1uJKihZv35io8SeMTHcYmJprYKx6eJmo7wnrT2rd7O6ncH7XNbUetF8/YQ6uYLtg47986XKUiSzCL7AJTm/2Ttj/jofP+tGvSXeCm4PQRZVcqXXNbqteTOyusAnTDG2JcPKoMzHzLPGawjfLIHeOvII3mZEu8tFiVkir23Wh01Bfblqh/kUbzOvunjoR/dSSGBEUo9JJDB4dZraYsblLIEMjAhZfdwQo5veA7W/1H1kfE/PcWWd08M+ngnHymCknkIXC1UdR9NCm2t4OFbxQo+2ZnUqDOtmwv4qP27+lsP9nA/GmWX8RuGb7ND08DPjaAPECyGQs8yBW5pXVkoDGJkWx5FKV1DY+pTDIJdcCzZJGI6r826ww64Cld0U1T2iMU4wqGl1iPv2vRdQwxGJPfcjAwARtRU5P0r3bnvINjnMM1wx0bLfnttTCv0KoTMD7rmLPl6L0IE/itRDGZArtqOHimHJnYF+iUnQVMbdj52GFRtyTdnbBU4uS6/ORh11UijYHrbRGqdfBB8PRXIZ1G3JaTSJ4+47vBxBB1uR7DlBZ13JHVowhhUR1kBNjQu/osRdWiiGpiY5odefYG/ieVULj/JOK4UimYOs92qa6a+ZagWPQV+yLTekVGyHnDQ2qH6gYMv9Ok7puGltswND7mkVO0VbOECVUJPnKsd9aU6s89ELIU86+08yujQ6lJfzJ0j98J1sXmMJ3XTtIC7pOo2cXWlsuxrYuSYQsASuortVdivLWmtZ5HQtRcO1LDZ3fAjSb29N6t7ZR/gC2xoLu2gww+h7QxsmzTJhoe5UiRWpo4k5uukOHOhXbuMX9836TJpOlxkUIrIY02tuFL+cdsDChS7Ateu6q67nazqltz0MWKhbVy2tavZdUBD5ocq4q5Z3oalZhw+Ib6nPQqi2mtoWNTR6rSFWLt3LiOIeYeZ6Ig6pbx5HK9bKzQbYtCjwu8Y2kzuwN51gzxTWJ5gO4Qv2xU6wQYaUHkaNqHE+Vj1pfB6z5WBqs1m0gSF/m2BCpxHFlUNQVeGoLgqm78JzyVlU0S6dkcVNwOb4sTVTTPylvGx+U2zNJuuSfWYCMJvnlyKY987zgIFzmDHouYyruKb2vbeSyS5SobVzXcTnq0Kg6L0KB9D8rJAn8uSEfpFUYu8Hx9GJ7ZD6dYl6Hb5xTpYREZYRv0dn9vp07dnSJrs20hxUV9662kG0A6jp7Cho9RflO3yhST6nrFzm40ISi0NBIWxCYVOo1APtZoEI7+okriytYuhrh0emya28B84IZm5dbK1IN2hWiZtJkUhD48XROtIyDx7nEPotcMyuC70f7EeBkDIud4sHS4njhcVyrxSVv5SzeazLyDhChrT6H2zDRlqmlyOqclcL+ztdLUrqfM9Qnh+bmo1PXQ1A88OyC7zM+EEbA4Tj20phzeoPkqu9zUSlEKQHJnh+3rZ+E0IkptFpVkvZ5TWzp0EH17o/9kYoCJ7YyM7AGW6wKBCiJXWLz0uBmici4zeF8Hh5qO7n71uC5DEr8lJHz4lsdKcIOs0Qzb+hwT+F/WBbhhBG4/u5uqTpU91p0+NNG2nCX9GIpna6GcbYpFscNaK36MnGepysTLx1LHYzFMqCGFlCGDXpf0a/t8Dnz47Abi/13Xuh39f+YONTTW+CoJrAUD+DXUpX5WXc2id57/L2oH/iFRszhPFgiOjPn98HcMzyWt37v051nQh5s4nyj3JfZPQzql4FPg96zH3rgoz303R4vtTGZ15wUZ9gZPmJHbYjvGDRyvcRj/feex7JeGdTd6+d/lVuuzOspy+cJdlbbCJB5l9J09M7bMPLsm9Td9E9v5JaEJQu1lbi3KvejIdL7eVfeT86s9CqTzD3G3uc6WIhlkIvBiYwqa+80fea7Zee65cCRmer4q6yTS6tSLxq6tTwJaFY4fEZz0jzkqpYe377Dmt6EGtpBv1sP5jAUUYYBLSsJX/f/EqBOs5C4kVkgdXn0aEVwfGeC4/pgRHCxagN4cEAlS2RT/bcm5qnhDyMzJf5al0OlTN/MF3QYPok1kISkPyJewhvPK+Gjxn1e0aWG8rB/XX56ytNbFd5nb5Fmw6bSvD35wOvHA8ZqGJj/JFIWTN4MDCjM4MAoqFCbvtbeooK5FurvgvPEvU3lUQPztEp8SxdsEp88A8J6jpaOm8ZdOM0oOMEi4pOM/rxdizZQn/QxnYbGPWCZQ59GfxPTpaQrbLgH2q5wd7IDlXJofYdgqx9oOEy3N2/gawgob+oUmy8mFKIeSasOWMJ+pGIQXODi+mQ2ItA3xrR0UU7R53MehI2kCV97Bwdp0FwMevCEqehKLNAo8YPYxCVk5YPmimi9s0MgXjTl0U6+G8kK0yXqnFpo+D+8uqbjFWh3Mw/QkAt6BMILGAE9E2nqTV0JqXQzcllA1k/pNxjZHwb6iPN8EOK0Z2VvVuqh6l9Q3V1e1kW5HKm3m4gi0s4A1BApRmTH4lVHMK4Y6MUaWi4bANZdNqiVAXEZ2q4WFj9N8pl+K3c/0XK/dvpwsCrPRa9qmszNSWk6RLCOCnJf7qrD07ss1vkx19okmo62tRlFEVbHtGw+DskMWuNwOG6yDxWdhOtiAR5F9adf7XsoqXSvyI8zlnUZZsWyu0RjkkRaurrWBKnze9SuMIKZoBPva7lubBQwQ0PwRW/yVzsCa+85pO0rcWQx1thMoTzKv+L5AmvsscosFDOq46VC7QNYJ77qcIdbU6FjqCUxVI/kwIkcwgy6Wl2RTYtG35GBtfKJpoEazMsLTcwF7rg1BZn9hMojbLNZuvHb2jju1YZPVFQ3avZ3YuOHTSZWWTTVmk4yKngGRRY70Gc9K/3PaMNhGz9kQ6cIS0TNEYwD3Gfya48yLBwPrnEjvJuvnePMDPET6yCXEDTGbLUGWfZ0gwtrwcFjs8vTau7J4VrAQO4LHb0mdMcwHt5cFTvguWVoPLa+SWBR0QV9J+ACPrHMSVwmk4+sV2dD36DdWF7S5xP023YQiLeDGCZ61rw4hIHLW184PVTmDvHOcqdIrWYKIK9ptocC9aMln5PPzHVSlNEfto7dMyf0mczLDxOcllQOITv4gE4PmFq9WCdltkGe4bxR728wmQCGtVTw43mfmrK238MLBpRUK1EWqRlp8+antWcjcsC/Aj+Bq80YoxtypMHHkh8D2kgiNPyKQn1j661j8WfLUKtRIGGEtmjL4Zp9uzaPVPd33E2OHsrS3gTYhrfcda0+Z0hTR9PceKyylS+BKSXD7LK8d896uW7BeG8MgvL78wp21VKj62JQ3UVKHL1gWFlhHcAwodsSBkBE55kSGHr2K/7uuVmTzno22AI/F+IfKNvEw0Kexh6BPrN6rq2QSQfPWheEfPHYf4ZhAcSt0o1TVHEAE4HP2SbbsUMdrLvyaesbIiOLFbf2yskp96UVbxA5dbtsogVPQf+PO1g12SXPnTq8FaWL21oimMgIEysSdQ/uoV3H9hNjTZEfG7zEQK4p3Qwaj6DJsi4qmlz2rkf1NRyiNeo/VeX12OFmFQzCjel0USNyhW2i4lvHjOxePwnviRldBV2fyaaZiz60uaorsKu/8DY3/K6PsuD4c1PrqJVlzqngeDbT+rz+6vQuc+vhpxN6nJep40zEzs0VWoyOBWOaODqm/1zKrbv9FvKm3r5C5TtGwx/JAUYKCMoLUf3QL6YVTUk3yPChjaWSMg2usYcFXcF4nmoIK8CMXrw09sE7cc3pKv+UzT1GQjeKscrqrLQos0jp0kTbYIZYYkLcTNDt6SmC4rEhAxFaotJ3YG0YauTDMYfzoGCPrZW2Ls2CTqgPDiFP+YepEXzR+7xIgiA2fm/AE8Thh3Yi3Scr2mbIbTZAHsXQPSsi7Q1/oHHRyGHNV0jibYufMOUco4BeUo2bYB89qGyxg1INuZoZxuvZdvc9gLA7vCLVCUfJBCVSS8WTdtiNZJSo8TP0nEaZ9JOkrKOzriaAYJRoW2nc2yeZjeAxMHkF4aTHRw+/DSI9SNtt4u2Sx8+CaQVH57STgwd2FX4jJguQPVpm4KKNr/RQ3qxZ4a01W/sMDBYBAjGl7aZ/meVo/VUpncglmv6pnoKcQtwlnyf2Vd7MDnK5D7iRQE01qSwBPnSaYSHiRZt2WxXClyTdqgutFB9MrCVGMkr79WsMt94yVwrcR5iwbGr16NZtSRcMNCHMDjkC7Qpz8Q+PMGxb5J0Mxk7XN70C30kdrja9NidD0GuilkHrZcTywj20fAoC73t3S59L/NLfOc/9TdESI/kYgVK/CY7bzJqViuKdXkS6ai6P+Hy9Iq/7O7vAlZjwCs6dn26NLUNMnRSALE2m3lpyfguWBCBovNckyiQkp2fdVlDrERN1RshOXL1fR1XZ4NXc405DNQFSLXzsfBh3wYjRdxyoQoudx6Fz0AfdXrsI5GTp0aE8LVpnlwPmF1eWBt3FcnZm5ORiGARqffAerR7Kr94b5XwsAmf5Y8jMbGEIKcXMqjV5LrWw9P5B79w2SMDxOO7U8lvUqFCoAobRQTbdZiXWjksA8E22bCllA3VMLwXjLpENm43UBMAh84dNkZrejkKolVnKhmMxAWte+YuqtmfLbiB1YuXZod8ahJpKkz0XufzbHhVfEZdkkOcc6h33OMpQ4yCM3zKMxrcfF4APVwLGxneeTb5XOZzhBmuODDiSkO1P66VafP0B2CSpgK9iT3FHQzzfrEqoEKbN4hLLy2au+Po/OCqNgOC6glNc3F32UbKGWUqc+xGJ/zBtYgOBhJXS5w/ZwwsDo5vEhHAJDtYrIscueGBMTrfVqXj2wQRbas6obJbSJMFcjJ7/CLzLC5X34y0YGJNWTVnw3+CNeBFvtlvoez5lOwXnF8JyrKxbAhN8FAmQkRrg0rIUclx7UykaTowA97PUK0APZDKtgybMTfkqdXw88vyCeAxi5mx9IPVjGmUJK0nK6Pdo7Dj5tWRz8WgTYXbJcehQtUxY6o81pS5PHjVKeTWkftLD9D+ElnzT0fhlNx/xhUgf4rzbdMWdErPdDugGx9G55Y1diqALREG5pcljzSfiuXc6hltYChxyo5CfNupH4qE4d8BhHq0Cdqg4E+IR9PVP+USbNHUNranMFJazJrVi2VN3x39HvsPZ5rgvfkR8eQdNJV8C/T4pJtg6LKk/M4slxRjQ+UY7vWxt+zDw3Q2xzWabwJjcODbeYBRAIFPkhw4RxLrx0NX1yYusrai/6hVrFWz+VOHcXcr2mSyZ39F6SLmGc2QuRgOjZtne6SpNWmEE33GVtuQ/EcE1voPBHz+1dy7P7l6sVhoPWxRldHESDQmeCV3fpQFAhjdu4jVfbeOa/E7HwOD5S9EzKMJnUCy1Om9A9VZHnBBePw8DiY0XgCwHCfiWibO+Yuk16z/NrFvh6XJn1yTZwjcBmruBuTq6gUQ0ibITADjksQVOsWFisNaQy9T2kN8clYpw3wTVXDueH3KX9p8Ln4CubgFGGu4iWLUnmbVy4fO0t9wP7O4gp0/7aBQtgRRahOXt66Yu42GV70a+cOMfNOfZtwMfD2IAuJmF+24eYV3pkgAiJsjv6i75rS361wAoJJ2AgvtCcIuAlApYUEbKmMF3RUeAlBZQBsqu0AqOToAVK78AirXoms4AKh8fpE2VMoNuKkCnDUY0YbKkXC+qHQAKrNpQ2UBHXqCCpXltEMzNd8/BgjGkTZUPmf3MUMDUDn3C6hcEQoXAaDySiZtqHSqHPYDoDIWQxsqG3Yo8p0FoNKUNlQ6Mgh0PAKgMuAXUPlb5b9V/lvl/wMqp87JO8K+SN6SaUj14RcSvsyZr9N/X17rVWTQV19fmG43srjs2jloANB7SQxMYJ8VeEcSOKQLFr3+aOy4LUmZeCu0O1P160PI4LQkP3s7G63Y1OQJg2Ab4AGW2X7p9/rURQ1t1xPPurBShzfvIlhip34XwviLlRVhxd5A93T2fKFNy1f2/75WdP68OElPjXvT2tMU778urRx3L1r/aMBrr72RDoX2f1/0SHtiuBQXcHhThz3y/77s89GV9CZVri1sIx2uT+k0Q4CRfmKnUiOPTpNe4q3xmdPZk1IrV76vryUGUzc0lOwx97EivteTugwn+cGYzH1H7nY47PRcbaasNd9B6AcO3djvlUxZw3sTcQjKdI0geWa6359wmsTfYVQ+fH+4u6yf0DsBn+reBkjFfODHwG/Yays7jRBMgeT5ZEJS4OpYagc2dIdavNyRqyzH+tenvQkPQQ47rvJTmpCcIciPD8L2fHjga5VR8lL2q0qLuZb7ieUd6iEF2AlOLpad1kxaDZYkSMGNdhb8nImrQEOZ1OcxOzeaba1GZ8c1ThRaVWWx7fxpzB39gKGdWsg3OgoC8IV3T7q5R6XkWyxKYqkeUdftw4dQlrru9Dj76zqgGUMae+rUZTGw4I57/vyqS50wLaQqMRiFVmxsbxru8UNDAI2UpnNvCC9gJgmjYOrWCR0L8S6XdJ96HRmBwGUrguyNfjsgXPGcv1mYvUvf/9q3Ffmi7QwN7I/4D07Lu6W/HcLsSjzc0lTuEvBxWKnUP2rC14KTOkLKxhGk1yxy6N0qbmgztKuT8tR3ijau+TZgEOsT/Q5/lXYwQ/468vfHKb+/5D0N7b6O0Xk/eCTsXdQuToWF2TAiUDuFIO9Bq7C8c6UIVkBg5zQ3hqgT4RT1tcEd3oUuuPLVKEpOhXnA7KvMZPX5RlkdhAA6DjZJko86n2S3yrcY3FA+YtdKUV+YhzXDJ1ei2ie77JLhrRM2C/tuCa681vHK/UhRJfg282qhtNXRaPXaglz9AKzXoo6w2nLVjnKycdcTsrwAhogrPA2XbB1+RUme44joRDhoJs73CQZSIyRPC/6PtRePC77aaPBZhjJNrUYeHLWEBCpHEjtuh8pM5UT4TTo/lUAcnFg2ONMKVJGtw20UwR71hRZto57aivDyerWR2TmKTBCmYrtTIYEvShWXe/9VckhiwavR5AAJzcY7+morYXR+K77w3mUCPhlBPp22uye2ihJXsTby6C0/GusWBb+Lj9CkECso6/JOq8XN8Om/pYWm98rYdwXi59UOAK7pIyS7IVS37BQ9hgKHTjNDrFMul+s9MwBNZ2tqOVpEuQ3XRWbCcC89JxaTXz0NAgpaBYxxuzQ71xOKhYXeCqEo7B0mLTlwlR1zb3k+TER2cfFmlNKReBBL7lxKAHwx06LvOBSMs0mxCEEpnPDN4hMhH1IXFwcPGXOcjEnuoMRe3Lr3xQH0K4/ajubApby+g+I7BQJmNAnyLP0ujCwsPGcPe6u9SSxo+VYMuzqDTLY2yKRLBVcNo9XJYX1DFBFGlDS03CQUuQq18ay+vgVxMhqMv4CJUXghnJoPyu5pF3RBzdgA7MGB0kkr2D3xWrQBfSgzxxOgvgmGB5zeSrTx1FozJZw3BMoRPiXC89NIlkU5K+WlhMC/H+JXh80h+CUeN7V1Qg91anbP4Y3Qnh06/JwnFcnUul5/M8QdFxqLlsviF43xECMqK+wSnSwx0nK4vORkhCil7s9SV9Q9kEcZgTEApRTmRGchJCVrl8/H2zr9rgIemlrIna3+ojFBUDWxs/Q3n7tb4cr4/OiRfj06gvA2/6Y6nAcjC6+LxtglhN8TW/u6b3tRrqR4VpoZgk4R/A2WMEa7EhtuIp+fe5gI2BvEZML9asmyj/aaYs27qutlwkL0SK4irDfb0AQ0tTytqhyvtIurkYmFlJNp/hicWs1D1EU5oBxe/t1hWefw2YtRG734Kr+0iwzQwh9H6vdezL0FEatFxGEgEhJAx1GCgi4KIzB2oEZnmDA+C7aYnf1zghkSla0bH7hLuCljO+cJF8lLgvJa8REMk3rF+6iZyPA5cMmZvJPf8c+KAbA3bpS+iyUXCcvO3rC+sz45UCUcLVdbfNdfOQatOLkNYuLQktfngCkrIM2Eq5e+vok8LC0Vujh3NnzOLcTdnASa2Xt9eSFNvW/xXVixv2jtzbAxi6sHrLALmFMRWfUocN2EVwmh77MSpTcqUTV0eFVKvI30ysIkHrR10RHRVeBYSNAXz3HLezVXanP0lWefY64K4fpMv3JKUv8Ft9U0bj1Xg+lQsKb2ynn0rJlMCxozdxu1uoJX63aV0EVNiFkswrkBK6TTIOSfKUQPU4MWWHQ6oLSykETf4dUd9VWqfiFILrNYaeq0awnXGrZiREquDWGTwsgwa9zlZVFkkISQ1D1A+kBp6iOllBe4J5EMRfmUvfThT3qSlGTV2SHWz/gFReJzNNIJCeBMTuuK5y5I5ta7DG6JxdDBFs+4ijkDTFR6stSS8lGNg6nVO/VVrPiK37n9zcnC66RQsWv58QYkf6VB0FBUe2kQzmizV2stYJVTnK5eR+BkivT6fJRN8rJspFuvUgQKK+A/mZuZTCBJIrpzVQzDIa0JWnXzAt3Tnbn+E+ddgHr/vO2nhnXwuHqasVYoHGGbu517SEX4gsJCGpeIGQp2Sjuss5yRgUQ+1IP1jbkLHrkvYmYsdgz1UnV5IDQEGRmlwwTQVhR7pkYusHhD/mGT4ohbYZVQfKa2N6ZzqJwAJ/gDDfnRrBC5btfAgzN6dD/0eSt4JfXZoTMZlRmCLp3WW559VFRfHX1UjWSP+gN4xvFF7Hag89wfnTMzlH/AaMAZavdu7YpzzSpK/Zv4dKrMiIWKzEWbV94iltgQs3sQbu/LIJJC0grXIwmBxJIyiuPMuk70s6oTdzqdpHJbbbsjvuUnMXQ1a4viYHmh0o/SA20OxNmwqTJ1qjFANDbNOgue8A9Lr9yqNkNnVS1FgdTopg8Ms4cwPjAYOjN65vFokre/i0T3qQSZr0sgILZ5TBr9bBq3Dujd0krFzOCEBeVl7sewur8MRR3Tc6+/xrcKOWxz+lYGmMq4qtZcbZ5bm2/eBgEZiR6Lnpmp2bENIndEjpPavuD9JUX9CmOZ7zuQYJVgyqrYzJg+wiRemmtfL4KyHoJkjzwNiM9egn9u5frrbi3Tb35ryGaGk+6WVV35eCcEWUVF6YLFJDEAX3TJG6sY6VLqcnjwNSZq3t2nHzh3p69VX111gSwFFDXXHPfu9U7qOSmYH7dk/WUbmSmILZW6J2DAgMk8cGWk77y+ajv/Pmri2nd1be5ZtoXAi29tB56zc2l9XhXPZa2tR/YHagGp6uiJ1luNS3HrDbeWOshfM/lLDGEG3xbtidd+yjRpLbwTHFcx5PHmb3LZsHBPMrf5b7ZHbKv+H9keEcV+m5rV9m2TKn3mT17Be1MWLSgjpuxcurZQ855ZHnTHai6GZv0WxS4QuDYsSAhcbU2eBgRpc/45QASLOBgz5ROJdbgcHb0cWS7P8rzsEujHYzDQdnYBc/+p/MwuO+qmpRXxmUeC67rRKXltlzYk+S22A52jmtHRiC1jrBehYtJEEwJcffEdKJNXwubKBt40oi2hGZ+lurYPl0DfVX7oT6P9ntZfB9MD6gFp1AUq58yQRq6fqhhL8OcnW64d8eaJSywt8ZLV/44YFG6wKNexp9T9GT8VTtSaiU34omUP5/IrqcBc/7k3+70R6x2I9VViXPnCY+oyQYLUqeiU1qvTR/6esbX+8WSOiO4ymVhRIY57K5LAKRfhgdKMk+J8fS6YQiZQ+uHj55O7qZPX/hWUOSnK87FzTD9vu3sL+sAKsa4koynLaKPQBK7R2qB95Kl7e5146I4672LIUYhb7ohjvZKuUVo35MmZAzuutc6JfvUU6TMpbrFSPznCCrnO8/ZBGDfzxmLWgYmFg6tW4wn5ZvKryn2GIDNih3f5/INMaA3QVYYGcis2JETparz/W5Z/SiKLU7QWn098i6xrrljMdikjv5CpvEF3NqBDHc0+jh2aZWaoN8qSQE01yNmk7ApNY5awJvktaq+wreQ1q5FW59uxDYeLrvPHnQ8OF/AbFeNTXnJ74HP5RdZJsOjokfvK7LLgTdOirJD68dBlYguWZejRDhmum4iGSXu2hQYjiZ4ogk+Wo6mAuLiANZRz8JiKDtt9IHWrRMGHKvSMwT0xw69y6yPHJO06x07mXYTSh7iqENufP/i57EzpqjTR1OIrLNfRYlubuNfKNaBPuATuiUNr19qHjumICDMfEN8hLIECP0TucptUUkDh0bBamWFxAXHKZUPl2nnSueBsw5S9UJSDQ9eZLwbQqLHRFY1ldVGwODRPbYp6SNDzIShZOdBQ7YMBZeWl+5lWtFwb0Qi1PoHWqkUIvtSGF7+zLutOVcEZbr3dZMpUH7kbDX+RyujlIa/I+XONfYTXWEQXpblajpaNQfPHXHo/x4FUOpVuxBeDPlprmR5w4SFyJ4dYG0O6gmHZUEp5Tqe61q1V8VikYHc/+CJTgUFwUsKhpvV8iGbImUfFrdIMVhumSiwjoUKgFZKthgjXAXnLxEA2IMvl4npVwbHv1FbyImuIuxTymrQBhaWUS+G4sUGU8nr8scRHCYecrYom+dAXU7JOphuRYtDTtQ4SiVhvlUDHkRAaYucBMlQmGdRBxEUhELlVfZ2LgXS46CDiSQ6SLddp0kLtJphSZ5meBe0k5iLdZesUDJHMnlc5grX4D8cMtzNkKnSMRU7Un4bqRVqTOp+QUUirHNbeN6zINz59MZUDnRXYasZfsiYvw5zchPogvsU6gXlnfWWawChWsT30kYLhyp2o2c4FfeVYtHIb9hb8pAFYXUrwHsppWOUJ4v7hKMX1S5NGyR58j7Lci+6E6jRn07eyIltnTMg8fyyjk9sxVTDxnYw0HBgIHvNAmG96RJ/r92T7zvG7aovcNP0yBDnPNaO4jbomu/eUwi7h2nlWWqHoA0+5Yg6rYxo9AOknPNKsQNUb969BrZRDVe2e0jtc/MdkDjUCPvvQ0uh20VKZk6bDMbL0cE8qnqdS8NO+kc+7jJH5YbZRmfQ9GUFQzbR3vdfigzfODkJ1O5ssm+89rTThBP/TXhXkpH2ni/Fe6utj+h08JdR18UruC1Dz4WZ1yto72TH2B4Txvqqlc5uOosAASBi8a2Tetb6MVS9f5Z0vbw8KTgQNHRXALMIsyghjIYzXvDzu991qWOpZYdI2vSb+dXmaRyGU5WwaAL6unwCEZGD8x3qenVqgmx8ARnY/9tQle9tq9tibfptYOuoKgu362sVVuPrBnkv/nA29h7ZITPrMyI8ZyYwNiWaozM3zAAorzNOe0HT9NLwnLQ0YAfSL3SCWEUO7qKZT+otF4ZXlV2NAqpL4iz0TslyPFJiANEn2FzPJNISwaZcNW92BM5pA0tT4i8lgWuwH//fsS8sHrnQ1BxaQeirWe/qSyWPJ0+RRNPkqcdq7oqeQR/qZG8OsSVTH9dKC4aNqxL20pqv5eDVUSJN5Jf6EMm/v+U+ncfaVGucY/kMKozZ/r5lLZR+/Cms4EpYf7JO9DQKpeEfcp1kg37Bh9rCxMrcqtJ0ZlEAf3iANxngC/lCVRbfBt09TO2MTloKBMx7ke3B99igl9rydtvs3ehToNuDBjCxajEKb48KJEGRhxfqUMq7YAWpWVOpadZORX8cDa7W7WuK7kly7QCdCkfgkf2e8sh27gO9HDvmu0soEx3/GBTZmiHsYXRpSJQTZYBo58IhdKeLJ9prGGptmlauIqW855yvqxKs0Oz/wNHKMpOWS7GZE2F7QcVBmw3EqfobPrj94ODR0DC4d8KLqKWPmxmnXq4e/zMQysqh1p9RcHZduhDjaxWp89z0u49Yv07tfGv0jfH32xZAvASTrnqNywb2d38MzL+jbt7Ri17culSI/namRqJKzZXlxx+tb4nd0Q9c/o80PeqhRt+7+mwJYguL3nWkFVhobqP0pen/v8gu4QxxhsRrK1/b/ZvU3q79Z/VdWjYV1l4kICrFvgUStRSRB6bPzy4V4EkyQZNyxNGsmuNoSHqWGswOi8eUAYiK2jNhPWnWbWAceQSD24Nyybg8vJdZ4OvlPlqXIc5Vnem/tcRHx/XCm+8aPRT3q8SEWPUaWwQMgyqI3dycxjN7Gq9RuC7/Vcd8k7Wbi6CP09FAJvmhRzdPHQB332s2/afBlAaeobkrCzqsVGstM38GuyJEa9qrPaVan0rlwl2I1VGwJlI/65I/2LRa2pAYNFXJF40x4AzyU3Lkvinrir97jzNalEfxs4qwZh/2prWskLfQqjzXueb01z1+fIWl/ks+Q/UUteK9ChV/Pc/vBl9VB55N0/iGrz+ezjMV047cX6EmD66yDeNHYLWsluPXp9i2qICI1XcKAhmbfIZcJXD7Y5gbW8LFKBRCBsoqh+OXr86WRl49dumGQJJVUwbYMq1BKXK7eU+66GJCLUDS8pHk2SXYJvf4kWDMRpuLNJ1KQEYpUKPRpmsvrzGkbjNEke06KU4thTx5bQUn/JU2SA+KrOGbegYSqjxxDURAfb+u8jKXEoYVPEW4bgD55RoMpl0EfZMAYQrKB4UE+0lVtNrKepYFWuLtg2LVocOjKahIzB3PMxe0ynclqu9H6Wyc9dQ0oxHK0XO1KrVEZq9WqSgcHc4Ra+D+s/E0QJ0s18rGhKB9P5QdNLX6+YykGhsK1zSLGB7AHSKfQ3FaajXPYLaq2lIaUMoHOOPhE8iu3cahlMgku/+ckC2Sodwm+2B9ndYRZwVOdmv1ntEpvs9r9I5+hSrrovKaW6swhOs1Le10P6KYT4OAqbUbWcEPRYy0GOB0rHtEXbKX+ocjbFQbv3AU6ciNpUAl85JoWglw+oMlCb53Cx0B5LmaFU4XU62w92WkwnQt0i4K1Z+6uL9tW73Fc10DNloNOoxinpXoV7bTUdyE3KyW+X0RIze9s9S2fLDJlgpnhjO/2r+RuKla+OpGC3E4LgVvBCFVjdLBXwKnUgFdeNpaCdBprlAWMwDGUQbl1tLnWnwrOxfu14ZIjj3bmOjHS25B8knyi5jxHh7dysNbO1q/vrifPUmbnfVQCDcN5R+4X7BKOIZ3j81MfnRKfpqbdSiKb0u5vQ9vs6y2XL3FxLj7xNkv3mTCQovyUc1ATiXmu1xiO7Qt856khZvxI4y5Huycb04GGbyFm+WooWBP100Lst/hBrUYi8885YY/Cvs9yOWL/6+gUf7Cz6VRwwXvDb2lM7I+u/1GLfA+Vn0tEY/F2LzPZfd8ngrzY/ttAHHYvZKpx11Vxp1ffZla4f3S9eeH5N6u/Wf3N6v9TViuvRs8sFVbAqaVT4KIRwnMPgx4u7mIojMBUNjhzuUy5M1B5LO8HGcAPLGgHsd8fU/U33VGGPZZQ84kQRpbrHvRTcVsrVH4c2Hca6BwYlE1eidD8yMQmnK1SlHV3K6lbmdr6pzmTfdQem9VIk01PGUNPaWo7fy5NX1LF0HYtHl402bV1CrPO/S2baYTDiSW4PvgkTDDvcFU9IwjCg+rwKq3Dl/uRthF1wSeZ9/778bxL/wvOXi6pkqlpIbXulR6qVvMVp7kPLYINLnzMZ7oYH7A/u0oErXK4ulrtxi+mIV536kRHKx/jEI0oFXMniNDuDkGFKg75pS5n2vviuLi7qaYk4jyZ10d7d5qINi+gXqvaSHiBKe3tbSfC5KhJJIqX5FhI+5zQ65YTgJlyucGSpwxp71K7nUrNOaSH6tR6smkqR/rwCw7AJ070dtqV/EJBV66KAK4UUZTb7PUr6Tr9FsdvcfwWx/+f4njiTD3100fqJ5ZTD2t7L65XMuyYpG504zC/NTVPPZ/8QGfCqAw+uYdSQRDPwRAnlqZ6jEpONY+1NPujK5aWaAb3CDYNqqAyEhLkXczZu2GWfDjqQaiLz1z3Vwyp+IHWF5dkBtR3IXuBMS/HXRSUj7pEf3MVX4bv9qTf5ihBU/YRMtQuu99Sz2NdZssZxq1mCtRiYXuvoBATmn7rndc5Ncr0Fb2Qu2yS53AjuQrOZc2pUKGk/UuRBHfJRUtyLlbAv2YxBlZXAFSu2C7vKE9+Z+qBKbfhuhw+WXIkZhXfCk0dKRLB9L2D/0K5xlTlnpcfEWGf5QgfM2Irh0H5e2orVQ0lY9pZR3K5LmBhuZdZGACwSsqs8lpZqdmhHuA5yvU6jhPsltiZFvDKo7Z5SNGaAtfUQoJnjRXjlgmQUzFTw7i53NBOySRMog4LxPqZIOVyk0xSYSLscujypUmL6uA5vvDAfr/e2x3To2q0DaKSujWhc8/uGDpvthyYqwVoSIbBYsfSBCdbrv69VDTsBJiDYYwrsUMdDbsLq52d4GQHKsee2sAR8SXcHtHaLeVk30tCZzGs6aFION7ccNepZEx/QSI2FS3Nt+rLl/dfSMXDWRiKogssttBaIy6UsP2tN2AgmCfwOi45rtLSDx0yRxl5xEoCzSzmiiDTjSRiLjKSQpBwouSB5j34IsLLJ/lj7BATtHIHSE9NkrbryX1Rf+o9ypxb0NgWirElOHTavXQVBpFZRqOhMWi5NuwBBhIz43jF+xZ3hprOfU2ySR4W0eBMkaFZeHOh1GQn0Y+HBbL0p7gIpv3x0hjtGJAiBMSAU3bLsGj19QNaxUQNtjrYG8R6B2s9DBjHf1sM79FY0oFTCAG9dT1d16vHqxd8rZPhgk4H5BUlOgymnVxHH7G75extQzlkhd5a7W3QUV7K1u30RiMh1pMl3loNbjrmJY9ItEMDwzZqaBjfZ8jWpjcHg5pRmMK4UNig0t4DuYESoKUREXoZLimLxeZhn5Fy5lbXFDLFXT3MfWet359ais58+4EWijDKnB13w9KsiyL2uZhQAXo+PRkTgHykUkDQP3FC95wzPTdWrNltFO+WdAjL7zsVNU37KP0Xg/oSYWiu6GwKdLTXdDYGXJoJ4qZA94s4siHg0lzY2hjoaOe3GwMuzcWtTXH/F3nlhoD7Wxy/xfFbHL/F8T8pjmPRA8ou7OSVZIov8k845BfHlmphgnFP6MWeGdBm58867u2P6MWii2jLQ1SAVHSE0yD4z1/c2XCkyZUL+LqWdnIMne3EPs4IYpW4QFsOqW5hNelBrKI5tAV5A6smeZrpgmUq7aR4W6Qs3wmmC1A32lm1rsqS2zWxFPpttI97GV9NHJQGvv7FrIDGUC5a7zwdp3E67Wxaa5gt/Cwdp64Z7XQcgoab3WdNr9SibYi7eewUIljTNYZ+cbeRz+Tw+wsaTLuf0kzDn7Uo1FgBX/9W+W+V/1b5b5X/Vvlvlf9W+W+V/1b5b5X/Vvn/pcqpJ8Fqaz5L3tWeaUhVixYJPqtjad6Y8tXxDBg7KROQQ5ZGqXyt/7EvwkjlPS11uIfE9P0W+6I8UJLfeMaDuywsOsGSfzCdSdco3V/rX/OalEetIRntGBPg05NS4HEMedMrCZD/fvFArG4Onzb95rvDHf/TTdA1Tmlh3fokmY23PED+/aLuS8LF7mwsBzZ9+8yJ4edl6s23iLMXPuCxV5/CbuxP798v0La58bFeRjRl8w0UBb+8gaJ3cT6ZEoD/5zs4LFM+b1AW1rX+hRAOvYlxEo3fLFPn/8APp0fazW4j0sbrJDRu/bt+TP462KMrvfmii97/cCe62KcznPmYJZuNz+z+JWnamtXU03ekhIqVhD6sOnm2b6vaTHBfGbHf3wvnZu4W6JbkVn4o46bT3y6bbrTIAFn3LrySCpy15/OMgpV+8Lg5jyYUxQquDWx9C6vqLDBDhPHU5mcd3T29HfKwiODb7C/HJN5UuLXlcblbkfODjZePx10bUMatNHWdgRSCmEkFDvzbnN0Se87FxVuiCy6vevbxiwYs5SX3XUAZ3OTFl12fHfKxWK7ek1NuGrWe413mQJxyQZBO9wROOVj09CEo60a45NW2tPtR7XMBBfcIjA9VT05VLDyWKktd8izpLYeTLEuOkeJga6M66n41XmVTfq9fQ5plvCWplHtjc+Yv6OthrvBc9rwuiXezV51Sp6waihz9YgYpbzXYHjZ7PvZtsPR1TtgqGODqFcHZ08hvl4nW6ZFUze3nF3V0Oqp1bVKB8Bina91CiS0sHbEHd7lP8so7l14r4YLWNcPAvAwdn98jQinga5ZzconAju/KR8uh7lfMPyCU2od3qtEHv98926ncPxsVKmTAJ1JwAw4rmQsYFAbh90ajKEkOefAT1pTzycOdxbX5J4I4YjueF3pV+0v+4THh26g4szyGcTp64es1J91staIN2aaF77c/bPBxbaox1A75MB8lZz4H296nqTVxI2nYy8PHTwAdbMTGA5vpgojWNnpPysKjli+p+ojn1anirXsK5N9ce3BSwyBQIG+WQ6CWEhfs7Suh9eh94F4fFPYk84WCbTts/jzJ1jjB+flFJcQwDhuc9okTySI5qVlBil6Sbm/d+gd9s6GDSoaH87OUlOLmZ+7z+799mvDySwB5VhpclNarGNUXq5amqKynjlMUkOr2y9mejd4GAREaL8UGFW5fg0GVLitVYG5n6RqT38623EoNMEsJVAH1zlJag9KyWFFYaxtNlm0nZwyizqrUbgl8+TIlS0zhulp4RISajoqFwgPlOGvf6TUT3IUlJ29+8XsmhvwPGnwTz+mRzHH+SJPMo599zothtmvFg28mx+2Mh1NxnUdSj8yw9+Dj6TioLhcb5AkDVjFeZlh5fW3tejJX6bRpvrS3Ixrt6U7SSoGIntra7hn9TMon3q+zcL1XYz36tvuZR83v/CQ98N438yb8dj5QxnoooovnF5Y7HUz62iK/+J8XQ26j6jyc40kF8W1XUQ5uJ2FhvlaH75P9u7ki6OD9ECQ8GS7FvotOW0Xy2FXEsEOVauHbYiaW8AhmSDeldNIsgeA/3M+/vNqLV5NPbGl+EI7FEPNz+sfffol8CexXyosHynErn9h6x+jInmqItUuvi/0aVSV1i8Kgqb2OLhawYyhw8mmXYg6cGcyvFHMnAr2/bfA0HI1c9l3vUBj3F23zjELztyFuPOoVEQqUW9etzvUX5ZN1H/d4kdTwOEe3M04kESJ8bP9AfifR5ILU4tejy37sKuTl4Zqd+zoUBy7PFX+KOLRiZqrwQb58NvJOoF0ZTLN6IY74shMroPz47KeZCJV+dzQShjDE9L6QAf014o9LRvEpypP4ENpRStiB8l6RFPLVP5DMHDPHWs5XJ0Ek2uRNs4g3htusNBm3LKq1WqY6JyuK7J0Z9Y1atb11CO/urFlNvTKkjN+sVJ3PTzBeFvdceLBlfqmU2PhZRnF7Fw1dvrgIGcHgQDmanYS7l+PRo8jQ4SuJnzFLI+fLaFbfEIdYpxg3mxEY/K6+8VvR1VYxRzTzu0wfH5hdajpszy/IjyJA+GJW76rf4EK3i+8ZTzgUG53K98i55PAoGjte+RCr66i8yjdie8stItZDcbdtov1T/NvD/W1Jvp/uZarMtlQi3kIH7dRJXdMigiuv/zi4nrH4HEFyMM5uu/nFPtQY0tYysPGu9wIRq63JgevEJ8vw54Frt3UEuuBDO5N9WgmGpKid6rcupo5wkQxRdbnWJcuFeGJDLOejMuytqWGzIZ4JeINinWdt87DS9ssuKgKLt7ATSnXNw0Wz88t9yy3kR/kH8P716wBA7gex9Bet9he1TRyeaF+t43MplYmWsmi9e3KW4pCt6zP3Zr8Fop96J8v46ZLF0rQet8B7TfklXnafD1h5A76z/A7nUk+wIqntNgG1zpb0pmJcAucTMOrEVCfrwweT0tbUFNbhkyQchdyeYxPd73HIw6nVI+u5U3GUUieqCh5wN/kuy3N4Bx/2BkvW8k0HyQ7eVK2Au358EuNSggqeR6dG1z/v8r2jxitLDFko2n6Ujc8fprZUR32/0h+lw7g5Tv72q/GVqsQfV6oMyc6KhI6MEWA2rqa2byfoXFgg41VObKuwv55s3zIOX3pw/t5Ahh1pWGGWs+JRpBnWzD+CL2+tn6vDaEl9lyifcmAXPtNifbydkLxX9x5o3+NyT96IROL15NukvV9zCkN515PRYJeWxZPIOQopSvG95qm4t8fF+Fz60wJqraZVVKbj9L7lcM4MaQF/pyYFJ2+3bhAL7rS1iAaro+ncVfXU94jGXFpVOoIyECo/4XJT1Yhwm85XVciw+s5tqFBSSVtulmVn4XtLIIgOC1J8iD7U8+NdkbbTx0fd+IfbKhW3spCaDilhzk/fGTg6cPT7fQe2lldSVPrSsphRdE7FezTWshpfdzD0zRWTIcK1om8XROha72YsDhRnWR+ouHM3eMlE/ITO+Hn62wqFReXuiHClI4oL78KuQc9X33mZ1OphIq6Lwo8tiukqQERVZmt3lmwV8BlgPbbOr34L63fLyZ+//jFPp0n0M0KAv9ot74ypyZdl2K8XO5SDToDqqevtgnqH5FklGPog9LUFMpVRJJG2Cr27yVjLl+QcI96YLcLkQ4IOKLRKhDk28e3t4Vhoqpm3GT6Vk6XVIXLiaXIeWbcmFS3JDCFX8D5pZ05LLlNc6NRliIN/monBUobVycOsE28T5L2p5zm8BNdHdXAz62RiBYJIzW2MemoLsrH5fSvlufYJnj22E5pa101IauOuV9vp9Sf8zlksfkmYUnCV5wSdUF3E58JWqx07nwg6xQcuUTp1RJ9USH2QF5IQdIgn24Qm5Q4m3kuCTZVEQQJiOJlbEw418atroZ7zCJEfkI+iVh+J6OFErD5i5I1vS1+6PdPr0TwVSCpE+O+x0tRQXVh/ox84Z5/QKbd0L3RsliyvfLThfB71Rt1IJbL/mL9oY1lGh7dgTg3SXepPOCkvAZtT0Bb7WaWX2D6H1byVbLrKcn/RmODFBYzcC7awibvsi+zs+EAE78q648f4xTKBcU4mklq36+TySBju7B0ljXtnTLLzhYUcF5T2iJ4KQRrDZ0oqSCU62kglM5QTLLm/usc87fofIBNcvJ79ZUPR00ZifTcA28sjO2zn2AegfslY1PULcW1LOe3+/N+u04A6P+1Y9e8qn/rk/JfPKEYuBpdQL7GeipY7VfPnc4hQQXLgrhSi0ie+JQHMmrlJssdKXiRgBWM6vCevgjN7GyLLG7Dq9Z76FK1XPJrVryN3P4oNQYrpFsFJS+06u6Oyj3USOzGUVQyBDFQ19kQpypxUubxhaDOCPG8kaDULLwLdRp6gVyF+8p+cTZL/5BOqIqdbMc3JMtI7IW01/cgora2+HD/fEPvtkqUuttKZ6m01iH6lwP03qwi5dHDA03tOUZ5rsUUM40dsb5JA7SN2i4RImWeS6oRii/bXx/SbCZk2PfBFFLo2NhpacMuP/2V/ulGbqEByYEwqXxpZQSeDkJF6UpFifJxj34nEbZCnUCHnh1zEY/FhTO+KKDM7KK6L/BRV+NoO4P/eiJmtCOixTmOUQYigUHVA9OG5T+cIrSQg1NqHx5b0ZUCFcqxeWg+1FCeaSJFIr+5+u3zg8IwLZcllf/bJ0fWyabOC5Ex8cSLeMwlLRdNU8GBUjm5RE/1d/P2aedOKRVMj+e0ZoSG6YU/E2YfsFuVy+T52BE51UCPnC3HeT+bKHmiLjgn42/kDAJX9GT6is0nK+mjSyO1vox2Zoab1Q9XIYj/zDkImfk4leX3SLlybUbP6I5lZ3rnXp9U+VFvQKD7n5PJdixXOzwWM60BzhnkH7ycT/tpUcNVNxoqPb+/Nf325GN7e8kbFkOvliuFDsyoeU89qPRxHuASXK7eGqb83GPfBAma6/6ZKuE606z2iz8y7sHnS1ZpRUk2vQ8BCURnpLQDY6+e+vXrJu7tyR+BM6J3puBYS6d2D/sCcfu/VtZz5FWr2nPiCp+om8s3kGPWMj93DtEzIE+IfQIdOW8EhyMVQZBG+qtslapbPg7+2OBHb6+vXKxX3DSv4AayYc6BEeUliv8i3Gz97FxNgs+T9qdiEBbK0NoaFy5uuUZ2mowa5TAB+iVBnGMPIOcoagEWzBEVr7Z59CDzvuJLYUZyo05CQ57RG/43oDquBc9Nx0kYN+Qgj1fDhwrVyFaO0QbScGTain+e4873sgKEb+3PUhvtJeEHEsHwgjIhHkPEhSPZ+kUHqYeT3/R2WGUEfvQPx3mfOHOowV9qDIfhEFcuXf8koiyz4vlaIA0rstawTR+ss8e6NRfsrzVRhCR6KuKNNIt0+OSBVtDdOZFDJduHDATOH1Tn/CqJ/CfUatbdWWo68pIVdfQVKYXpHwMmvTB7duQlbCmiaMGsahrAX2RLg314qFhzv+EYl2pl7m7NnYs9hr6gCp3vXJ3zhXltZHJpH83c99E740FV/oJd6s93lXvHBMgKc8E568E7y2sd2uVynydbz13uS8LzpXu8kN1R/9tB9pgUvV9c6l595ShS9cnNuKFLIqbB7n92O8I4GbzV3OIF5DC7rWWgyrFtUJfZ6lKADFx6VGL/np5xRH5/BItawRg2Dw7mdBfmdBa0ym2Ylink63ytgbMw6lXeXLkwQ3BR3iS6oVMUWRiqbnDAGI3Y/J0clH/IsbDjUgS2eYNxcZjfIQnXj10ZAUiEN/hxXPZw2vcyM7cXn4wABR0J/VeyPdu9Uyj8nvvlllwOf36YJ+qv6H3MRXPFHwdzVl6kvB50Mu3R+V8deoSs/Tz30UV/WWbbU7RDCmLHz5+qfrfHz2zr7pCqyTl7VtxC9aP9q85yC6w2QsDIKkwkVKicD5mUn51tUq1Vs6wL+qaM4Z+jh0LlFPyA38VlsN/Kmvq1Lo8p99z8oLqpnFhZPryALHhY2aEdL7lXdAvz54/iZYzlaliH/B1BLAwQUAAIACAB4iT9EoMSouU0AAABqAAAAGwAAAHVuaXZlcnNhbC91bml2ZXJzYWwucG5nLnhtbLOxr8jNUShLLSrOzM+zVTLUM1Cyt+PlsikoSi3LTC1XqACKGekZQICSQqWtkgkStzwzpSTDVsncxAAhlpGamZ5RYqtkamoKF9QHGgkAUEsBAgAAFAACAAgAFauYQ4EhdpXsAgAAiAgAABQAAAAAAAAAAQAAAAAAAAAAAHVuaXZlcnNhbC9wbGF5ZXIueG1sUEsBAgAAFAACAAgAeIk/RIE0LnkXPwAAtnUAABcAAAAAAAAAAAAAAAAAHgMAAHVuaXZlcnNhbC91bml2ZXJzYWwucG5nUEsBAgAAFAACAAgAeIk/RKDEqLlNAAAAagAAABsAAAAAAAAAAQAAAAAAakIAAHVuaXZlcnNhbC91bml2ZXJzYWwucG5nLnhtbFBLBQYAAAAAAwADANAAAADwQgAAAAA="/>
  <p:tag name="ISPRING_PRESENTATION_TITLE" val="Презентація до атестації"/>
  <p:tag name="ISPRING_RESOURCE_PATHS_HASH_PRESENTER" val="b28f9e6b827ebc628a91a6784dcf42a1881f401a"/>
  <p:tag name="ISPRING_SCORM_ENDPOINT" val="&lt;endpoint&gt;&lt;enable&gt;0&lt;/enable&gt;&lt;lrs&gt;http://&lt;/lrs&gt;&lt;auth&gt;0&lt;/auth&gt;&lt;login&gt;&lt;/login&gt;&lt;password&gt;&lt;/password&gt;&lt;key&gt;&lt;/key&gt;&lt;name&gt;&lt;/name&gt;&lt;email&gt;&lt;/email&gt;&lt;/endpoint&gt;&#1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1048</TotalTime>
  <Words>1078</Words>
  <Application>Microsoft Office PowerPoint</Application>
  <PresentationFormat>Экран (4:3)</PresentationFormat>
  <Paragraphs>226</Paragraphs>
  <Slides>41</Slides>
  <Notes>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41</vt:i4>
      </vt:variant>
    </vt:vector>
  </HeadingPairs>
  <TitlesOfParts>
    <vt:vector size="43" baseType="lpstr">
      <vt:lpstr>Трек</vt:lpstr>
      <vt:lpstr>Слайд</vt:lpstr>
      <vt:lpstr>Організація освітнього процесу  в ЗДО №39 «Журавлик»  у 2021/2022 Н.р. </vt:lpstr>
      <vt:lpstr>Слайд 2</vt:lpstr>
      <vt:lpstr>Слайд 3</vt:lpstr>
      <vt:lpstr>Про затвердження гранично допустимого навчального навантаження на дитину у дошкільних навчальних закладах різних типів та форми власності (наказ МОН від 20.04.2015 № 446)+ Інструктивно-методичні рекомендації «Про організацію роботи з музичного виховання дітей у дошкільних навчальних закладах» (лист МОН від 02.09.2016 № 1/9-454) Інструктивно-методичні рекомендації «Організація фізкультурно-оздоровчої роботи у дошкільних навчальних закладах» (лист МОН від 02.09.2016 № 1/9-456) Щодо організації роботи дошкільних навчальних закладів по ознайомленню дітей із народними традиціями, святами та обрядами (лист МОН від 20.10.2016 № 1/9-561) Щодо надання додаткових освітніх послуг в дошкільних навчальних закладах (лист МОН від 23.11.2015 № 1/9-560) </vt:lpstr>
      <vt:lpstr>Слайд 5</vt:lpstr>
      <vt:lpstr>4. ВАРІАТИВНИЙ СКЛАДНИК РОЗВИТКУ КОМПЕТЕНТНОСТЕЙ ДИТИНИ</vt:lpstr>
      <vt:lpstr>Слайд 7</vt:lpstr>
      <vt:lpstr>Слайд 8</vt:lpstr>
      <vt:lpstr>Слайд 9</vt:lpstr>
      <vt:lpstr>Слайд 10</vt:lpstr>
      <vt:lpstr>Слайд 11</vt:lpstr>
      <vt:lpstr>Пріоритетні завдання для розвитку дітей </vt:lpstr>
      <vt:lpstr>Слайд 13</vt:lpstr>
      <vt:lpstr>Слайд 14</vt:lpstr>
      <vt:lpstr>Слайд 15</vt:lpstr>
      <vt:lpstr>Види занять</vt:lpstr>
      <vt:lpstr>Слайд 17</vt:lpstr>
      <vt:lpstr>Мета заняття</vt:lpstr>
      <vt:lpstr>Гранично допустиме навчальне навантаження на дитину</vt:lpstr>
      <vt:lpstr>Слайд 20</vt:lpstr>
      <vt:lpstr>Слайд 21</vt:lpstr>
      <vt:lpstr>Фасилітація  навчання – допомогти, полегшити, сприяти, сторити умови.  Умови  фасилітації : 1. проблемність навчання, 2. Глибока довіра і повага до дитини, 3.Толерантне ставлення до дітей ,розуміння їх реакцій, 4. Забезпечення дітей дидактичним матеріально-технічними ресурсами. </vt:lpstr>
      <vt:lpstr>Педагог фасилітатор, модератор  Фасилітація –  це організація й управління процесом обговорення певних питань, тем.  Мета фасилітатора – організація спілкування всіх учасників. Мдератор-  це наставник, керавник, який здійснює підтримку і організацію активної роботи в групі дітей. </vt:lpstr>
      <vt:lpstr>Педагогічні працівники мають право на:</vt:lpstr>
      <vt:lpstr>Слайд 25</vt:lpstr>
      <vt:lpstr>Самоосвіта</vt:lpstr>
      <vt:lpstr>Слайд 27</vt:lpstr>
      <vt:lpstr>Слайд 28</vt:lpstr>
      <vt:lpstr>Слайд 29</vt:lpstr>
      <vt:lpstr>Слайд 30</vt:lpstr>
      <vt:lpstr>Слайд 31</vt:lpstr>
      <vt:lpstr>Слайд 32</vt:lpstr>
      <vt:lpstr>Слайд 33</vt:lpstr>
      <vt:lpstr>Слайд 34</vt:lpstr>
      <vt:lpstr>Слайд 35</vt:lpstr>
      <vt:lpstr>Н.В.гавриш .обов’язк0ва умова : блочно-тематичне планування, наявність концептуальної карти, створення інтелектуальної \ роб.здітьми\, наявність  картотеки метод.засобів.</vt:lpstr>
      <vt:lpstr>Слайд 37</vt:lpstr>
      <vt:lpstr>Слайд 38</vt:lpstr>
      <vt:lpstr>Слайд 39</vt:lpstr>
      <vt:lpstr>Слайд 40</vt:lpstr>
      <vt:lpstr>  Під час вивчення календарного планування, зверніть увагу на такі аспекти:  у календарних планах на початку кожного місяця обов’язково передбачається комплекс ранкової гімнастики на два тижні (з ускладненням на другий тиждень), гігієнічна гімнастика, робота з батьками, за потреби — інші форми роботи.  у першій половині дня варто не перевантажувати дітей організованими формами діяльності (заняттями), а рівномірно розподіляти види активності за основними напрямами протягом дня залежно від бажань та інтересу дітей;  у плані потрібно передбачати види дитячої діяльності, як організованої педагогом, так і самостійної (продуктивну працю, художню діяльність, гру, спілкування та ін.); індивідуальну роботу з дітьми: новачками, тими, хто часто хворіє, має різні проблеми тощо;   Також проаналізуйте планування освітнього процесу, його результативність за підсумками моніторингу досягнень дітей та встановіть відповідність фактичних результатів освітнього процесу чинним освітнім програмам, за якими працює заклад дошкільної освіти, Базовому компоненту дошкільної освіти.  ( витяг із  посібника “Як створити внутр. Систему забезпечення якості освіти у ЗДО”)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до атестації</dc:title>
  <dc:creator>Татьяна</dc:creator>
  <cp:lastModifiedBy>USER</cp:lastModifiedBy>
  <cp:revision>126</cp:revision>
  <dcterms:created xsi:type="dcterms:W3CDTF">2014-01-20T06:27:04Z</dcterms:created>
  <dcterms:modified xsi:type="dcterms:W3CDTF">2021-09-16T08:58:08Z</dcterms:modified>
</cp:coreProperties>
</file>