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21" r:id="rId4"/>
    <p:sldId id="323" r:id="rId5"/>
    <p:sldId id="319" r:id="rId6"/>
    <p:sldId id="320" r:id="rId7"/>
    <p:sldId id="339" r:id="rId8"/>
    <p:sldId id="325" r:id="rId9"/>
    <p:sldId id="337" r:id="rId10"/>
    <p:sldId id="345" r:id="rId11"/>
    <p:sldId id="346" r:id="rId12"/>
    <p:sldId id="328" r:id="rId13"/>
    <p:sldId id="331" r:id="rId14"/>
    <p:sldId id="326" r:id="rId15"/>
    <p:sldId id="330" r:id="rId16"/>
    <p:sldId id="336" r:id="rId17"/>
    <p:sldId id="338" r:id="rId18"/>
    <p:sldId id="308" r:id="rId19"/>
    <p:sldId id="335" r:id="rId20"/>
    <p:sldId id="341" r:id="rId21"/>
    <p:sldId id="34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00CC"/>
    <a:srgbClr val="FF0066"/>
    <a:srgbClr val="9900FF"/>
    <a:srgbClr val="FF00FF"/>
    <a:srgbClr val="FFFFCC"/>
    <a:srgbClr val="FF66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41" autoAdjust="0"/>
  </p:normalViewPr>
  <p:slideViewPr>
    <p:cSldViewPr>
      <p:cViewPr>
        <p:scale>
          <a:sx n="100" d="100"/>
          <a:sy n="100" d="100"/>
        </p:scale>
        <p:origin x="-1020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77FEC6-CE0F-4246-8E72-53527B28B8EA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C2CB4F-822B-4CAF-A77F-6B5D993C4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8451-EE24-4909-A51E-5F20501CA161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2187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9FEAC-F551-4E51-AA11-E6D5B25771EF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EF8E-CC26-4F3F-AFD0-76AD9D676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2D3F-3BCC-48B9-A565-D8CFF9E4B6C0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91D8E-DF60-48DF-A192-979CF6CF8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AE9B2-5F7B-4918-B164-4169B64D9980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B90F-3403-4892-8E73-1DC04F9B7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AEF1-A46E-4532-A868-6B5CF9B43CDE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E90B6-0622-4163-AECC-35684334C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10B81-DE83-4561-A20F-7941653BAD05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5F62-1F08-4CBD-84BE-98EF19F5D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26BF6-A6EA-4AB9-A298-7EF7FC59EB88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E486-4511-4E07-8A59-E4DA028F2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A7E7A-8ABA-4C5D-B52F-D45953378A25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780F-6EA7-4885-8370-ACB92E95A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63D9-EC92-4A87-8426-D006E2122BB8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8C36-DE1B-4CB9-8953-D60B813A8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D92E8-942C-49BD-8B01-AE5194538A72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2BD2C-F4A7-43ED-AD6A-586F69850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6393-1D68-4A03-8ED2-1AAD0BD6C8FD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6DFA-5D19-419A-B830-0C6940CD4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F4E1-668D-4AAF-9648-236F2ABA90EB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28924-8CE8-46DD-820F-C2E1A4C6D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C98D04-50CC-4C34-8763-39AF1EF0E2DB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2CB3E6-2976-47EB-ADFB-3438288E3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drada.com.ua/news/4988-programa-ya-u-svt-otrimala-grif-mon-rekomendovana-do-vikoristannya-v-zd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drada.com.ua/article/2668-metodichn-rekomendats-shchodo-organzats-dyalnost-zdo-u-20192020-navchalnomu-rot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125538" y="2498725"/>
            <a:ext cx="7069137" cy="1933575"/>
          </a:xfrm>
          <a:prstGeom prst="rect">
            <a:avLst/>
          </a:prstGeom>
        </p:spPr>
        <p:txBody>
          <a:bodyPr wrap="none"/>
          <a:lstStyle/>
          <a:p>
            <a:pPr algn="ctr">
              <a:defRPr/>
            </a:pPr>
            <a:r>
              <a:rPr lang="ru-RU" sz="5400" b="1" i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                </a:t>
            </a:r>
          </a:p>
          <a:p>
            <a:pPr algn="ctr">
              <a:defRPr/>
            </a:pPr>
            <a:r>
              <a:rPr lang="ru-RU" sz="5400" b="1" i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                 </a:t>
            </a: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043608" y="2143125"/>
            <a:ext cx="7128791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Пріоритети</a:t>
            </a:r>
            <a:r>
              <a:rPr lang="ru-RU" sz="3600" b="1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 </a:t>
            </a:r>
            <a:r>
              <a:rPr lang="ru-RU" sz="3600" b="1" i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освітньої</a:t>
            </a:r>
            <a:r>
              <a:rPr lang="ru-RU" sz="3600" b="1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ru-RU" sz="3600" b="1" i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роботи</a:t>
            </a:r>
            <a:r>
              <a:rPr lang="ru-RU" sz="3600" b="1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 </a:t>
            </a:r>
            <a:r>
              <a:rPr lang="ru-RU" sz="3600" b="1" i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</a:t>
            </a:r>
            <a:r>
              <a:rPr lang="ru-RU" sz="3600" b="1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i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дошкільниками</a:t>
            </a:r>
            <a:r>
              <a:rPr lang="ru-RU" sz="3600" b="1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  <a:p>
            <a:pPr algn="ctr"/>
            <a:endParaRPr lang="ru-RU" sz="3600" b="1" i="1" kern="10" dirty="0" smtClean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FFFFCC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 2019-2020 н.р.</a:t>
            </a:r>
            <a:endParaRPr lang="ru-RU" sz="3600" b="1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FFFFCC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3419872" y="5661025"/>
            <a:ext cx="4535091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/>
                    </a:gs>
                    <a:gs pos="50000">
                      <a:srgbClr val="FF6600"/>
                    </a:gs>
                    <a:gs pos="100000">
                      <a:srgbClr val="CC660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Підготувала</a:t>
            </a:r>
            <a:r>
              <a:rPr lang="ru-RU" sz="2000" b="1" i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/>
                    </a:gs>
                    <a:gs pos="50000">
                      <a:srgbClr val="FF6600"/>
                    </a:gs>
                    <a:gs pos="100000">
                      <a:srgbClr val="CC660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ru-RU" sz="2000" b="1" i="1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/>
                    </a:gs>
                    <a:gs pos="50000">
                      <a:srgbClr val="FF6600"/>
                    </a:gs>
                    <a:gs pos="100000">
                      <a:srgbClr val="CC660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вихователь-методист</a:t>
            </a:r>
            <a:r>
              <a:rPr lang="ru-RU" sz="2000" b="1" i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/>
                    </a:gs>
                    <a:gs pos="50000">
                      <a:srgbClr val="FF6600"/>
                    </a:gs>
                    <a:gs pos="100000">
                      <a:srgbClr val="CC660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2000" b="1" i="1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/>
                    </a:gs>
                    <a:gs pos="50000">
                      <a:srgbClr val="FF6600"/>
                    </a:gs>
                    <a:gs pos="100000">
                      <a:srgbClr val="CC660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Машкара</a:t>
            </a:r>
            <a:r>
              <a:rPr lang="ru-RU" sz="2000" b="1" i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/>
                    </a:gs>
                    <a:gs pos="50000">
                      <a:srgbClr val="FF6600"/>
                    </a:gs>
                    <a:gs pos="100000">
                      <a:srgbClr val="CC660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М.М.</a:t>
            </a:r>
            <a:endParaRPr lang="ru-RU" sz="2000" b="1" i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CC6600"/>
                  </a:gs>
                  <a:gs pos="50000">
                    <a:srgbClr val="FF6600"/>
                  </a:gs>
                  <a:gs pos="100000">
                    <a:srgbClr val="CC6600"/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486600" cy="1368152"/>
          </a:xfrm>
        </p:spPr>
        <p:txBody>
          <a:bodyPr/>
          <a:lstStyle/>
          <a:p>
            <a:r>
              <a:rPr lang="uk-U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 створенні здоров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язбережувального</a:t>
            </a:r>
            <a:r>
              <a:rPr lang="uk-U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безпечного і комфортного розвивального середовища у закладі дошкільної освіти слід керуватися такими принципами:</a:t>
            </a:r>
            <a:br>
              <a:rPr lang="uk-U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7160840" cy="3289920"/>
          </a:xfrm>
        </p:spPr>
        <p:txBody>
          <a:bodyPr/>
          <a:lstStyle/>
          <a:p>
            <a:pPr lvl="0" algn="l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врахування психологічних закономірностей розвитку дітей на певних вікових етапах,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дитячої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активності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самостійності</a:t>
            </a:r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l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*універсальність і динамічність;</a:t>
            </a:r>
          </a:p>
          <a:p>
            <a:pPr lvl="0" algn="l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*раціональна організація, комплектування та гнучкий поділ простору на осередки;</a:t>
            </a:r>
          </a:p>
          <a:p>
            <a:pPr lvl="0" algn="l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*забезпечення позитивного емоційного навантаження на дітей.</a:t>
            </a:r>
          </a:p>
          <a:p>
            <a:pPr algn="r"/>
            <a:r>
              <a:rPr lang="uk-UA" sz="2000" dirty="0" smtClean="0">
                <a:solidFill>
                  <a:srgbClr val="FF0000"/>
                </a:solidFill>
              </a:rPr>
              <a:t>лист МОН України від 14.02.2019 № 1/11-1491 </a:t>
            </a:r>
          </a:p>
          <a:p>
            <a:pPr algn="r"/>
            <a:r>
              <a:rPr lang="uk-UA" sz="2000" dirty="0" smtClean="0">
                <a:solidFill>
                  <a:srgbClr val="FF0000"/>
                </a:solidFill>
              </a:rPr>
              <a:t>«Щодо організації роботи та дотримання </a:t>
            </a:r>
            <a:br>
              <a:rPr lang="uk-UA" sz="2000" dirty="0" smtClean="0">
                <a:solidFill>
                  <a:srgbClr val="FF0000"/>
                </a:solidFill>
              </a:rPr>
            </a:br>
            <a:r>
              <a:rPr lang="uk-UA" sz="2000" dirty="0" smtClean="0">
                <a:solidFill>
                  <a:srgbClr val="FF0000"/>
                </a:solidFill>
              </a:rPr>
              <a:t>вимог з питань охорони праці та безпеки життєдіяльності </a:t>
            </a:r>
            <a:br>
              <a:rPr lang="uk-UA" sz="2000" dirty="0" smtClean="0">
                <a:solidFill>
                  <a:srgbClr val="FF0000"/>
                </a:solidFill>
              </a:rPr>
            </a:br>
            <a:r>
              <a:rPr lang="uk-UA" sz="2000" dirty="0" smtClean="0">
                <a:solidFill>
                  <a:srgbClr val="FF0000"/>
                </a:solidFill>
              </a:rPr>
              <a:t>у закладах дошкільної освіти».</a:t>
            </a:r>
          </a:p>
          <a:p>
            <a:pPr lvl="0"/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solidFill>
                  <a:srgbClr val="9966FF"/>
                </a:solidFill>
                <a:latin typeface="Candara" panose="020E0502030303020204" pitchFamily="34" charset="0"/>
              </a:rPr>
              <a:t>Оснащення освітнього процесу рекомендується здійснювати</a:t>
            </a:r>
            <a:endParaRPr lang="uk-UA" i="1" dirty="0">
              <a:solidFill>
                <a:srgbClr val="9966FF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883" y="1825625"/>
            <a:ext cx="611068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відповідно    </a:t>
            </a:r>
          </a:p>
          <a:p>
            <a:pPr marL="0" indent="0">
              <a:buNone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 При створенні безпечних умов  листом МОН України від 14.02.2019 № 1/11-1491 «Щодо організації роботи та дотримання вимог з питань охорони праці та безпеки життєдіяльності у закладах дошкільної освіти». 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0564" y="2193391"/>
            <a:ext cx="2735389" cy="361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152127"/>
          </a:xfrm>
        </p:spPr>
        <p:txBody>
          <a:bodyPr/>
          <a:lstStyle/>
          <a:p>
            <a:r>
              <a:rPr lang="uk-UA" sz="2800" cap="all" dirty="0" smtClean="0">
                <a:latin typeface="Arial" pitchFamily="34" charset="0"/>
                <a:cs typeface="Arial" pitchFamily="34" charset="0"/>
              </a:rPr>
              <a:t>ОСВІТА ДЛЯ СТАЛОГО РОЗВИТКУ – НОВИЙ НАПРЯМ У СУЧАСНІЙ ОСВІТІ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776864" cy="4082008"/>
          </a:xfrm>
        </p:spPr>
        <p:txBody>
          <a:bodyPr/>
          <a:lstStyle/>
          <a:p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Основні положення концепції сталого розвитку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1. У центрі уваги – люди, які повинні мати право на здорове і плідне життя в гармонії з природою.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Охорона навколишнього середовища має стати невід’ємним компонентом процесу розвитку і не може розглядатись у відриві від нього. 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Задоволення потреб у збереженні навколишнього середовища повинно розповсюджуватися не тільки на теперішні, але й на майбутні покоління, передбачаючи ефективне використання та економію ресурсів, виключення або зменшення моделей виробництва і споживання, які не сприяють такому розвитку. 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Необхідними є партнерство, спільна робота всіх і кожного для забезпечення сталого розвитку; відкритість і прозорість спільних дій в інтересах сталого розвитку.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Зменшення розриву в рівні життя країн світу, викорінення бідності і злиденності, збереження здоров’я людей і забезпечення гідного рівня життя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–найважливіші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завдання світового співтовариства.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/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Формування соціально доцільної поведінки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298032"/>
          </a:xfrm>
        </p:spPr>
        <p:txBody>
          <a:bodyPr/>
          <a:lstStyle/>
          <a:p>
            <a:r>
              <a:rPr lang="uk-UA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Завдання </a:t>
            </a:r>
            <a:r>
              <a:rPr lang="uk-UA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пед.колективу-</a:t>
            </a:r>
            <a:r>
              <a:rPr lang="uk-UA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сприяти формуванню в дітей моделей поведінки, орієнтованих на сталий стиль життя.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Щоб забезпечити сталий розвиток дітей старшого дошкільного віку педагоги мають :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•</a:t>
            </a:r>
            <a:r>
              <a:rPr lang="uk-UA" sz="2000" dirty="0" smtClean="0"/>
              <a:t> </a:t>
            </a:r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формувати поняття про необхідність зберігати природні ресурси Землі;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• розвивати навички економічно та екологічно доцільної поведінки.</a:t>
            </a:r>
          </a:p>
          <a:p>
            <a:r>
              <a:rPr lang="uk-UA" sz="2000" i="1" dirty="0" smtClean="0">
                <a:solidFill>
                  <a:srgbClr val="C00000"/>
                </a:solidFill>
              </a:rPr>
              <a:t>Показники успішного розвитку: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Діти самостійно, свідомо діють; адекватно оцінюють і контролюють свою поведінку.</a:t>
            </a:r>
          </a:p>
          <a:p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8720"/>
          </a:xfrm>
        </p:spPr>
        <p:txBody>
          <a:bodyPr/>
          <a:lstStyle/>
          <a:p>
            <a:pPr algn="r"/>
            <a:r>
              <a:rPr lang="uk-UA" sz="3200" dirty="0" smtClean="0">
                <a:latin typeface="Arial" pitchFamily="34" charset="0"/>
                <a:cs typeface="Arial" pitchFamily="34" charset="0"/>
              </a:rPr>
              <a:t>Освіта для сталого розвитку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088832" cy="4968552"/>
          </a:xfrm>
        </p:spPr>
        <p:txBody>
          <a:bodyPr/>
          <a:lstStyle/>
          <a:p>
            <a:r>
              <a:rPr lang="uk-UA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Сталий розвиток (англомовний оригінал терміну «</a:t>
            </a:r>
            <a:r>
              <a:rPr lang="uk-UA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sustainable</a:t>
            </a:r>
            <a:r>
              <a:rPr lang="uk-UA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uk-UA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») — це розвиток, що дозволяє людям, які живуть сьогодні, задовольнити свої потреби, але не ставить під загрозу здатність майбутніх поколінь також задовольнити власні потреби. Йдеться про потреби людей у такому: їжі, питній воді, чистому повітрі, комфортних житлових умовах, забезпеченні їхніх прав і свобод, мирному співіснуванні, доступі до культурних цінностей і традицій тощо.</a:t>
            </a:r>
          </a:p>
          <a:p>
            <a:r>
              <a:rPr lang="uk-UA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Програму «Дошкільнятам – освіту для сталого розвитку» </a:t>
            </a:r>
            <a:r>
              <a:rPr lang="uk-UA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напрацювали </a:t>
            </a:r>
            <a:r>
              <a:rPr lang="uk-UA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експертки</a:t>
            </a:r>
            <a:r>
              <a:rPr lang="uk-UA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громадської організації «Вчителі за демократію та партнерство» Олена </a:t>
            </a:r>
            <a:r>
              <a:rPr lang="uk-UA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Пометун</a:t>
            </a:r>
            <a:r>
              <a:rPr lang="uk-UA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Наталія Гавриш.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Курс  «Діємо разом» для дітей 4-го року життя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Курс «Маленькі люди великої планети» для дітей 5-го року життя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Курс «Дошкільнятам про сталий розвиток» для дітей 6-го року життя</a:t>
            </a:r>
            <a:endParaRPr lang="uk-U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</p:spPr>
        <p:txBody>
          <a:bodyPr/>
          <a:lstStyle/>
          <a:p>
            <a:r>
              <a:rPr lang="uk-UA" dirty="0" smtClean="0"/>
              <a:t>планування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208912" cy="4370040"/>
          </a:xfrm>
        </p:spPr>
        <p:txBody>
          <a:bodyPr/>
          <a:lstStyle/>
          <a:p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 освітньої роботи з дітьми – обов’язковий документ, за який відповідає вихователь. Кожен вихователь має обрати ефективну та зручну для нього модель, форму планування. Для досвідчених вихователів і початківців 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пед.рада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визначає різні форми планування.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Блочно-тематичне планування та методичний конструктор найліпше забезпечують інтегрований підхід до організації освітнього процесу.</a:t>
            </a:r>
            <a:endParaRPr lang="uk-U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6409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/>
          <a:lstStyle/>
          <a:p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Вихователю варто керуватися принципом: «План - не догма, а керівництво до дії». Тому не слід боятися відійти від нього, вдатися до педагогічного експромту заради повнішого задоволення інтересів, потреб вихованців і забезпечення повноцінного проживання ними сьогодення, насиченого яскравими враженнями та різноманітною діяльністю. Однак, і зловживати змінами також не слід, щоб не перетворити освітній процес на хаос. </a:t>
            </a:r>
          </a:p>
          <a:p>
            <a:r>
              <a:rPr lang="uk-UA" sz="2000" u="sng" dirty="0" smtClean="0">
                <a:solidFill>
                  <a:srgbClr val="FF0000"/>
                </a:solidFill>
              </a:rPr>
              <a:t>Блочно-тематичний перспективний план дозволяє формувати картотеку методичних засобів: опис різних форм і методів роботи з дітьми, що в свою чергу, забезпечує економію часу у розробці педагогом календарного плану.</a:t>
            </a:r>
            <a:endParaRPr lang="uk-UA" sz="2000" dirty="0" smtClean="0">
              <a:solidFill>
                <a:srgbClr val="FF0000"/>
              </a:solidFill>
            </a:endParaRPr>
          </a:p>
          <a:p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Робота з батьками</a:t>
            </a:r>
            <a:endParaRPr lang="uk-UA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У 2019/2020 навчальному році особливу увагу слід звернути на педагогіку партнерства. Вона передбачає вміння забезпечити плідну співпрацю з дітьми та батьками на засадах взаємної довіри й поваги. Майстерність досягти балансу прав, обов’язків і відповідальності у трикутнику «дитина-педагог-батьки», де батьки – повноправні учасники освітнього процесу.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2448272" cy="22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H="1" flipV="1">
            <a:off x="3837562" y="4247626"/>
            <a:ext cx="530643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</a:rPr>
              <a:t>Партнерство </a:t>
            </a:r>
            <a:r>
              <a:rPr lang="ru-RU" sz="2000" dirty="0" err="1">
                <a:solidFill>
                  <a:prstClr val="black"/>
                </a:solidFill>
              </a:rPr>
              <a:t>базується</a:t>
            </a:r>
            <a:r>
              <a:rPr lang="ru-RU" sz="2000" dirty="0">
                <a:solidFill>
                  <a:prstClr val="black"/>
                </a:solidFill>
              </a:rPr>
              <a:t> на таких принципах, як: </a:t>
            </a:r>
            <a:r>
              <a:rPr lang="ru-RU" sz="2000" dirty="0" err="1">
                <a:solidFill>
                  <a:prstClr val="black"/>
                </a:solidFill>
              </a:rPr>
              <a:t>взаємовигідність</a:t>
            </a:r>
            <a:r>
              <a:rPr lang="ru-RU" sz="2000" dirty="0">
                <a:solidFill>
                  <a:prstClr val="black"/>
                </a:solidFill>
              </a:rPr>
              <a:t>; </a:t>
            </a:r>
            <a:r>
              <a:rPr lang="ru-RU" sz="2000" dirty="0" err="1">
                <a:solidFill>
                  <a:prstClr val="black"/>
                </a:solidFill>
              </a:rPr>
              <a:t>відкритість</a:t>
            </a:r>
            <a:r>
              <a:rPr lang="ru-RU" sz="2000" dirty="0">
                <a:solidFill>
                  <a:prstClr val="black"/>
                </a:solidFill>
              </a:rPr>
              <a:t>; </a:t>
            </a:r>
            <a:r>
              <a:rPr lang="ru-RU" sz="2000" dirty="0" err="1">
                <a:solidFill>
                  <a:prstClr val="black"/>
                </a:solidFill>
              </a:rPr>
              <a:t>добровільність</a:t>
            </a:r>
            <a:r>
              <a:rPr lang="ru-RU" sz="2000" dirty="0">
                <a:solidFill>
                  <a:prstClr val="black"/>
                </a:solidFill>
              </a:rPr>
              <a:t>; </a:t>
            </a:r>
            <a:r>
              <a:rPr lang="ru-RU" sz="2000" dirty="0" err="1">
                <a:solidFill>
                  <a:prstClr val="black"/>
                </a:solidFill>
              </a:rPr>
              <a:t>унормованість</a:t>
            </a:r>
            <a:r>
              <a:rPr lang="ru-RU" sz="2000" dirty="0">
                <a:solidFill>
                  <a:prstClr val="black"/>
                </a:solidFill>
              </a:rPr>
              <a:t>; </a:t>
            </a:r>
            <a:r>
              <a:rPr lang="ru-RU" sz="2000" dirty="0" err="1">
                <a:solidFill>
                  <a:prstClr val="black"/>
                </a:solidFill>
              </a:rPr>
              <a:t>різноманітність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застосовуваних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технологій</a:t>
            </a:r>
            <a:r>
              <a:rPr lang="ru-RU" sz="2800" dirty="0">
                <a:solidFill>
                  <a:prstClr val="black"/>
                </a:solidFill>
              </a:rPr>
              <a:t>. </a:t>
            </a:r>
            <a:endParaRPr lang="uk-UA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3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687" y="97984"/>
            <a:ext cx="7660911" cy="774127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Педагогіка партнерства</a:t>
            </a:r>
            <a:endParaRPr lang="uk-UA" b="1" i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026"/>
            <a:ext cx="8659328" cy="5373974"/>
          </a:xfrm>
        </p:spPr>
        <p:txBody>
          <a:bodyPr>
            <a:normAutofit fontScale="92500"/>
          </a:bodyPr>
          <a:lstStyle/>
          <a:p>
            <a:pPr>
              <a:buFont typeface="Calibri" panose="020F0502020204030204" pitchFamily="34" charset="0"/>
              <a:buChar char="!"/>
            </a:pPr>
            <a:r>
              <a:rPr lang="uk-UA" dirty="0" smtClean="0"/>
              <a:t>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включеність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вихователя у запропоновану діяльність </a:t>
            </a: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нарівні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з дітьми;</a:t>
            </a:r>
          </a:p>
          <a:p>
            <a:pPr>
              <a:buFont typeface="Calibri" panose="020F0502020204030204" pitchFamily="34" charset="0"/>
              <a:buChar char="!"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добровільне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приєднання дошкільнят до діяльності (без психічного і дисциплінарного примусу); </a:t>
            </a:r>
          </a:p>
          <a:p>
            <a:pPr>
              <a:buFont typeface="Calibri" panose="020F0502020204030204" pitchFamily="34" charset="0"/>
              <a:buChar char="!"/>
            </a:pP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залучення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батьків (законних представників) дітей до освітнього процесу; 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!"/>
            </a:pP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вільне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спілкування і переміщення дітей під час діяльності (передбачення педагогом організації відповідного розміщення навчально-дидактичних матеріалів у приміщенні чи поза ним)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!"/>
            </a:pP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гнучкість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у завершені певної роботи дітьми (кожен працює в своєму темпі) 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132" y="872110"/>
            <a:ext cx="8162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партнерська взаємодія дорослого з дітьми чере</a:t>
            </a:r>
            <a:r>
              <a:rPr lang="uk-UA" sz="2800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з:</a:t>
            </a:r>
          </a:p>
        </p:txBody>
      </p:sp>
    </p:spTree>
    <p:extLst>
      <p:ext uri="{BB962C8B-B14F-4D97-AF65-F5344CB8AC3E}">
        <p14:creationId xmlns:p14="http://schemas.microsoft.com/office/powerpoint/2010/main" xmlns="" val="33598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124075" y="692150"/>
            <a:ext cx="5184775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20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uk-UA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НОРМАТИВНО-ПРАВОВІ ЗАСАДИ</a:t>
            </a:r>
            <a:br>
              <a:rPr lang="uk-UA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</a:br>
            <a:r>
              <a:rPr lang="uk-UA" sz="2000" b="1" i="1" dirty="0" err="1" smtClean="0">
                <a:solidFill>
                  <a:srgbClr val="009E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організаці</a:t>
            </a:r>
            <a:r>
              <a:rPr lang="uk-UA" sz="2000" b="1" i="1" dirty="0" smtClean="0">
                <a:solidFill>
                  <a:srgbClr val="009E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 освітньої діяльності</a:t>
            </a:r>
            <a:r>
              <a:rPr lang="uk-UA" sz="2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</a:t>
            </a:r>
            <a:endParaRPr lang="ru-RU" sz="2000" b="1" i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5148064" y="1628800"/>
            <a:ext cx="3384376" cy="2016224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1400" b="1" dirty="0" smtClean="0">
                <a:solidFill>
                  <a:srgbClr val="00B050"/>
                </a:solidFill>
              </a:rPr>
              <a:t>Інструктивно-методичні </a:t>
            </a:r>
          </a:p>
          <a:p>
            <a:pPr algn="ctr">
              <a:defRPr/>
            </a:pPr>
            <a:r>
              <a:rPr lang="uk-UA" sz="1400" b="1" dirty="0" smtClean="0">
                <a:solidFill>
                  <a:srgbClr val="00B050"/>
                </a:solidFill>
              </a:rPr>
              <a:t>рекомендації</a:t>
            </a:r>
            <a:endParaRPr lang="uk-UA" sz="1400" dirty="0" smtClean="0">
              <a:solidFill>
                <a:srgbClr val="00B050"/>
              </a:solidFill>
            </a:endParaRPr>
          </a:p>
          <a:p>
            <a:r>
              <a:rPr lang="uk-UA" sz="1400" b="1" dirty="0" smtClean="0">
                <a:solidFill>
                  <a:srgbClr val="00B050"/>
                </a:solidFill>
              </a:rPr>
              <a:t>«Щодо організації діяльності</a:t>
            </a:r>
            <a:endParaRPr lang="uk-UA" sz="1400" dirty="0" smtClean="0">
              <a:solidFill>
                <a:srgbClr val="00B050"/>
              </a:solidFill>
            </a:endParaRPr>
          </a:p>
          <a:p>
            <a:r>
              <a:rPr lang="uk-UA" sz="1400" b="1" dirty="0" smtClean="0">
                <a:solidFill>
                  <a:srgbClr val="00B050"/>
                </a:solidFill>
              </a:rPr>
              <a:t>закладів освіти, що забезпечують </a:t>
            </a:r>
            <a:endParaRPr lang="uk-UA" sz="1400" dirty="0" smtClean="0">
              <a:solidFill>
                <a:srgbClr val="00B050"/>
              </a:solidFill>
            </a:endParaRPr>
          </a:p>
          <a:p>
            <a:r>
              <a:rPr lang="uk-UA" sz="1400" b="1" dirty="0" smtClean="0">
                <a:solidFill>
                  <a:srgbClr val="00B050"/>
                </a:solidFill>
              </a:rPr>
              <a:t>здобуття дошкільної освіти </a:t>
            </a:r>
            <a:endParaRPr lang="uk-UA" sz="1400" dirty="0" smtClean="0">
              <a:solidFill>
                <a:srgbClr val="00B050"/>
              </a:solidFill>
            </a:endParaRPr>
          </a:p>
          <a:p>
            <a:r>
              <a:rPr lang="uk-UA" sz="1400" b="1" dirty="0" smtClean="0">
                <a:solidFill>
                  <a:srgbClr val="00B050"/>
                </a:solidFill>
              </a:rPr>
              <a:t>у 2019/2020 навчальному році</a:t>
            </a:r>
            <a:r>
              <a:rPr lang="uk-UA" sz="1400" dirty="0" smtClean="0">
                <a:solidFill>
                  <a:srgbClr val="00B050"/>
                </a:solidFill>
              </a:rPr>
              <a:t>»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043608" y="1988840"/>
            <a:ext cx="2952750" cy="129698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1400" b="1" dirty="0" smtClean="0">
                <a:solidFill>
                  <a:srgbClr val="006C31"/>
                </a:solidFill>
                <a:latin typeface="Calibri" pitchFamily="34" charset="0"/>
              </a:rPr>
              <a:t> </a:t>
            </a:r>
            <a:r>
              <a:rPr lang="uk-UA" sz="1400" b="1" dirty="0" smtClean="0">
                <a:solidFill>
                  <a:srgbClr val="00B050"/>
                </a:solidFill>
                <a:latin typeface="Calibri" pitchFamily="34" charset="0"/>
              </a:rPr>
              <a:t>Конституція України;</a:t>
            </a:r>
            <a:endParaRPr lang="uk-UA" sz="1400" b="1" i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1115617" y="3357563"/>
            <a:ext cx="3240484" cy="129698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indent="-338138" eaLnBrk="1">
              <a:lnSpc>
                <a:spcPct val="102000"/>
              </a:lnSpc>
              <a:spcBef>
                <a:spcPts val="575"/>
              </a:spcBef>
              <a:spcAft>
                <a:spcPts val="288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14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 indent="-338138" eaLnBrk="1">
              <a:lnSpc>
                <a:spcPct val="102000"/>
              </a:lnSpc>
              <a:spcBef>
                <a:spcPts val="575"/>
              </a:spcBef>
              <a:spcAft>
                <a:spcPts val="288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1400" b="1" dirty="0" smtClean="0">
                <a:solidFill>
                  <a:srgbClr val="00B050"/>
                </a:solidFill>
                <a:latin typeface="Calibri" pitchFamily="34" charset="0"/>
              </a:rPr>
              <a:t>Закони України </a:t>
            </a:r>
            <a:r>
              <a:rPr lang="uk-UA" sz="1400" i="1" dirty="0" err="1" smtClean="0">
                <a:solidFill>
                  <a:srgbClr val="00B050"/>
                </a:solidFill>
                <a:latin typeface="Calibri" pitchFamily="34" charset="0"/>
              </a:rPr>
              <a:t>“Про</a:t>
            </a:r>
            <a:r>
              <a:rPr lang="uk-UA" sz="1400" i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uk-UA" sz="1400" i="1" dirty="0" err="1" smtClean="0">
                <a:solidFill>
                  <a:srgbClr val="00B050"/>
                </a:solidFill>
                <a:latin typeface="Calibri" pitchFamily="34" charset="0"/>
              </a:rPr>
              <a:t>освіту”</a:t>
            </a:r>
            <a:r>
              <a:rPr lang="uk-UA" sz="1400" i="1" dirty="0" smtClean="0">
                <a:solidFill>
                  <a:srgbClr val="00B050"/>
                </a:solidFill>
                <a:latin typeface="Calibri" pitchFamily="34" charset="0"/>
              </a:rPr>
              <a:t>, </a:t>
            </a:r>
          </a:p>
          <a:p>
            <a:pPr indent="-338138" eaLnBrk="1">
              <a:lnSpc>
                <a:spcPct val="102000"/>
              </a:lnSpc>
              <a:spcBef>
                <a:spcPts val="575"/>
              </a:spcBef>
              <a:spcAft>
                <a:spcPts val="288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1400" i="1" dirty="0" smtClean="0">
                <a:solidFill>
                  <a:srgbClr val="00B050"/>
                </a:solidFill>
                <a:latin typeface="Calibri" pitchFamily="34" charset="0"/>
              </a:rPr>
              <a:t>			</a:t>
            </a:r>
            <a:r>
              <a:rPr lang="uk-UA" sz="1400" i="1" dirty="0" err="1" smtClean="0">
                <a:solidFill>
                  <a:srgbClr val="00B050"/>
                </a:solidFill>
                <a:latin typeface="Calibri" pitchFamily="34" charset="0"/>
              </a:rPr>
              <a:t>“Про</a:t>
            </a:r>
            <a:r>
              <a:rPr lang="uk-UA" sz="1400" i="1" dirty="0" smtClean="0">
                <a:solidFill>
                  <a:srgbClr val="00B050"/>
                </a:solidFill>
                <a:latin typeface="Calibri" pitchFamily="34" charset="0"/>
              </a:rPr>
              <a:t> дошкільну </a:t>
            </a:r>
            <a:r>
              <a:rPr lang="uk-UA" sz="1400" i="1" dirty="0" err="1" smtClean="0">
                <a:solidFill>
                  <a:srgbClr val="00B050"/>
                </a:solidFill>
                <a:latin typeface="Calibri" pitchFamily="34" charset="0"/>
              </a:rPr>
              <a:t>освіту”</a:t>
            </a:r>
            <a:r>
              <a:rPr lang="uk-UA" sz="1400" i="1" dirty="0" smtClean="0">
                <a:solidFill>
                  <a:srgbClr val="00B050"/>
                </a:solidFill>
                <a:latin typeface="Calibri" pitchFamily="34" charset="0"/>
              </a:rPr>
              <a:t>, </a:t>
            </a:r>
          </a:p>
          <a:p>
            <a:pPr indent="-338138" eaLnBrk="1">
              <a:lnSpc>
                <a:spcPct val="102000"/>
              </a:lnSpc>
              <a:spcBef>
                <a:spcPts val="575"/>
              </a:spcBef>
              <a:spcAft>
                <a:spcPts val="288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1400" i="1" dirty="0" smtClean="0">
                <a:solidFill>
                  <a:srgbClr val="00B050"/>
                </a:solidFill>
                <a:latin typeface="Calibri" pitchFamily="34" charset="0"/>
              </a:rPr>
              <a:t>			</a:t>
            </a:r>
            <a:r>
              <a:rPr lang="uk-UA" sz="1400" i="1" dirty="0" err="1" smtClean="0">
                <a:solidFill>
                  <a:srgbClr val="00B050"/>
                </a:solidFill>
                <a:latin typeface="Calibri" pitchFamily="34" charset="0"/>
              </a:rPr>
              <a:t>“Про</a:t>
            </a:r>
            <a:r>
              <a:rPr lang="uk-UA" sz="1400" i="1" dirty="0" smtClean="0">
                <a:solidFill>
                  <a:srgbClr val="00B050"/>
                </a:solidFill>
                <a:latin typeface="Calibri" pitchFamily="34" charset="0"/>
              </a:rPr>
              <a:t> охорону </a:t>
            </a:r>
            <a:r>
              <a:rPr lang="uk-UA" sz="1400" i="1" dirty="0" err="1" smtClean="0">
                <a:solidFill>
                  <a:srgbClr val="00B050"/>
                </a:solidFill>
                <a:latin typeface="Calibri" pitchFamily="34" charset="0"/>
              </a:rPr>
              <a:t>дитинства”</a:t>
            </a:r>
            <a:r>
              <a:rPr lang="uk-UA" sz="1400" i="1" dirty="0" smtClean="0">
                <a:solidFill>
                  <a:srgbClr val="00B050"/>
                </a:solidFill>
                <a:latin typeface="Calibri" pitchFamily="34" charset="0"/>
              </a:rPr>
              <a:t>, </a:t>
            </a:r>
          </a:p>
          <a:p>
            <a:pPr algn="ctr">
              <a:defRPr/>
            </a:pPr>
            <a:endParaRPr lang="uk-UA" sz="14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4932363" y="3645024"/>
            <a:ext cx="3600077" cy="2376264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uk-UA" sz="14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ctr">
              <a:defRPr/>
            </a:pPr>
            <a:r>
              <a:rPr lang="uk-UA" sz="1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             </a:t>
            </a:r>
            <a:r>
              <a:rPr lang="uk-UA" sz="1400" dirty="0" smtClean="0">
                <a:solidFill>
                  <a:srgbClr val="00B050"/>
                </a:solidFill>
              </a:rPr>
              <a:t>лист МОН України </a:t>
            </a:r>
          </a:p>
          <a:p>
            <a:pPr algn="ctr">
              <a:defRPr/>
            </a:pPr>
            <a:r>
              <a:rPr lang="uk-UA" sz="1400" dirty="0" smtClean="0">
                <a:solidFill>
                  <a:srgbClr val="00B050"/>
                </a:solidFill>
              </a:rPr>
              <a:t>від 14.02.2019 № 1/11-1491 </a:t>
            </a:r>
          </a:p>
          <a:p>
            <a:pPr algn="ctr">
              <a:defRPr/>
            </a:pPr>
            <a:r>
              <a:rPr lang="uk-UA" sz="1400" dirty="0" smtClean="0">
                <a:solidFill>
                  <a:srgbClr val="00B050"/>
                </a:solidFill>
              </a:rPr>
              <a:t>«Щодо організації роботи та</a:t>
            </a:r>
          </a:p>
          <a:p>
            <a:pPr algn="ctr">
              <a:defRPr/>
            </a:pPr>
            <a:r>
              <a:rPr lang="uk-UA" sz="1400" dirty="0" smtClean="0">
                <a:solidFill>
                  <a:srgbClr val="00B050"/>
                </a:solidFill>
              </a:rPr>
              <a:t> дотримання </a:t>
            </a:r>
          </a:p>
          <a:p>
            <a:pPr algn="ctr">
              <a:defRPr/>
            </a:pPr>
            <a:r>
              <a:rPr lang="uk-UA" sz="1400" dirty="0" smtClean="0">
                <a:solidFill>
                  <a:srgbClr val="00B050"/>
                </a:solidFill>
              </a:rPr>
              <a:t>вимог з питань охорони праці </a:t>
            </a:r>
          </a:p>
          <a:p>
            <a:pPr algn="ctr">
              <a:defRPr/>
            </a:pPr>
            <a:r>
              <a:rPr lang="uk-UA" sz="1400" dirty="0" smtClean="0">
                <a:solidFill>
                  <a:srgbClr val="00B050"/>
                </a:solidFill>
              </a:rPr>
              <a:t>та безпеки життєдіяльності </a:t>
            </a:r>
          </a:p>
          <a:p>
            <a:pPr algn="ctr">
              <a:defRPr/>
            </a:pPr>
            <a:r>
              <a:rPr lang="uk-UA" sz="1400" dirty="0" smtClean="0">
                <a:solidFill>
                  <a:srgbClr val="00B050"/>
                </a:solidFill>
              </a:rPr>
              <a:t>у закладах дошкільної освіти».</a:t>
            </a:r>
          </a:p>
          <a:p>
            <a:pPr algn="ctr">
              <a:defRPr/>
            </a:pPr>
            <a:endParaRPr lang="ru-RU" sz="14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115616" y="4724400"/>
            <a:ext cx="3384376" cy="1800944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1400" b="1" dirty="0" smtClean="0">
                <a:solidFill>
                  <a:srgbClr val="00B050"/>
                </a:solidFill>
                <a:latin typeface="Calibri" pitchFamily="34" charset="0"/>
              </a:rPr>
              <a:t>Базовий компонент дошкільної</a:t>
            </a:r>
          </a:p>
          <a:p>
            <a:pPr algn="ctr">
              <a:defRPr/>
            </a:pPr>
            <a:r>
              <a:rPr lang="uk-UA" sz="1400" b="1" dirty="0" smtClean="0">
                <a:solidFill>
                  <a:srgbClr val="00B050"/>
                </a:solidFill>
                <a:latin typeface="Calibri" pitchFamily="34" charset="0"/>
              </a:rPr>
              <a:t> освіти ред.2012р.</a:t>
            </a:r>
          </a:p>
        </p:txBody>
      </p:sp>
    </p:spTree>
  </p:cSld>
  <p:clrMapOvr>
    <a:masterClrMapping/>
  </p:clrMapOvr>
  <p:transition advClick="0" advTm="52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619250" y="765175"/>
            <a:ext cx="5689600" cy="720725"/>
          </a:xfrm>
          <a:prstGeom prst="verticalScroll">
            <a:avLst>
              <a:gd name="adj" fmla="val 2500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Чинні  комплексні програми на 2019\2020 </a:t>
            </a:r>
            <a:r>
              <a:rPr lang="uk-UA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н.р</a:t>
            </a:r>
            <a:r>
              <a:rPr lang="uk-UA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b="1" i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611188" y="1628775"/>
            <a:ext cx="8281987" cy="4896569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  <a:p>
            <a:endParaRPr lang="ru-RU" sz="1600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  <a:p>
            <a:endParaRPr lang="ru-RU" sz="1600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  <a:p>
            <a:r>
              <a:rPr lang="ru-RU" sz="1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 </a:t>
            </a:r>
            <a:r>
              <a:rPr lang="uk-UA" sz="1600" dirty="0" smtClean="0"/>
              <a:t>•  </a:t>
            </a:r>
            <a:r>
              <a:rPr lang="uk-UA" sz="1600" b="1" dirty="0" smtClean="0"/>
              <a:t>Впевнений старт. </a:t>
            </a:r>
            <a:r>
              <a:rPr lang="uk-UA" sz="1600" dirty="0" smtClean="0"/>
              <a:t>Освітня програма для дітей середнього дошкільного</a:t>
            </a:r>
          </a:p>
          <a:p>
            <a:r>
              <a:rPr lang="uk-UA" sz="1600" dirty="0" smtClean="0"/>
              <a:t>               віку (за загальною науковою редакцією Тамари </a:t>
            </a:r>
            <a:r>
              <a:rPr lang="uk-UA" sz="1600" dirty="0" err="1" smtClean="0"/>
              <a:t>Піроженко</a:t>
            </a:r>
            <a:r>
              <a:rPr lang="uk-UA" sz="1600" dirty="0" smtClean="0"/>
              <a:t>);</a:t>
            </a:r>
          </a:p>
          <a:p>
            <a:r>
              <a:rPr lang="uk-UA" sz="1600" dirty="0" smtClean="0"/>
              <a:t> •   </a:t>
            </a:r>
            <a:r>
              <a:rPr lang="uk-UA" sz="1600" b="1" dirty="0" smtClean="0"/>
              <a:t>Впевнений старт. </a:t>
            </a:r>
            <a:r>
              <a:rPr lang="uk-UA" sz="1600" dirty="0" smtClean="0"/>
              <a:t>Освітня програма для дітей старшого дошкільного віку</a:t>
            </a:r>
          </a:p>
          <a:p>
            <a:r>
              <a:rPr lang="uk-UA" sz="1600" dirty="0" smtClean="0"/>
              <a:t> (автори — Наталія Гавриш, Тамара </a:t>
            </a:r>
            <a:r>
              <a:rPr lang="uk-UA" sz="1600" dirty="0" err="1" smtClean="0"/>
              <a:t>Піроженко</a:t>
            </a:r>
            <a:r>
              <a:rPr lang="uk-UA" sz="1600" dirty="0" smtClean="0"/>
              <a:t>, Олена </a:t>
            </a:r>
            <a:r>
              <a:rPr lang="uk-UA" sz="1600" dirty="0" err="1" smtClean="0"/>
              <a:t>Хартман</a:t>
            </a:r>
            <a:r>
              <a:rPr lang="uk-UA" sz="1600" dirty="0" smtClean="0"/>
              <a:t>, </a:t>
            </a:r>
          </a:p>
          <a:p>
            <a:r>
              <a:rPr lang="uk-UA" sz="1600" dirty="0" smtClean="0"/>
              <a:t>Антоніна Шевчук, Олексій </a:t>
            </a:r>
            <a:r>
              <a:rPr lang="uk-UA" sz="1600" dirty="0" err="1" smtClean="0"/>
              <a:t>Рогозянський</a:t>
            </a:r>
            <a:r>
              <a:rPr lang="uk-UA" sz="1600" dirty="0" smtClean="0"/>
              <a:t>);</a:t>
            </a:r>
          </a:p>
          <a:p>
            <a:r>
              <a:rPr lang="uk-UA" sz="1600" dirty="0" smtClean="0"/>
              <a:t> •   </a:t>
            </a:r>
            <a:r>
              <a:rPr lang="uk-UA" sz="1600" b="1" dirty="0" smtClean="0"/>
              <a:t>Дитина в дошкільні роки</a:t>
            </a:r>
            <a:r>
              <a:rPr lang="uk-UA" sz="1600" dirty="0" smtClean="0"/>
              <a:t>. Комплексна освітня</a:t>
            </a:r>
          </a:p>
          <a:p>
            <a:r>
              <a:rPr lang="uk-UA" sz="1600" dirty="0" smtClean="0"/>
              <a:t> програма (науковий керівник — Катерина Крутій); </a:t>
            </a:r>
          </a:p>
          <a:p>
            <a:r>
              <a:rPr lang="uk-UA" sz="1600" dirty="0" smtClean="0"/>
              <a:t>•   </a:t>
            </a:r>
            <a:r>
              <a:rPr lang="uk-UA" sz="1600" b="1" dirty="0" smtClean="0"/>
              <a:t>Дитина. </a:t>
            </a:r>
            <a:r>
              <a:rPr lang="uk-UA" sz="1600" dirty="0" smtClean="0"/>
              <a:t>Освітня програма для дітей від 2 до 7 років (керівник проекту</a:t>
            </a:r>
          </a:p>
          <a:p>
            <a:r>
              <a:rPr lang="uk-UA" sz="1600" dirty="0" smtClean="0"/>
              <a:t> Віктор </a:t>
            </a:r>
            <a:r>
              <a:rPr lang="uk-UA" sz="1600" dirty="0" err="1" smtClean="0"/>
              <a:t>Огнев’юк</a:t>
            </a:r>
            <a:r>
              <a:rPr lang="uk-UA" sz="1600" dirty="0" smtClean="0"/>
              <a:t>, авторський колектив — Ольга </a:t>
            </a:r>
            <a:r>
              <a:rPr lang="uk-UA" sz="1600" dirty="0" err="1" smtClean="0"/>
              <a:t>Богініч</a:t>
            </a:r>
            <a:r>
              <a:rPr lang="uk-UA" sz="1600" dirty="0" smtClean="0"/>
              <a:t>,</a:t>
            </a:r>
          </a:p>
          <a:p>
            <a:r>
              <a:rPr lang="uk-UA" sz="1600" dirty="0" smtClean="0"/>
              <a:t> Олена Коваленко, Марина </a:t>
            </a:r>
            <a:r>
              <a:rPr lang="uk-UA" sz="1600" dirty="0" err="1" smtClean="0"/>
              <a:t>Машовець</a:t>
            </a:r>
            <a:r>
              <a:rPr lang="uk-UA" sz="1600" dirty="0" smtClean="0"/>
              <a:t> та інші);</a:t>
            </a:r>
          </a:p>
          <a:p>
            <a:r>
              <a:rPr lang="uk-UA" sz="1600" dirty="0" smtClean="0"/>
              <a:t> •    </a:t>
            </a:r>
            <a:r>
              <a:rPr lang="uk-UA" sz="1600" b="1" dirty="0" smtClean="0"/>
              <a:t>Світ дитинства. </a:t>
            </a:r>
            <a:r>
              <a:rPr lang="uk-UA" sz="1600" dirty="0" smtClean="0"/>
              <a:t>Комплексна освітня програма</a:t>
            </a:r>
          </a:p>
          <a:p>
            <a:r>
              <a:rPr lang="uk-UA" sz="1600" dirty="0" smtClean="0"/>
              <a:t> для дошкільних навчальних закладів (науковий керівник Алла </a:t>
            </a:r>
            <a:r>
              <a:rPr lang="uk-UA" sz="1600" dirty="0" err="1" smtClean="0"/>
              <a:t>Богуш</a:t>
            </a:r>
            <a:r>
              <a:rPr lang="uk-UA" sz="1600" dirty="0" smtClean="0"/>
              <a:t>); </a:t>
            </a:r>
          </a:p>
          <a:p>
            <a:r>
              <a:rPr lang="uk-UA" sz="1600" b="1" dirty="0" smtClean="0"/>
              <a:t>•    Соняшник.</a:t>
            </a:r>
            <a:r>
              <a:rPr lang="uk-UA" sz="1600" dirty="0" smtClean="0"/>
              <a:t> Комплексна програма розвитку, навчання і виховання дітей</a:t>
            </a:r>
          </a:p>
          <a:p>
            <a:r>
              <a:rPr lang="uk-UA" sz="1600" dirty="0" smtClean="0"/>
              <a:t> дошкільного віку (автор Любомира Калуська); </a:t>
            </a:r>
          </a:p>
          <a:p>
            <a:r>
              <a:rPr lang="uk-UA" sz="1600" dirty="0" smtClean="0"/>
              <a:t>•    </a:t>
            </a:r>
            <a:r>
              <a:rPr lang="uk-UA" sz="1600" b="1" dirty="0" smtClean="0"/>
              <a:t>Українське </a:t>
            </a:r>
            <a:r>
              <a:rPr lang="uk-UA" sz="1600" b="1" dirty="0" err="1" smtClean="0"/>
              <a:t>дошкілля</a:t>
            </a:r>
            <a:r>
              <a:rPr lang="uk-UA" sz="1600" b="1" dirty="0" smtClean="0"/>
              <a:t>. </a:t>
            </a:r>
            <a:r>
              <a:rPr lang="uk-UA" sz="1600" dirty="0" smtClean="0"/>
              <a:t>Програма розвитку дитини дошкільного віку </a:t>
            </a:r>
          </a:p>
          <a:p>
            <a:r>
              <a:rPr lang="uk-UA" sz="1600" dirty="0" smtClean="0"/>
              <a:t>(автори — Олександра Білан, Л. М.</a:t>
            </a:r>
            <a:r>
              <a:rPr lang="uk-UA" sz="1600" dirty="0" err="1" smtClean="0"/>
              <a:t>Возна</a:t>
            </a:r>
            <a:r>
              <a:rPr lang="uk-UA" sz="1600" dirty="0" smtClean="0"/>
              <a:t>, О. Л.Максименко та інші);</a:t>
            </a:r>
          </a:p>
          <a:p>
            <a:r>
              <a:rPr lang="uk-UA" sz="1600" b="1" dirty="0" smtClean="0"/>
              <a:t> •   Я у Світі. </a:t>
            </a:r>
            <a:r>
              <a:rPr lang="uk-UA" sz="1600" dirty="0" smtClean="0"/>
              <a:t>Програма розвитку дитини від народження до шести років</a:t>
            </a:r>
          </a:p>
          <a:p>
            <a:r>
              <a:rPr lang="uk-UA" sz="1600" dirty="0" smtClean="0"/>
              <a:t> (за загальною науковою редакцією Олени </a:t>
            </a:r>
            <a:r>
              <a:rPr lang="uk-UA" sz="1600" dirty="0" err="1" smtClean="0"/>
              <a:t>Кононко</a:t>
            </a:r>
            <a:r>
              <a:rPr lang="uk-UA" sz="1600" dirty="0" smtClean="0"/>
              <a:t>);  </a:t>
            </a:r>
          </a:p>
          <a:p>
            <a:r>
              <a:rPr lang="uk-UA" sz="1600" dirty="0" smtClean="0"/>
              <a:t>  </a:t>
            </a:r>
            <a:r>
              <a:rPr lang="uk-UA" sz="1200" dirty="0" smtClean="0"/>
              <a:t>Джерело :</a:t>
            </a:r>
            <a:r>
              <a:rPr lang="uk-UA" sz="1200" dirty="0" err="1" smtClean="0">
                <a:hlinkClick r:id="rId2"/>
              </a:rPr>
              <a:t>https</a:t>
            </a:r>
            <a:r>
              <a:rPr lang="uk-UA" sz="1200" dirty="0" smtClean="0">
                <a:hlinkClick r:id="rId2"/>
              </a:rPr>
              <a:t>://</a:t>
            </a:r>
            <a:r>
              <a:rPr lang="uk-UA" sz="1200" dirty="0" err="1" smtClean="0">
                <a:hlinkClick r:id="rId2"/>
              </a:rPr>
              <a:t>www.pedrada.com.ua</a:t>
            </a:r>
            <a:r>
              <a:rPr lang="uk-UA" sz="1200" dirty="0" smtClean="0">
                <a:hlinkClick r:id="rId2"/>
              </a:rPr>
              <a:t>/</a:t>
            </a:r>
            <a:r>
              <a:rPr lang="uk-UA" sz="1200" dirty="0" err="1" smtClean="0">
                <a:hlinkClick r:id="rId2"/>
              </a:rPr>
              <a:t>news</a:t>
            </a:r>
            <a:r>
              <a:rPr lang="uk-UA" sz="1200" dirty="0" smtClean="0">
                <a:hlinkClick r:id="rId2"/>
              </a:rPr>
              <a:t>/4988-programa-ya-u-svt</a:t>
            </a:r>
          </a:p>
          <a:p>
            <a:r>
              <a:rPr lang="uk-UA" sz="1200" dirty="0" smtClean="0">
                <a:hlinkClick r:id="rId2"/>
              </a:rPr>
              <a:t>-otrimala-grif-mon-rekomendovana-do-vikoristannya-v-zdo</a:t>
            </a:r>
            <a:endParaRPr lang="uk-UA" sz="12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pPr algn="ctr">
              <a:lnSpc>
                <a:spcPct val="120000"/>
              </a:lnSpc>
              <a:defRPr/>
            </a:pPr>
            <a:r>
              <a:rPr lang="uk-UA" sz="1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 </a:t>
            </a:r>
          </a:p>
          <a:p>
            <a:pPr algn="ctr">
              <a:lnSpc>
                <a:spcPct val="120000"/>
              </a:lnSpc>
              <a:defRPr/>
            </a:pPr>
            <a:r>
              <a:rPr lang="uk-UA" sz="1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	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ransition advClick="0" advTm="4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656183"/>
          </a:xfrm>
        </p:spPr>
        <p:txBody>
          <a:bodyPr/>
          <a:lstStyle/>
          <a:p>
            <a:r>
              <a:rPr lang="uk-UA" sz="1800" dirty="0" smtClean="0">
                <a:latin typeface="Arial" pitchFamily="34" charset="0"/>
                <a:cs typeface="Arial" pitchFamily="34" charset="0"/>
              </a:rPr>
              <a:t>Наказ МОН від 01.10 2012 р. № 1059 </a:t>
            </a:r>
            <a:r>
              <a:rPr lang="uk-UA" sz="1800" dirty="0" smtClean="0"/>
              <a:t>  Про затвердження Примірної інструкції з діловодства у дошкільних навчальних закладах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7920880" cy="3721968"/>
          </a:xfrm>
        </p:spPr>
        <p:txBody>
          <a:bodyPr/>
          <a:lstStyle/>
          <a:p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Додаток №1 до Інструкції  (пункту 1.4)</a:t>
            </a:r>
          </a:p>
          <a:p>
            <a:r>
              <a:rPr lang="uk-UA" sz="2400" b="1" dirty="0" smtClean="0"/>
              <a:t> Перелік обов’язкового складу документів відповідальність за формування та зберігання яких несуть:</a:t>
            </a:r>
            <a:endParaRPr lang="uk-UA" sz="2400" dirty="0" smtClean="0"/>
          </a:p>
          <a:p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Додаток 6 до Інструкції  (пункт 4.18.)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Строк зберігання документів</a:t>
            </a:r>
          </a:p>
          <a:p>
            <a:pPr algn="l"/>
            <a:r>
              <a:rPr lang="uk-UA" sz="1600" dirty="0" smtClean="0"/>
              <a:t>Протоколи батьківських зборів і засідань батьківських комітетів                            5 років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uk-UA" sz="1600" dirty="0" smtClean="0"/>
              <a:t>Книги обліку дітей у  дошкільному навчальному закладі                                          3 роки </a:t>
            </a:r>
          </a:p>
          <a:p>
            <a:pPr algn="l"/>
            <a:endParaRPr lang="uk-UA" sz="1600" dirty="0" smtClean="0"/>
          </a:p>
          <a:p>
            <a:endParaRPr lang="uk-U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872207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Нова модель організації освітньої діяльності в ЗДО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7920880" cy="3721968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Вона призначена не інформувати про предмет навчання, адже це не гарантує переходу від слів до дії, а формувати й автоматизувати навички чинити саме так, а не інакше. Інформація при цьому лише надихає того, хто вчиться, засвоює дію, яку він опановує.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0"/>
            <a:ext cx="7241186" cy="1034322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CC3399"/>
                </a:solidFill>
                <a:latin typeface="Garamond" panose="02020404030301010803" pitchFamily="18" charset="0"/>
              </a:rPr>
              <a:t>Освітній процес</a:t>
            </a:r>
            <a:endParaRPr lang="uk-UA" sz="4800" b="1" dirty="0">
              <a:solidFill>
                <a:srgbClr val="CC3399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14400"/>
            <a:ext cx="7560840" cy="544143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цілісний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взаємодії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дорослих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дітей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здійснюється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рамках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певної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особистісно-орієнтований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носить характер не прямого, 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опосередкова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                         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здійснюється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спільної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сприяє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набуттю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життєвої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компетентності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базових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якостей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особистості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спеціально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організованої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навчально-пізнавальної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дитина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отримує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доступний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обсяг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інформації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практично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засвоює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важливі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уміння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навички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3017" y="0"/>
            <a:ext cx="2371082" cy="272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22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7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Освітній процес в закладі дошкільної освіти будується на основі особистісно-орієнтованого підходу. Такий підхід скеровують на досягнення результатів, таких як: </a:t>
            </a:r>
          </a:p>
          <a:p>
            <a:pPr>
              <a:buFontTx/>
              <a:buChar char="-"/>
            </a:pPr>
            <a:r>
              <a:rPr lang="uk-UA" dirty="0" smtClean="0"/>
              <a:t>набуття життєвої компетентності, </a:t>
            </a:r>
          </a:p>
          <a:p>
            <a:pPr>
              <a:buFontTx/>
              <a:buChar char="-"/>
            </a:pPr>
            <a:r>
              <a:rPr lang="uk-UA" dirty="0" smtClean="0"/>
              <a:t>розвиток базових якостей особистості в різних видах діяльності. </a:t>
            </a:r>
          </a:p>
          <a:p>
            <a:r>
              <a:rPr lang="uk-UA" dirty="0" smtClean="0"/>
              <a:t>Для педагога важливо володіти знаннями про вікові та психологічні особливості дітей, їх індивідуальні можливості та потреби, а також застосовувати різні форми та види організації освітнього процесу.</a:t>
            </a:r>
          </a:p>
          <a:p>
            <a:r>
              <a:rPr lang="uk-UA" dirty="0" smtClean="0"/>
              <a:t> Освітній процес складається з використання</a:t>
            </a:r>
          </a:p>
          <a:p>
            <a:r>
              <a:rPr lang="uk-UA" dirty="0" smtClean="0"/>
              <a:t> </a:t>
            </a:r>
            <a:r>
              <a:rPr lang="uk-UA" b="1" dirty="0" smtClean="0"/>
              <a:t>•  </a:t>
            </a:r>
            <a:r>
              <a:rPr lang="uk-UA" dirty="0" smtClean="0"/>
              <a:t>інформаційно-комунікаційних та комунікативних технологій, </a:t>
            </a:r>
          </a:p>
          <a:p>
            <a:r>
              <a:rPr lang="uk-UA" dirty="0" smtClean="0"/>
              <a:t> </a:t>
            </a:r>
            <a:r>
              <a:rPr lang="uk-UA" b="1" dirty="0" smtClean="0"/>
              <a:t>•  </a:t>
            </a:r>
            <a:r>
              <a:rPr lang="uk-UA" dirty="0" smtClean="0"/>
              <a:t>ігрових і проблемно-навчальних ситуацій, </a:t>
            </a:r>
          </a:p>
          <a:p>
            <a:r>
              <a:rPr lang="uk-UA" b="1" dirty="0" smtClean="0"/>
              <a:t>•  </a:t>
            </a:r>
            <a:r>
              <a:rPr lang="uk-UA" dirty="0" smtClean="0"/>
              <a:t>проектної діяльності. </a:t>
            </a:r>
          </a:p>
          <a:p>
            <a:r>
              <a:rPr lang="uk-UA" dirty="0" smtClean="0"/>
              <a:t>Завдання педагога – сприяти тому, щоб дитина отримувала інформацію, яка доступна віку і яка сприяє засвоєнню важливих умінь та навичок дитини, засвоювала систему моральних цінностей, отримувала соціальний досвід спілкування та доречної поведінки.</a:t>
            </a:r>
            <a:endParaRPr lang="uk-UA" sz="1600" dirty="0" smtClean="0"/>
          </a:p>
          <a:p>
            <a:r>
              <a:rPr lang="uk-UA" dirty="0" smtClean="0"/>
              <a:t>Джерело: </a:t>
            </a:r>
            <a:r>
              <a:rPr lang="uk-UA" dirty="0" smtClean="0">
                <a:hlinkClick r:id="rId2"/>
              </a:rPr>
              <a:t>https://www.pedrada.com.ua/article/2668-metodichn-rekomendats-shchodo-organzats-dyalnost-zdo-u-20192020-navchalnomu-rots</a:t>
            </a:r>
            <a:endParaRPr lang="uk-UA" dirty="0" smtClean="0"/>
          </a:p>
          <a:p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9" y="116632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C3399"/>
                </a:solidFill>
                <a:latin typeface="Garamond" panose="02020404030301010803" pitchFamily="18" charset="0"/>
              </a:rPr>
              <a:t>Організація освітнього процесу</a:t>
            </a:r>
            <a:endParaRPr lang="uk-UA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Педагоги мають забезпечити соціально-значущі результати під час особистісно-орієнтованого освітнього процесу. Зокрема формувати в дітей життєві компетентності,розвивати базові якості особистості у різних видах діяльності.</a:t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Слід передбачити не пряме, а опосередковане навчання під час спільної діяльності дитини і дорослого, гнучко застосовувати  індивідуальні,групові форми організації освітнього процесу, зокрема:</a:t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-індивідуальний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підхід,</a:t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- метод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проєктів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- інформаційно-комунікативні засоби.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400" dirty="0" smtClean="0">
                <a:latin typeface="Arial" pitchFamily="34" charset="0"/>
                <a:cs typeface="Arial" pitchFamily="34" charset="0"/>
              </a:rPr>
            </a:br>
            <a: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ОСНОВНИЙ АКЦЕНТ У ДІЯЛЬНОСТІ- НА ПЕДАГОГІЦІ ПАРТНЕРСТВА, ДЕ БАТЬКИ – ПОВНОПРАВНІ УЧАСНИКИ ОСВІТНЬОГО ПРОЦЕСУ.</a:t>
            </a:r>
            <a:b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Педагог діє нарівні з дітьми. Діти долучаються до діяльності без психічного та дисциплінарного примусу, вільно спілкуються і переміщаються. Кожна дитина у своєму темпі засвоює інформацію.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4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Ж-Л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“Вихователь-методист”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№8.2019р.стор.15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432047"/>
          </a:xfrm>
        </p:spPr>
        <p:txBody>
          <a:bodyPr/>
          <a:lstStyle/>
          <a:p>
            <a:r>
              <a:rPr lang="uk-UA" dirty="0" smtClean="0"/>
              <a:t>Завдання вихователя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7992888" cy="4082008"/>
          </a:xfrm>
        </p:spPr>
        <p:txBody>
          <a:bodyPr/>
          <a:lstStyle/>
          <a:p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продумування найбільш вдалих форм і методів організації освітнього процесу, під час яких діти могли б, з одного боку, працювати індивідуально, з іншого – працювати разом, проявляти ініціативу, радитися один з одним, допомагати. Необхідно так </a:t>
            </a:r>
            <a:r>
              <a:rPr lang="uk-UA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проєктувати</a:t>
            </a:r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діяльність дітей, щоб діти не лише б набували та розширювали свої знання, а й ставали більш уважними один до одного, до дітей іншого віку, до дорослих, вміли б висловлювати свої думки, слухати і поважати думки інших тощо.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Акцентом такої діяльності є партнерська взаємодія дорослого з дітьми через: </a:t>
            </a:r>
            <a:r>
              <a:rPr lang="uk-UA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включеність</a:t>
            </a:r>
            <a:r>
              <a:rPr lang="uk-UA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вихователя у запропоновану діяльність нарівні з дітьми; добровільне приєднання дошкільнят до діяльності (без психічного і дисциплінарного примусу); залучення батьків (законних представників) дітей до освітнього процесу; вільне спілкування і переміщення дітей під час діяльності (передбачення педагогом організації відповідного розміщення навчально-дидактичних матеріалів у просторі групового приміщення чи іншої території закладу</a:t>
            </a:r>
            <a:endParaRPr lang="uk-UA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Предметно-просторове розвивальне середовище </a:t>
            </a:r>
            <a:endParaRPr lang="uk-UA" sz="32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468052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1.змістовно-насичене; </a:t>
            </a:r>
          </a:p>
          <a:p>
            <a:pPr marL="0" indent="0"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2.готове до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трансформації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багатофункціональне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4.варіативне; </a:t>
            </a: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5.доступне;</a:t>
            </a: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6.безпечне.</a:t>
            </a:r>
          </a:p>
          <a:p>
            <a:pPr marL="0" indent="0">
              <a:buNone/>
            </a:pPr>
            <a:r>
              <a:rPr lang="ru-RU" sz="4000" dirty="0" smtClean="0"/>
              <a:t> </a:t>
            </a:r>
            <a:endParaRPr lang="uk-UA" sz="4000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4067941" y="1340768"/>
            <a:ext cx="50760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800080"/>
                </a:solidFill>
                <a:latin typeface="Segoe Script" panose="030B0504020000000003" pitchFamily="66" charset="0"/>
              </a:rPr>
              <a:t>Складові середовища :модульні меблі</a:t>
            </a:r>
          </a:p>
          <a:p>
            <a:pPr>
              <a:buFontTx/>
              <a:buChar char="-"/>
            </a:pPr>
            <a:r>
              <a:rPr lang="uk-UA" sz="2800" b="1" dirty="0" smtClean="0">
                <a:solidFill>
                  <a:srgbClr val="800080"/>
                </a:solidFill>
                <a:latin typeface="Segoe Script" panose="030B0504020000000003" pitchFamily="66" charset="0"/>
              </a:rPr>
              <a:t>Змінні осередки (локації),</a:t>
            </a:r>
          </a:p>
          <a:p>
            <a:pPr>
              <a:buFontTx/>
              <a:buChar char="-"/>
            </a:pPr>
            <a:r>
              <a:rPr lang="uk-UA" sz="2800" b="1" dirty="0" smtClean="0">
                <a:solidFill>
                  <a:srgbClr val="800080"/>
                </a:solidFill>
                <a:latin typeface="Segoe Script" panose="030B0504020000000003" pitchFamily="66" charset="0"/>
              </a:rPr>
              <a:t> в</a:t>
            </a:r>
            <a:r>
              <a:rPr lang="ru-RU" sz="2800" b="1" dirty="0" err="1" smtClean="0">
                <a:solidFill>
                  <a:srgbClr val="800080"/>
                </a:solidFill>
                <a:latin typeface="Segoe Script" panose="030B0504020000000003" pitchFamily="66" charset="0"/>
              </a:rPr>
              <a:t>ідкриті</a:t>
            </a:r>
            <a:r>
              <a:rPr lang="ru-RU" sz="2800" b="1" dirty="0" smtClean="0">
                <a:solidFill>
                  <a:srgbClr val="800080"/>
                </a:solidFill>
                <a:latin typeface="Segoe Script" panose="030B0504020000000003" pitchFamily="66" charset="0"/>
              </a:rPr>
              <a:t> </a:t>
            </a:r>
            <a:r>
              <a:rPr lang="ru-RU" sz="2800" b="1" dirty="0" err="1" smtClean="0">
                <a:solidFill>
                  <a:srgbClr val="800080"/>
                </a:solidFill>
                <a:latin typeface="Segoe Script" panose="030B0504020000000003" pitchFamily="66" charset="0"/>
              </a:rPr>
              <a:t>полиці</a:t>
            </a:r>
            <a:r>
              <a:rPr lang="ru-RU" sz="2800" b="1" dirty="0" smtClean="0">
                <a:solidFill>
                  <a:srgbClr val="800080"/>
                </a:solidFill>
                <a:latin typeface="Segoe Script" panose="030B0504020000000003" pitchFamily="66" charset="0"/>
              </a:rPr>
              <a:t> з </a:t>
            </a:r>
            <a:r>
              <a:rPr lang="ru-RU" sz="2800" b="1" dirty="0" err="1" smtClean="0">
                <a:solidFill>
                  <a:srgbClr val="800080"/>
                </a:solidFill>
                <a:latin typeface="Segoe Script" panose="030B0504020000000003" pitchFamily="66" charset="0"/>
              </a:rPr>
              <a:t>доступними</a:t>
            </a:r>
            <a:r>
              <a:rPr lang="ru-RU" sz="2800" b="1" dirty="0" smtClean="0">
                <a:solidFill>
                  <a:srgbClr val="800080"/>
                </a:solidFill>
                <a:latin typeface="Segoe Script" panose="030B0504020000000003" pitchFamily="66" charset="0"/>
              </a:rPr>
              <a:t> </a:t>
            </a:r>
            <a:r>
              <a:rPr lang="ru-RU" sz="2800" b="1" dirty="0" err="1" smtClean="0">
                <a:solidFill>
                  <a:srgbClr val="800080"/>
                </a:solidFill>
                <a:latin typeface="Segoe Script" panose="030B0504020000000003" pitchFamily="66" charset="0"/>
              </a:rPr>
              <a:t>матеріа-лами</a:t>
            </a:r>
            <a:r>
              <a:rPr lang="ru-RU" sz="2800" b="1" dirty="0" smtClean="0">
                <a:solidFill>
                  <a:srgbClr val="800080"/>
                </a:solidFill>
                <a:latin typeface="Segoe Script" panose="030B0504020000000003" pitchFamily="66" charset="0"/>
              </a:rPr>
              <a:t>, </a:t>
            </a:r>
          </a:p>
          <a:p>
            <a:pPr>
              <a:buFontTx/>
              <a:buChar char="-"/>
            </a:pPr>
            <a:r>
              <a:rPr lang="ru-RU" sz="2800" b="1" dirty="0" err="1" smtClean="0">
                <a:solidFill>
                  <a:srgbClr val="800080"/>
                </a:solidFill>
                <a:latin typeface="Segoe Script" panose="030B0504020000000003" pitchFamily="66" charset="0"/>
              </a:rPr>
              <a:t>дошки</a:t>
            </a:r>
            <a:r>
              <a:rPr lang="ru-RU" sz="2800" b="1" dirty="0" smtClean="0">
                <a:solidFill>
                  <a:srgbClr val="800080"/>
                </a:solidFill>
                <a:latin typeface="Segoe Script" panose="030B0504020000000003" pitchFamily="66" charset="0"/>
              </a:rPr>
              <a:t> </a:t>
            </a:r>
            <a:r>
              <a:rPr lang="ru-RU" sz="2800" b="1" dirty="0" err="1" smtClean="0">
                <a:solidFill>
                  <a:srgbClr val="800080"/>
                </a:solidFill>
                <a:latin typeface="Segoe Script" panose="030B0504020000000003" pitchFamily="66" charset="0"/>
              </a:rPr>
              <a:t>або</a:t>
            </a:r>
            <a:r>
              <a:rPr lang="ru-RU" sz="2800" b="1" dirty="0" smtClean="0">
                <a:solidFill>
                  <a:srgbClr val="800080"/>
                </a:solidFill>
                <a:latin typeface="Segoe Script" panose="030B0504020000000003" pitchFamily="66" charset="0"/>
              </a:rPr>
              <a:t> </a:t>
            </a:r>
            <a:r>
              <a:rPr lang="ru-RU" sz="2800" b="1" dirty="0" err="1" smtClean="0">
                <a:solidFill>
                  <a:srgbClr val="800080"/>
                </a:solidFill>
                <a:latin typeface="Segoe Script" panose="030B0504020000000003" pitchFamily="66" charset="0"/>
              </a:rPr>
              <a:t>фліпчарти</a:t>
            </a:r>
            <a:r>
              <a:rPr lang="ru-RU" sz="2800" b="1" dirty="0" smtClean="0">
                <a:solidFill>
                  <a:srgbClr val="800080"/>
                </a:solidFill>
                <a:latin typeface="Segoe Script" panose="030B0504020000000003" pitchFamily="66" charset="0"/>
              </a:rPr>
              <a:t> </a:t>
            </a:r>
            <a:r>
              <a:rPr lang="ru-RU" sz="2800" dirty="0" smtClean="0">
                <a:latin typeface="Segoe Script" panose="030B0504020000000003" pitchFamily="66" charset="0"/>
              </a:rPr>
              <a:t> </a:t>
            </a:r>
            <a:endParaRPr lang="uk-UA" sz="2800" dirty="0">
              <a:latin typeface="Segoe Script" panose="030B05040200000000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429000"/>
            <a:ext cx="2896850" cy="28968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07904" y="4725144"/>
            <a:ext cx="55447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2800" b="1" i="1" dirty="0" smtClean="0"/>
              <a:t>Універсальний дизайн у закладі освіти як стратегія!!!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37021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/>
          <a:lstStyle/>
          <a:p>
            <a:r>
              <a:rPr lang="uk-U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Якими мають  бути освітні осередки  :</a:t>
            </a:r>
            <a:endParaRPr lang="uk-UA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08720"/>
            <a:ext cx="7704856" cy="4730080"/>
          </a:xfrm>
        </p:spPr>
        <p:txBody>
          <a:bodyPr/>
          <a:lstStyle/>
          <a:p>
            <a:pPr algn="l"/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*Ігровий  з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локаціями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ігор –</a:t>
            </a:r>
          </a:p>
          <a:p>
            <a:pPr algn="l"/>
            <a:r>
              <a:rPr lang="uk-UA" sz="2000" dirty="0" smtClean="0"/>
              <a:t>•  </a:t>
            </a:r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Сюжетних;                                 </a:t>
            </a:r>
            <a:r>
              <a:rPr lang="uk-UA" sz="2000" dirty="0" smtClean="0"/>
              <a:t>•  </a:t>
            </a:r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Конструктовно-будівельних</a:t>
            </a:r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/>
            <a:r>
              <a:rPr lang="uk-UA" sz="2000" dirty="0" smtClean="0"/>
              <a:t>•  </a:t>
            </a:r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Настільно-дидактичних;          </a:t>
            </a:r>
            <a:r>
              <a:rPr lang="uk-UA" sz="2000" dirty="0" smtClean="0"/>
              <a:t>•   </a:t>
            </a:r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Спортивних;</a:t>
            </a:r>
          </a:p>
          <a:p>
            <a:pPr algn="l"/>
            <a:r>
              <a:rPr lang="uk-UA" sz="2000" dirty="0" smtClean="0"/>
              <a:t>•  </a:t>
            </a:r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Інтелектуальних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*природничий,      *книжковий    * виставковий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*СХД, театралізованої,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освітньо-пізнавальної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д-ті</a:t>
            </a:r>
            <a:endParaRPr lang="uk-UA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батьківський               * відпочинковий</a:t>
            </a:r>
          </a:p>
          <a:p>
            <a:pPr algn="l"/>
            <a:r>
              <a:rPr lang="uk-UA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Вибір осередків має бути реальним, педагогічно виправданим і функціональним.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Книжковий осередок іноді поєднують із куточком релаксації і відпочинку, а батьківський – із виставковим.</a:t>
            </a:r>
          </a:p>
          <a:p>
            <a:pPr algn="l"/>
            <a:r>
              <a:rPr lang="uk-UA" sz="1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Аби уникнути скупченості та конфліктів, важливо виробити правила діяльності в них. </a:t>
            </a:r>
            <a:r>
              <a:rPr lang="uk-UA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ж-л </a:t>
            </a:r>
            <a:r>
              <a:rPr lang="uk-UA" sz="18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“Вихов.-метод.”</a:t>
            </a:r>
            <a:r>
              <a:rPr lang="uk-UA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№8.2019р. Стор.20-26)</a:t>
            </a:r>
          </a:p>
          <a:p>
            <a:endParaRPr lang="uk-U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1201</Words>
  <Application>Microsoft Office PowerPoint</Application>
  <PresentationFormat>Экран (4:3)</PresentationFormat>
  <Paragraphs>160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Нова модель організації освітньої діяльності в ЗДО</vt:lpstr>
      <vt:lpstr>Освітній процес</vt:lpstr>
      <vt:lpstr>Слайд 5</vt:lpstr>
      <vt:lpstr> Педагоги мають забезпечити соціально-значущі результати під час особистісно-орієнтованого освітнього процесу. Зокрема формувати в дітей життєві компетентності,розвивати базові якості особистості у різних видах діяльності. Слід передбачити не пряме, а опосередковане навчання під час спільної діяльності дитини і дорослого, гнучко застосовувати  індивідуальні,групові форми організації освітнього процесу, зокрема: -індивідуальний підхід, - метод проєктів, - інформаційно-комунікативні засоби. ОСНОВНИЙ АКЦЕНТ У ДІЯЛЬНОСТІ- НА ПЕДАГОГІЦІ ПАРТНЕРСТВА, ДЕ БАТЬКИ – ПОВНОПРАВНІ УЧАСНИКИ ОСВІТНЬОГО ПРОЦЕСУ.  Педагог діє нарівні з дітьми. Діти долучаються до діяльності без психічного та дисциплінарного примусу, вільно спілкуються і переміщаються. Кожна дитина у своєму темпі засвоює інформацію.  Ж-Л “Вихователь-методист” №8.2019р.стор.15</vt:lpstr>
      <vt:lpstr>Завдання вихователя</vt:lpstr>
      <vt:lpstr>Предметно-просторове розвивальне середовище </vt:lpstr>
      <vt:lpstr>Якими мають  бути освітні осередки  :</vt:lpstr>
      <vt:lpstr>Слайд 10</vt:lpstr>
      <vt:lpstr>   При створенні здоров’язбережувального, безпечного і комфортного розвивального середовища у закладі дошкільної освіти слід керуватися такими принципами:  </vt:lpstr>
      <vt:lpstr>Оснащення освітнього процесу рекомендується здійснювати</vt:lpstr>
      <vt:lpstr>ОСВІТА ДЛЯ СТАЛОГО РОЗВИТКУ – НОВИЙ НАПРЯМ У СУЧАСНІЙ ОСВІТІ </vt:lpstr>
      <vt:lpstr>Формування соціально доцільної поведінки</vt:lpstr>
      <vt:lpstr>Освіта для сталого розвитку</vt:lpstr>
      <vt:lpstr>планування</vt:lpstr>
      <vt:lpstr>Слайд 17</vt:lpstr>
      <vt:lpstr> Робота з батьками</vt:lpstr>
      <vt:lpstr>Педагогіка партнерства</vt:lpstr>
      <vt:lpstr>Слайд 20</vt:lpstr>
      <vt:lpstr>Наказ МОН від 01.10 2012 р. № 1059   Про затвердження Примірної інструкції з діловодства у дошкільних навчальних закладах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USER</cp:lastModifiedBy>
  <cp:revision>120</cp:revision>
  <dcterms:created xsi:type="dcterms:W3CDTF">2013-01-28T19:17:44Z</dcterms:created>
  <dcterms:modified xsi:type="dcterms:W3CDTF">2019-09-20T06:46:27Z</dcterms:modified>
</cp:coreProperties>
</file>