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261" r:id="rId4"/>
    <p:sldId id="264" r:id="rId5"/>
    <p:sldId id="320" r:id="rId6"/>
    <p:sldId id="269" r:id="rId7"/>
    <p:sldId id="321" r:id="rId8"/>
    <p:sldId id="270" r:id="rId9"/>
    <p:sldId id="265" r:id="rId10"/>
    <p:sldId id="332" r:id="rId11"/>
    <p:sldId id="307" r:id="rId12"/>
    <p:sldId id="275" r:id="rId13"/>
    <p:sldId id="276" r:id="rId14"/>
    <p:sldId id="266" r:id="rId15"/>
    <p:sldId id="271" r:id="rId16"/>
    <p:sldId id="281" r:id="rId17"/>
    <p:sldId id="299" r:id="rId18"/>
    <p:sldId id="300" r:id="rId19"/>
    <p:sldId id="301" r:id="rId20"/>
    <p:sldId id="302" r:id="rId21"/>
    <p:sldId id="282" r:id="rId22"/>
    <p:sldId id="330" r:id="rId23"/>
    <p:sldId id="322" r:id="rId24"/>
    <p:sldId id="324" r:id="rId25"/>
    <p:sldId id="325" r:id="rId26"/>
    <p:sldId id="326" r:id="rId27"/>
    <p:sldId id="333" r:id="rId28"/>
    <p:sldId id="334" r:id="rId29"/>
    <p:sldId id="335" r:id="rId30"/>
    <p:sldId id="283" r:id="rId31"/>
    <p:sldId id="336" r:id="rId32"/>
    <p:sldId id="308" r:id="rId33"/>
    <p:sldId id="319" r:id="rId34"/>
    <p:sldId id="309" r:id="rId35"/>
    <p:sldId id="310" r:id="rId36"/>
    <p:sldId id="311" r:id="rId37"/>
    <p:sldId id="312" r:id="rId38"/>
    <p:sldId id="313" r:id="rId39"/>
    <p:sldId id="314" r:id="rId40"/>
    <p:sldId id="315" r:id="rId41"/>
    <p:sldId id="31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04" autoAdjust="0"/>
  </p:normalViewPr>
  <p:slideViewPr>
    <p:cSldViewPr>
      <p:cViewPr varScale="1">
        <p:scale>
          <a:sx n="79" d="100"/>
          <a:sy n="79" d="100"/>
        </p:scale>
        <p:origin x="-16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oysdytpsyholog.prom.ua/site_search?search_term=%D1%81%D0%BA%D0%BB%D0%B0%D0%B4%D0%B8+%D0%BA%D0%B2%D0%B0%D0%B4%D1%80%D0%B0%D1%82" TargetMode="Externa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karapuz.net.ua/1226-rozvivayuchi-vpravi-dlya-ditey-7-rokiv-zanyattya-yak-rozvinuti-pamyat-u-ditini.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karapuz.net.ua/images/3837/3837-razvivayushchie-igry-vyacheslava-voskobovicha-3.jp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karapuz.net.ua/images/3837/3837-razvivayushchie-igry-vyacheslava-voskobovicha-4.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3.bp.blogspot.com/-Axoh7eXnZDw/V-lablN1YzI/AAAAAAAALj8/4hADUw0oQz073yQ0s-W1xzFDkb_Z74APACLcB/s1600/Symbol_Color_Small.jp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s://4.bp.blogspot.com/-nJmuP8qf-RA/V-lapkXp3CI/AAAAAAAALkA/EcLTCh2E1rM9PBxnxOdKiAQJk7vxGtgdQCEw/s1600/image002.gif" TargetMode="External"/><Relationship Id="rId1" Type="http://schemas.openxmlformats.org/officeDocument/2006/relationships/slideLayout" Target="../slideLayouts/slideLayout1.xml"/><Relationship Id="rId5" Type="http://schemas.openxmlformats.org/officeDocument/2006/relationships/image" Target="../media/image32.gif"/><Relationship Id="rId4" Type="http://schemas.openxmlformats.org/officeDocument/2006/relationships/hyperlink" Target="https://1.bp.blogspot.com/-3MJsBMjvoJs/V-laprSYrPI/AAAAAAAALkM/dT1iJNukNDkTYb3H6aHZQHEtVkF61snVgCEw/s1600/image004.gi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2.bp.blogspot.com/-XzUztijYYwM/V-laqbsBnnI/AAAAAAAALkY/dOlEXSfxxCM8MQsfhIa2ZKJuooNJajZrQCEw/s1600/image013.pn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4.bp.blogspot.com/-4ShURl5BR1I/Vkdze9g9uMI/AAAAAAAAIVM/YqJsR3t-oQA/s1600/image007.png" TargetMode="Externa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hyperlink" Target="http://4.bp.blogspot.com/-16uaZEEkN2E/VkdzeYMr7KI/AAAAAAAAIVI/0ZwPPyIt3rw/s1600/image001.png" TargetMode="External"/><Relationship Id="rId1" Type="http://schemas.openxmlformats.org/officeDocument/2006/relationships/slideLayout" Target="../slideLayouts/slideLayout1.xml"/><Relationship Id="rId6" Type="http://schemas.openxmlformats.org/officeDocument/2006/relationships/hyperlink" Target="http://3.bp.blogspot.com/-anANcc0tsrY/Vkdzeco-API/AAAAAAAAIVE/wbtUL60k8gs/s1600/image005.png" TargetMode="External"/><Relationship Id="rId5" Type="http://schemas.openxmlformats.org/officeDocument/2006/relationships/image" Target="../media/image35.png"/><Relationship Id="rId4" Type="http://schemas.openxmlformats.org/officeDocument/2006/relationships/hyperlink" Target="http://4.bp.blogspot.com/-QHL5jsJ4koo/VkdzeZvNEsI/AAAAAAAAIVA/dFkyqwQPBI4/s1600/image003.png" TargetMode="External"/><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hyperlink" Target="http://2.bp.blogspot.com/-g_5_67LbqUE/VkdzfOAk9dI/AAAAAAAAIVQ/QcKuU__b9FA/s1600/image009.png" TargetMode="External"/><Relationship Id="rId1" Type="http://schemas.openxmlformats.org/officeDocument/2006/relationships/slideLayout" Target="../slideLayouts/slideLayout1.xml"/><Relationship Id="rId6" Type="http://schemas.openxmlformats.org/officeDocument/2006/relationships/hyperlink" Target="http://3.bp.blogspot.com/-aBvcW_k9GmU/VkdzfvlLknI/AAAAAAAAIVc/KZ4TpcMBy0I/s1600/image013.png" TargetMode="External"/><Relationship Id="rId5" Type="http://schemas.openxmlformats.org/officeDocument/2006/relationships/image" Target="../media/image39.png"/><Relationship Id="rId4" Type="http://schemas.openxmlformats.org/officeDocument/2006/relationships/hyperlink" Target="http://1.bp.blogspot.com/-Knnz7h727a8/VkdzfKV0a6I/AAAAAAAAIVU/rbHnsGs-jaE/s1600/image011.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hyperlink" Target="http://3.bp.blogspot.com/-jXN0H_BYYDc/VkdzfkebDDI/AAAAAAAAIVs/r-GjUaOZOPA/s1600/image017.png" TargetMode="External"/><Relationship Id="rId1" Type="http://schemas.openxmlformats.org/officeDocument/2006/relationships/slideLayout" Target="../slideLayouts/slideLayout1.xml"/><Relationship Id="rId6" Type="http://schemas.openxmlformats.org/officeDocument/2006/relationships/hyperlink" Target="http://2.bp.blogspot.com/-DXA2bT6_I9s/VkdzgjHNn2I/AAAAAAAAIWE/aC-XRq4T024/s1600/image021.png" TargetMode="External"/><Relationship Id="rId5" Type="http://schemas.openxmlformats.org/officeDocument/2006/relationships/image" Target="../media/image42.png"/><Relationship Id="rId4" Type="http://schemas.openxmlformats.org/officeDocument/2006/relationships/hyperlink" Target="http://2.bp.blogspot.com/-obn4LnxGmVU/VkdzgN9uvxI/AAAAAAAAIV4/inCgrcfFjaE/s1600/image019.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2.bp.blogspot.com/-AzDkUk1t0ow/VKf4YvUsdeI/AAAAAAAAD0Y/3UbEaV4eoPs/s1600/%D0%A0%D0%B0%D0%B7%D0%BD%D1%8B%D0%B5+%D0%B4%D0%BE%D0%BC%D0%B0+01.jpg" TargetMode="Externa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hyperlink" Target="http://2.bp.blogspot.com/-sZtTAVptBec/VKf4Vn7-N9I/AAAAAAAADzs/5Qf8Y_xhboo/s1600/%D0%91%D0%BE%D0%BB%D1%8C%D1%88%D0%B5+%D0%BC%D0%B5%D0%BD%D1%8C%D1%88%D0%B5+01.jp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3.bp.blogspot.com/-OFT_7sdPupY/VyEAixw9-sI/AAAAAAAAKR4/Ynx279vCh5gHyINh9V6GBv6Bij6siwWRgCKgB/s1600/DSC_0239.JPG"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hyperlink" Target="https://2.bp.blogspot.com/-c2Ktv3flgrE/VyEAihJZ-4I/AAAAAAAAKRI/O32hewvaf-oF4hXENV1ub7UH1Z1MP1VWQCKgB/s1600/DSC_0231.JPG" TargetMode="External"/><Relationship Id="rId1" Type="http://schemas.openxmlformats.org/officeDocument/2006/relationships/slideLayout" Target="../slideLayouts/slideLayout1.xml"/><Relationship Id="rId6" Type="http://schemas.openxmlformats.org/officeDocument/2006/relationships/hyperlink" Target="https://4.bp.blogspot.com/-GUTP6IPCQz8/VyEAirZKQ6I/AAAAAAAAKR4/Hg9whq48cNQLJloBHC-Ehb9ZvvoBBCn8wCKgB/s1600/DSC_0237.JPG" TargetMode="External"/><Relationship Id="rId5" Type="http://schemas.openxmlformats.org/officeDocument/2006/relationships/image" Target="../media/image47.jpeg"/><Relationship Id="rId4" Type="http://schemas.openxmlformats.org/officeDocument/2006/relationships/hyperlink" Target="https://1.bp.blogspot.com/-ksjNSQDnv9I/VyEAitIx9_I/AAAAAAAAKR4/8c6pyb64UuQq41Bdii3tXX6RDM7apqkrACKgB/s1600/DSC_0232.JPG" TargetMode="External"/><Relationship Id="rId9" Type="http://schemas.openxmlformats.org/officeDocument/2006/relationships/image" Target="../media/image4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648071"/>
          </a:xfrm>
        </p:spPr>
        <p:txBody>
          <a:bodyPr>
            <a:normAutofit fontScale="90000"/>
          </a:bodyPr>
          <a:lstStyle/>
          <a:p>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Інноваційні технології для логіко-математичного розвитку</a:t>
            </a:r>
            <a:r>
              <a:rPr lang="uk-UA" dirty="0" smtClean="0"/>
              <a:t/>
            </a:r>
            <a:br>
              <a:rPr lang="uk-UA" dirty="0" smtClean="0"/>
            </a:br>
            <a:endParaRPr lang="uk-UA" dirty="0"/>
          </a:p>
        </p:txBody>
      </p:sp>
      <p:sp>
        <p:nvSpPr>
          <p:cNvPr id="3" name="Подзаголовок 2"/>
          <p:cNvSpPr>
            <a:spLocks noGrp="1"/>
          </p:cNvSpPr>
          <p:nvPr>
            <p:ph type="subTitle" idx="1"/>
          </p:nvPr>
        </p:nvSpPr>
        <p:spPr>
          <a:xfrm>
            <a:off x="1371600" y="2420888"/>
            <a:ext cx="6400800" cy="3217912"/>
          </a:xfrm>
        </p:spPr>
        <p:txBody>
          <a:bodyPr>
            <a:normAutofit/>
          </a:bodyPr>
          <a:lstStyle/>
          <a:p>
            <a:pPr lvl="0"/>
            <a:r>
              <a:rPr lang="uk-UA" dirty="0" smtClean="0"/>
              <a:t>«</a:t>
            </a:r>
            <a:endParaRPr lang="uk-UA" dirty="0"/>
          </a:p>
        </p:txBody>
      </p:sp>
      <p:sp>
        <p:nvSpPr>
          <p:cNvPr id="4" name="Прямоугольник 3"/>
          <p:cNvSpPr/>
          <p:nvPr/>
        </p:nvSpPr>
        <p:spPr>
          <a:xfrm>
            <a:off x="2286000" y="188641"/>
            <a:ext cx="5958408" cy="923330"/>
          </a:xfrm>
          <a:prstGeom prst="rect">
            <a:avLst/>
          </a:prstGeom>
        </p:spPr>
        <p:txBody>
          <a:bodyPr wrap="square">
            <a:spAutoFit/>
          </a:bodyPr>
          <a:lstStyle/>
          <a:p>
            <a:r>
              <a:rPr lang="uk-UA" i="1" dirty="0" smtClean="0"/>
              <a:t>«Пуста голова не міркує. Чим більше досвіду і знань має ця голова, тим </a:t>
            </a:r>
            <a:r>
              <a:rPr lang="uk-UA" i="1" dirty="0" err="1" smtClean="0"/>
              <a:t>здатніша</a:t>
            </a:r>
            <a:r>
              <a:rPr lang="uk-UA" i="1" dirty="0" smtClean="0"/>
              <a:t> вона міркувати».</a:t>
            </a:r>
            <a:endParaRPr lang="uk-UA" dirty="0" smtClean="0"/>
          </a:p>
          <a:p>
            <a:r>
              <a:rPr lang="uk-UA" i="1" dirty="0" smtClean="0"/>
              <a:t>                                     П. </a:t>
            </a:r>
            <a:r>
              <a:rPr lang="uk-UA" i="1" dirty="0" err="1" smtClean="0"/>
              <a:t>Блонський</a:t>
            </a:r>
            <a:r>
              <a:rPr lang="uk-UA" i="1" dirty="0" smtClean="0"/>
              <a:t> </a:t>
            </a:r>
            <a:endParaRPr lang="uk-UA" dirty="0" smtClean="0"/>
          </a:p>
        </p:txBody>
      </p:sp>
      <p:pic>
        <p:nvPicPr>
          <p:cNvPr id="1026" name="Picture 2" descr="C:\Users\USER\Desktop\планування 2019-2020 рр\практ.матер. 2019-20н.р\пед.технології в математиці\інновація3.jpg"/>
          <p:cNvPicPr>
            <a:picLocks noChangeAspect="1" noChangeArrowheads="1"/>
          </p:cNvPicPr>
          <p:nvPr/>
        </p:nvPicPr>
        <p:blipFill>
          <a:blip r:embed="rId2" cstate="print"/>
          <a:srcRect/>
          <a:stretch>
            <a:fillRect/>
          </a:stretch>
        </p:blipFill>
        <p:spPr bwMode="auto">
          <a:xfrm>
            <a:off x="1547664" y="2276872"/>
            <a:ext cx="5715000" cy="42862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планування 2019-2020 рр\карт. для през. з матем\slide_14.jpg"/>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pic>
        <p:nvPicPr>
          <p:cNvPr id="12291" name="Picture 3" descr="F:\пед.технології в математиці\Блоки Дьєнеша\Без названия (2).jpg"/>
          <p:cNvPicPr>
            <a:picLocks noChangeAspect="1" noChangeArrowheads="1"/>
          </p:cNvPicPr>
          <p:nvPr/>
        </p:nvPicPr>
        <p:blipFill>
          <a:blip r:embed="rId3" cstate="print"/>
          <a:srcRect/>
          <a:stretch>
            <a:fillRect/>
          </a:stretch>
        </p:blipFill>
        <p:spPr bwMode="auto">
          <a:xfrm>
            <a:off x="5796136" y="4221088"/>
            <a:ext cx="3347864" cy="2636912"/>
          </a:xfrm>
          <a:prstGeom prst="rect">
            <a:avLst/>
          </a:prstGeom>
          <a:noFill/>
        </p:spPr>
      </p:pic>
      <p:pic>
        <p:nvPicPr>
          <p:cNvPr id="12293" name="Picture 5" descr="F:\пед.технології в математиці\Блоки Дьєнеша\albom_04_vid.jpg"/>
          <p:cNvPicPr>
            <a:picLocks noChangeAspect="1" noChangeArrowheads="1"/>
          </p:cNvPicPr>
          <p:nvPr/>
        </p:nvPicPr>
        <p:blipFill>
          <a:blip r:embed="rId4" cstate="print"/>
          <a:srcRect/>
          <a:stretch>
            <a:fillRect/>
          </a:stretch>
        </p:blipFill>
        <p:spPr bwMode="auto">
          <a:xfrm>
            <a:off x="5220072" y="1988840"/>
            <a:ext cx="3923928" cy="2333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uk-UA" sz="2700" b="1" dirty="0" smtClean="0"/>
              <a:t>ЛОГІЧНІ БЛОКИ 3. ДЬЄНЕША</a:t>
            </a:r>
            <a:br>
              <a:rPr lang="uk-UA" sz="2700" b="1" dirty="0" smtClean="0"/>
            </a:br>
            <a:r>
              <a:rPr lang="uk-UA" sz="2700" b="1" dirty="0" smtClean="0"/>
              <a:t>Логічні блоки 3. </a:t>
            </a:r>
            <a:r>
              <a:rPr lang="uk-UA" sz="2700" b="1" dirty="0" err="1" smtClean="0"/>
              <a:t>Дьєнеша</a:t>
            </a:r>
            <a:r>
              <a:rPr lang="uk-UA" sz="2700" b="1" dirty="0" smtClean="0"/>
              <a:t> використовують для:</a:t>
            </a:r>
            <a:br>
              <a:rPr lang="uk-UA" sz="2700" b="1" dirty="0" smtClean="0"/>
            </a:br>
            <a:r>
              <a:rPr lang="uk-UA" sz="2700" b="1" dirty="0" smtClean="0"/>
              <a:t>1) закріплення знань про сенсорні еталони (ранній і молодший дошкільний вік):</a:t>
            </a:r>
            <a:br>
              <a:rPr lang="uk-UA" sz="2700" b="1" dirty="0" smtClean="0"/>
            </a:br>
            <a:r>
              <a:rPr lang="uk-UA" sz="2700" b="1" dirty="0" smtClean="0"/>
              <a:t>• форма (круглі, квадратні, прямокутні, трикутні);</a:t>
            </a:r>
            <a:br>
              <a:rPr lang="uk-UA" sz="2700" b="1" dirty="0" smtClean="0"/>
            </a:br>
            <a:r>
              <a:rPr lang="uk-UA" sz="2700" b="1" dirty="0" smtClean="0"/>
              <a:t>• колір (червоні, жовті, блакитні);</a:t>
            </a:r>
            <a:br>
              <a:rPr lang="uk-UA" sz="2700" b="1" dirty="0" smtClean="0"/>
            </a:br>
            <a:r>
              <a:rPr lang="uk-UA" sz="2700" b="1" dirty="0" smtClean="0"/>
              <a:t>• розмір (великі, маленькі);</a:t>
            </a:r>
            <a:br>
              <a:rPr lang="uk-UA" sz="2700" b="1" dirty="0" smtClean="0"/>
            </a:br>
            <a:r>
              <a:rPr lang="uk-UA" sz="2700" b="1" dirty="0" smtClean="0"/>
              <a:t>• товщина (товсті, тонкі);</a:t>
            </a:r>
            <a:br>
              <a:rPr lang="uk-UA" sz="2700" b="1" dirty="0" smtClean="0"/>
            </a:br>
            <a:r>
              <a:rPr lang="uk-UA" sz="2700" b="1" dirty="0" smtClean="0"/>
              <a:t>2) формування елементарних понять із математики та інформатики (старший дошкільний вік):</a:t>
            </a:r>
            <a:br>
              <a:rPr lang="uk-UA" sz="2700" b="1" dirty="0" smtClean="0"/>
            </a:br>
            <a:r>
              <a:rPr lang="uk-UA" sz="2700" b="1" dirty="0" smtClean="0"/>
              <a:t>- ознайомлення з геометричними фігурами, формою, кольором, розміром;</a:t>
            </a:r>
            <a:br>
              <a:rPr lang="uk-UA" sz="2700" b="1" dirty="0" smtClean="0"/>
            </a:br>
            <a:r>
              <a:rPr lang="uk-UA" sz="2700" b="1" dirty="0" smtClean="0"/>
              <a:t>- ознайомлення із множиною;</a:t>
            </a:r>
            <a:br>
              <a:rPr lang="uk-UA" sz="2700" b="1" dirty="0" smtClean="0"/>
            </a:br>
            <a:r>
              <a:rPr lang="uk-UA" sz="2700" b="1" dirty="0" smtClean="0"/>
              <a:t>- порівняння, аналіз, класифікація, узагальнення, </a:t>
            </a:r>
            <a:r>
              <a:rPr lang="uk-UA" sz="2700" b="1" dirty="0" err="1" smtClean="0"/>
              <a:t>серіація</a:t>
            </a:r>
            <a:r>
              <a:rPr lang="uk-UA" sz="2700" b="1" dirty="0" smtClean="0"/>
              <a:t>;</a:t>
            </a:r>
            <a:br>
              <a:rPr lang="uk-UA" sz="2700" b="1" dirty="0" smtClean="0"/>
            </a:br>
            <a:r>
              <a:rPr lang="uk-UA" sz="2700" b="1" dirty="0" smtClean="0"/>
              <a:t>- кодування й декодування інформації;</a:t>
            </a:r>
            <a:r>
              <a:rPr lang="uk-UA" b="1" dirty="0" smtClean="0"/>
              <a:t/>
            </a:r>
            <a:br>
              <a:rPr lang="uk-UA" b="1" dirty="0" smtClean="0"/>
            </a:b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планування 2019-2020 рр\карт. для през. з матем\slide_15.jpg"/>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планування 2019-2020 рр\карт. для през. з матем\slide_16.jpg"/>
          <p:cNvPicPr>
            <a:picLocks noChangeAspect="1" noChangeArrowheads="1"/>
          </p:cNvPicPr>
          <p:nvPr/>
        </p:nvPicPr>
        <p:blipFill>
          <a:blip r:embed="rId2" cstate="print"/>
          <a:srcRect/>
          <a:stretch>
            <a:fillRect/>
          </a:stretch>
        </p:blipFill>
        <p:spPr bwMode="auto">
          <a:xfrm>
            <a:off x="680936" y="510702"/>
            <a:ext cx="7782128" cy="5836596"/>
          </a:xfrm>
          <a:prstGeom prst="rect">
            <a:avLst/>
          </a:prstGeom>
          <a:noFill/>
        </p:spPr>
      </p:pic>
      <p:pic>
        <p:nvPicPr>
          <p:cNvPr id="14339" name="Picture 3" descr="F:\пед.технології в математиці\Блоки Дьєнеша\images.jpg"/>
          <p:cNvPicPr>
            <a:picLocks noChangeAspect="1" noChangeArrowheads="1"/>
          </p:cNvPicPr>
          <p:nvPr/>
        </p:nvPicPr>
        <p:blipFill>
          <a:blip r:embed="rId3" cstate="print"/>
          <a:srcRect/>
          <a:stretch>
            <a:fillRect/>
          </a:stretch>
        </p:blipFill>
        <p:spPr bwMode="auto">
          <a:xfrm>
            <a:off x="4716016" y="2060848"/>
            <a:ext cx="4176464" cy="47971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пед.технології в математиці\Блоки Дьєнеша\bloki-denesha-mal-2-2.jpg"/>
          <p:cNvPicPr>
            <a:picLocks noChangeAspect="1" noChangeArrowheads="1"/>
          </p:cNvPicPr>
          <p:nvPr/>
        </p:nvPicPr>
        <p:blipFill>
          <a:blip r:embed="rId2" cstate="print"/>
          <a:srcRect/>
          <a:stretch>
            <a:fillRect/>
          </a:stretch>
        </p:blipFill>
        <p:spPr bwMode="auto">
          <a:xfrm>
            <a:off x="0" y="1272540"/>
            <a:ext cx="9144000" cy="43129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планування 2019-2020 рр\карт. для през. з матем\slide_17.jpg"/>
          <p:cNvPicPr>
            <a:picLocks noChangeAspect="1" noChangeArrowheads="1"/>
          </p:cNvPicPr>
          <p:nvPr/>
        </p:nvPicPr>
        <p:blipFill>
          <a:blip r:embed="rId2" cstate="print"/>
          <a:srcRect/>
          <a:stretch>
            <a:fillRect/>
          </a:stretch>
        </p:blipFill>
        <p:spPr bwMode="auto">
          <a:xfrm>
            <a:off x="680936" y="510702"/>
            <a:ext cx="7782128" cy="58365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r>
              <a:rPr lang="uk-UA" sz="3600" b="1" dirty="0" smtClean="0">
                <a:latin typeface="Arial" pitchFamily="34" charset="0"/>
                <a:cs typeface="Arial" pitchFamily="34" charset="0"/>
              </a:rPr>
              <a:t>ІНТЕЛЕКТУАЛЬНІ ІГРИ НІКІТІНИХ</a:t>
            </a:r>
            <a:r>
              <a:rPr lang="uk-UA" sz="3600" dirty="0" smtClean="0">
                <a:latin typeface="Arial" pitchFamily="34" charset="0"/>
                <a:cs typeface="Arial" pitchFamily="34" charset="0"/>
              </a:rPr>
              <a:t/>
            </a:r>
            <a:br>
              <a:rPr lang="uk-UA" sz="3600" dirty="0" smtClean="0">
                <a:latin typeface="Arial" pitchFamily="34" charset="0"/>
                <a:cs typeface="Arial" pitchFamily="34" charset="0"/>
              </a:rPr>
            </a:br>
            <a:r>
              <a:rPr lang="uk-UA" sz="3600" dirty="0" smtClean="0">
                <a:latin typeface="Arial" pitchFamily="34" charset="0"/>
                <a:cs typeface="Arial" pitchFamily="34" charset="0"/>
              </a:rPr>
              <a:t>Інтелектуальні ігри Нікітіних:</a:t>
            </a:r>
            <a:br>
              <a:rPr lang="uk-UA" sz="3600" dirty="0" smtClean="0">
                <a:latin typeface="Arial" pitchFamily="34" charset="0"/>
                <a:cs typeface="Arial" pitchFamily="34" charset="0"/>
              </a:rPr>
            </a:br>
            <a:r>
              <a:rPr lang="uk-UA" sz="3600" dirty="0" smtClean="0">
                <a:latin typeface="Arial" pitchFamily="34" charset="0"/>
                <a:cs typeface="Arial" pitchFamily="34" charset="0"/>
              </a:rPr>
              <a:t>• дають змогу планувати заняття за принципом від простого до складного;</a:t>
            </a:r>
            <a:br>
              <a:rPr lang="uk-UA" sz="3600" dirty="0" smtClean="0">
                <a:latin typeface="Arial" pitchFamily="34" charset="0"/>
                <a:cs typeface="Arial" pitchFamily="34" charset="0"/>
              </a:rPr>
            </a:br>
            <a:r>
              <a:rPr lang="uk-UA" sz="3600" dirty="0" smtClean="0">
                <a:latin typeface="Arial" pitchFamily="34" charset="0"/>
                <a:cs typeface="Arial" pitchFamily="34" charset="0"/>
              </a:rPr>
              <a:t>• стимулюють розвиток творчих здібностей із раннього дитинства;</a:t>
            </a:r>
            <a:br>
              <a:rPr lang="uk-UA" sz="3600" dirty="0" smtClean="0">
                <a:latin typeface="Arial" pitchFamily="34" charset="0"/>
                <a:cs typeface="Arial" pitchFamily="34" charset="0"/>
              </a:rPr>
            </a:br>
            <a:r>
              <a:rPr lang="uk-UA" sz="3600" dirty="0" smtClean="0">
                <a:latin typeface="Arial" pitchFamily="34" charset="0"/>
                <a:cs typeface="Arial" pitchFamily="34" charset="0"/>
              </a:rPr>
              <a:t>• формують умови для випереджувального розвитку здібностей;</a:t>
            </a:r>
            <a:br>
              <a:rPr lang="uk-UA" sz="3600" dirty="0" smtClean="0">
                <a:latin typeface="Arial" pitchFamily="34" charset="0"/>
                <a:cs typeface="Arial" pitchFamily="34" charset="0"/>
              </a:rPr>
            </a:br>
            <a:r>
              <a:rPr lang="uk-UA" sz="3600" dirty="0" smtClean="0">
                <a:latin typeface="Arial" pitchFamily="34" charset="0"/>
                <a:cs typeface="Arial" pitchFamily="34" charset="0"/>
              </a:rPr>
              <a:t>• створюють атмосферу вільної і радісної творчості;</a:t>
            </a:r>
            <a:br>
              <a:rPr lang="uk-UA" sz="3600" dirty="0" smtClean="0">
                <a:latin typeface="Arial" pitchFamily="34" charset="0"/>
                <a:cs typeface="Arial" pitchFamily="34" charset="0"/>
              </a:rPr>
            </a:br>
            <a:r>
              <a:rPr lang="uk-UA" sz="3600" dirty="0" smtClean="0">
                <a:latin typeface="Arial" pitchFamily="34" charset="0"/>
                <a:cs typeface="Arial" pitchFamily="34" charset="0"/>
              </a:rPr>
              <a:t>• формують у батьків уміння стримуватися, не заважати малюку самостійно думати і приймати рішення.</a:t>
            </a:r>
            <a:r>
              <a:rPr lang="uk-UA" dirty="0" smtClean="0"/>
              <a:t/>
            </a:r>
            <a:br>
              <a:rPr lang="uk-UA" dirty="0" smtClean="0"/>
            </a:b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168" y="620688"/>
            <a:ext cx="2602632" cy="5976664"/>
          </a:xfrm>
        </p:spPr>
        <p:txBody>
          <a:bodyPr>
            <a:normAutofit/>
          </a:bodyPr>
          <a:lstStyle/>
          <a:p>
            <a:r>
              <a:rPr lang="uk-UA" sz="2800" dirty="0" smtClean="0">
                <a:latin typeface="Arial" pitchFamily="34" charset="0"/>
                <a:cs typeface="Arial" pitchFamily="34" charset="0"/>
              </a:rPr>
              <a:t>Інтелектуальні ігри Нікітіних Формують сприятливі умови для розвитку математичних умінь, розвивають творчі здібності та самостійність</a:t>
            </a:r>
            <a:endParaRPr lang="uk-UA" sz="2800" dirty="0">
              <a:latin typeface="Arial" pitchFamily="34" charset="0"/>
              <a:cs typeface="Arial" pitchFamily="34" charset="0"/>
            </a:endParaRPr>
          </a:p>
        </p:txBody>
      </p:sp>
      <p:pic>
        <p:nvPicPr>
          <p:cNvPr id="58371" name="Picture 3" descr="C:\Users\USER\Desktop\rozvivaqchi-igru-1-638.jpg"/>
          <p:cNvPicPr>
            <a:picLocks noChangeAspect="1" noChangeArrowheads="1"/>
          </p:cNvPicPr>
          <p:nvPr/>
        </p:nvPicPr>
        <p:blipFill>
          <a:blip r:embed="rId2" cstate="print"/>
          <a:srcRect/>
          <a:stretch>
            <a:fillRect/>
          </a:stretch>
        </p:blipFill>
        <p:spPr bwMode="auto">
          <a:xfrm>
            <a:off x="0" y="0"/>
            <a:ext cx="6076950" cy="4562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274638"/>
            <a:ext cx="5338936" cy="6322714"/>
          </a:xfrm>
        </p:spPr>
        <p:txBody>
          <a:bodyPr>
            <a:normAutofit fontScale="90000"/>
          </a:bodyPr>
          <a:lstStyle/>
          <a:p>
            <a:pPr fontAlgn="base"/>
            <a:r>
              <a:rPr lang="uk-UA" sz="2000" b="1" dirty="0" smtClean="0">
                <a:latin typeface="Arial" pitchFamily="34" charset="0"/>
                <a:cs typeface="Arial" pitchFamily="34" charset="0"/>
              </a:rPr>
              <a:t>Гра Куточки </a:t>
            </a:r>
            <a:r>
              <a:rPr lang="uk-UA" sz="2000" dirty="0" smtClean="0">
                <a:latin typeface="Arial" pitchFamily="34" charset="0"/>
                <a:cs typeface="Arial" pitchFamily="34" charset="0"/>
              </a:rPr>
              <a:t>– допомагає розвинути увагу, зорову пам’ять, просторову уяву, уміння знаходити залежності, здатність класифікувати і систематизувати матеріал, здатність комбінувати, вміння знаходити помилки, передбачати результати своїх дій.</a:t>
            </a:r>
            <a:br>
              <a:rPr lang="uk-UA" sz="2000" dirty="0" smtClean="0">
                <a:latin typeface="Arial" pitchFamily="34" charset="0"/>
                <a:cs typeface="Arial" pitchFamily="34" charset="0"/>
              </a:rPr>
            </a:br>
            <a:r>
              <a:rPr lang="uk-UA" sz="2000" dirty="0" smtClean="0">
                <a:latin typeface="Arial" pitchFamily="34" charset="0"/>
                <a:cs typeface="Arial" pitchFamily="34" charset="0"/>
              </a:rPr>
              <a:t>Гра складається з 27 кубиків, склеєних по 3 так, що виходить куточок. Цей ігровий посібник на перший погляд, являє собою спрощений варіант гри Кубики для всіх, проте при близькому знайомстві простота ця виявляється поверхневою. Посібник дозволяє розвивати інтелект в іншій площині</a:t>
            </a:r>
            <a:r>
              <a:rPr lang="uk-UA" sz="2000" dirty="0" smtClean="0">
                <a:latin typeface="Arial" pitchFamily="34" charset="0"/>
                <a:cs typeface="Arial" pitchFamily="34" charset="0"/>
              </a:rPr>
              <a:t>.</a:t>
            </a:r>
            <a:br>
              <a:rPr lang="uk-UA" sz="2000" dirty="0" smtClean="0">
                <a:latin typeface="Arial" pitchFamily="34" charset="0"/>
                <a:cs typeface="Arial" pitchFamily="34" charset="0"/>
              </a:rPr>
            </a:br>
            <a:r>
              <a:rPr lang="uk-UA" sz="2000" dirty="0" smtClean="0">
                <a:latin typeface="Arial" pitchFamily="34" charset="0"/>
                <a:cs typeface="Arial" pitchFamily="34" charset="0"/>
              </a:rPr>
              <a:t> </a:t>
            </a:r>
            <a:r>
              <a:rPr lang="uk-UA" sz="2000" dirty="0" smtClean="0">
                <a:latin typeface="Arial" pitchFamily="34" charset="0"/>
                <a:cs typeface="Arial" pitchFamily="34" charset="0"/>
              </a:rPr>
              <a:t>Крім того, що діти </a:t>
            </a:r>
            <a:r>
              <a:rPr lang="uk-UA" sz="2000" b="1" dirty="0" smtClean="0">
                <a:latin typeface="Arial" pitchFamily="34" charset="0"/>
                <a:cs typeface="Arial" pitchFamily="34" charset="0"/>
              </a:rPr>
              <a:t>вчаться мислити просторовими образами (об’ємними фігурами) і вмінню їх комбінувати, у них з’являється можливість паралельно комбінувати і поєднувати кольори елементів.</a:t>
            </a:r>
            <a:r>
              <a:rPr lang="uk-UA" dirty="0" smtClean="0"/>
              <a:t/>
            </a:r>
            <a:br>
              <a:rPr lang="uk-UA" dirty="0" smtClean="0"/>
            </a:br>
            <a:endParaRPr lang="uk-UA" dirty="0"/>
          </a:p>
        </p:txBody>
      </p:sp>
      <p:pic>
        <p:nvPicPr>
          <p:cNvPr id="57346" name="Picture 2" descr="C:\Users\USER\Desktop\d0bad183d182d0bed187d0bad0b8-d0bdd196d0bad196d182d196d0bdd0b0.jpg"/>
          <p:cNvPicPr>
            <a:picLocks noChangeAspect="1" noChangeArrowheads="1"/>
          </p:cNvPicPr>
          <p:nvPr/>
        </p:nvPicPr>
        <p:blipFill>
          <a:blip r:embed="rId2" cstate="print"/>
          <a:srcRect/>
          <a:stretch>
            <a:fillRect/>
          </a:stretch>
        </p:blipFill>
        <p:spPr bwMode="auto">
          <a:xfrm>
            <a:off x="0" y="0"/>
            <a:ext cx="3456384" cy="30378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274638"/>
            <a:ext cx="4896544" cy="6583362"/>
          </a:xfrm>
        </p:spPr>
        <p:txBody>
          <a:bodyPr>
            <a:noAutofit/>
          </a:bodyPr>
          <a:lstStyle/>
          <a:p>
            <a:r>
              <a:rPr lang="uk-UA" sz="2400" b="1" dirty="0" err="1" smtClean="0">
                <a:latin typeface="Arial" pitchFamily="34" charset="0"/>
                <a:cs typeface="Arial" pitchFamily="34" charset="0"/>
                <a:hlinkClick r:id="rId2"/>
              </a:rPr>
              <a:t>“Склади</a:t>
            </a:r>
            <a:r>
              <a:rPr lang="uk-UA" sz="2400" b="1" dirty="0" smtClean="0">
                <a:latin typeface="Arial" pitchFamily="34" charset="0"/>
                <a:cs typeface="Arial" pitchFamily="34" charset="0"/>
                <a:hlinkClick r:id="rId2"/>
              </a:rPr>
              <a:t> </a:t>
            </a:r>
            <a:r>
              <a:rPr lang="uk-UA" sz="2400" b="1" dirty="0" err="1" smtClean="0">
                <a:latin typeface="Arial" pitchFamily="34" charset="0"/>
                <a:cs typeface="Arial" pitchFamily="34" charset="0"/>
                <a:hlinkClick r:id="rId2"/>
              </a:rPr>
              <a:t>квадрат”</a:t>
            </a:r>
            <a:r>
              <a:rPr lang="uk-UA" sz="2400" dirty="0" smtClean="0">
                <a:latin typeface="Arial" pitchFamily="34" charset="0"/>
                <a:cs typeface="Arial" pitchFamily="34" charset="0"/>
              </a:rPr>
              <a:t> – знаменита гра Нікітіних для</a:t>
            </a:r>
            <a:r>
              <a:rPr lang="uk-UA" sz="2400" b="1" dirty="0" smtClean="0">
                <a:latin typeface="Arial" pitchFamily="34" charset="0"/>
                <a:cs typeface="Arial" pitchFamily="34" charset="0"/>
              </a:rPr>
              <a:t> розвитку інтелектуального потенціалу дітей.</a:t>
            </a:r>
            <a:r>
              <a:rPr lang="uk-UA" sz="2400" dirty="0" smtClean="0">
                <a:latin typeface="Arial" pitchFamily="34" charset="0"/>
                <a:cs typeface="Arial" pitchFamily="34" charset="0"/>
              </a:rPr>
              <a:t> Квадрати розрізані на шматочки різної форми – чим вищий рівень, тим більше складових частин в квадратах. Починати краще з першого рівня, там треба складати квадрат всього з 2 деталей, а потім можна ускладнювати гру аж до змішування між собою деталей квадратів з декількох наборів.</a:t>
            </a:r>
            <a:endParaRPr lang="uk-UA" sz="2400" dirty="0">
              <a:latin typeface="Arial" pitchFamily="34" charset="0"/>
              <a:cs typeface="Arial" pitchFamily="34" charset="0"/>
            </a:endParaRPr>
          </a:p>
        </p:txBody>
      </p:sp>
      <p:pic>
        <p:nvPicPr>
          <p:cNvPr id="54274" name="Picture 2" descr="C:\Users\USER\Desktop\blog_100719-17-02-04581480.jpeg.pagespeed.ce.lcyBl40s7h.jpg"/>
          <p:cNvPicPr>
            <a:picLocks noChangeAspect="1" noChangeArrowheads="1"/>
          </p:cNvPicPr>
          <p:nvPr/>
        </p:nvPicPr>
        <p:blipFill>
          <a:blip r:embed="rId3" cstate="print"/>
          <a:srcRect/>
          <a:stretch>
            <a:fillRect/>
          </a:stretch>
        </p:blipFill>
        <p:spPr bwMode="auto">
          <a:xfrm rot="16200000">
            <a:off x="-298785" y="766329"/>
            <a:ext cx="3980930" cy="2448272"/>
          </a:xfrm>
          <a:prstGeom prst="rect">
            <a:avLst/>
          </a:prstGeom>
          <a:noFill/>
        </p:spPr>
      </p:pic>
      <p:pic>
        <p:nvPicPr>
          <p:cNvPr id="4" name="Picture 2" descr="C:\Users\USER\Desktop\slozhi-kvadrat-econom.jpg"/>
          <p:cNvPicPr>
            <a:picLocks noChangeAspect="1" noChangeArrowheads="1"/>
          </p:cNvPicPr>
          <p:nvPr/>
        </p:nvPicPr>
        <p:blipFill>
          <a:blip r:embed="rId4" cstate="print"/>
          <a:srcRect/>
          <a:stretch>
            <a:fillRect/>
          </a:stretch>
        </p:blipFill>
        <p:spPr bwMode="auto">
          <a:xfrm>
            <a:off x="0" y="3861048"/>
            <a:ext cx="4304419" cy="29969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uk-UA" sz="4000" dirty="0" smtClean="0">
                <a:latin typeface="Arial" pitchFamily="34" charset="0"/>
                <a:cs typeface="Arial" pitchFamily="34" charset="0"/>
              </a:rPr>
              <a:t>Зазначені технології підвищують результативність освітнього процесу, підходять для роботи з дітьми впродовж дошкільного дитинства, зорієнтовані на індивідуальний підхід до дитини й забезпечують реалізацію освітніх завдань відповідно до вимог Державного стандарту.</a:t>
            </a:r>
            <a:r>
              <a:rPr lang="uk-UA" dirty="0" smtClean="0"/>
              <a:t/>
            </a:r>
            <a:br>
              <a:rPr lang="uk-UA" dirty="0" smtClean="0"/>
            </a:b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6712"/>
            <a:ext cx="8229600" cy="5602634"/>
          </a:xfrm>
        </p:spPr>
        <p:txBody>
          <a:bodyPr>
            <a:noAutofit/>
          </a:bodyPr>
          <a:lstStyle/>
          <a:p>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                        Ці універсальні кубики вводять малюка в                                світ тривимірного простору. Розвиток просторового мислення дозволить дитині в майбутньому оволодівати кресленням. Широкий діапазон завдань </a:t>
            </a:r>
            <a:r>
              <a:rPr lang="uk-UA" sz="2400" b="1" dirty="0" smtClean="0">
                <a:latin typeface="Arial" pitchFamily="34" charset="0"/>
                <a:cs typeface="Arial" pitchFamily="34" charset="0"/>
              </a:rPr>
              <a:t>"</a:t>
            </a:r>
            <a:r>
              <a:rPr lang="uk-UA" sz="2400" b="1" dirty="0" err="1" smtClean="0">
                <a:latin typeface="Arial" pitchFamily="34" charset="0"/>
                <a:cs typeface="Arial" pitchFamily="34" charset="0"/>
              </a:rPr>
              <a:t>Унікуба</a:t>
            </a:r>
            <a:r>
              <a:rPr lang="uk-UA" sz="2400" b="1" dirty="0" smtClean="0">
                <a:latin typeface="Arial" pitchFamily="34" charset="0"/>
                <a:cs typeface="Arial" pitchFamily="34" charset="0"/>
              </a:rPr>
              <a:t>" </a:t>
            </a:r>
            <a:r>
              <a:rPr lang="uk-UA" sz="2400" dirty="0" smtClean="0">
                <a:latin typeface="Arial" pitchFamily="34" charset="0"/>
                <a:cs typeface="Arial" pitchFamily="34" charset="0"/>
              </a:rPr>
              <a:t>може захоплювати дітей від 2 до 15 років. Гра дає величезні можливості для розвитку дітей. Дитина може аналізувати закономірності фарбування кубиків. Перше враження - немає однаково пофарбованих кубиків, всі 27 - різні, хоча використані лише три кольори, а граней у кубика 6. </a:t>
            </a:r>
            <a:endParaRPr lang="uk-UA" sz="2400" dirty="0">
              <a:latin typeface="Arial" pitchFamily="34" charset="0"/>
              <a:cs typeface="Arial" pitchFamily="34" charset="0"/>
            </a:endParaRPr>
          </a:p>
        </p:txBody>
      </p:sp>
      <p:pic>
        <p:nvPicPr>
          <p:cNvPr id="55298" name="Picture 2" descr="C:\Users\USER\Desktop\unikub_01.jpg"/>
          <p:cNvPicPr>
            <a:picLocks noChangeAspect="1" noChangeArrowheads="1"/>
          </p:cNvPicPr>
          <p:nvPr/>
        </p:nvPicPr>
        <p:blipFill>
          <a:blip r:embed="rId2" cstate="print"/>
          <a:srcRect/>
          <a:stretch>
            <a:fillRect/>
          </a:stretch>
        </p:blipFill>
        <p:spPr bwMode="auto">
          <a:xfrm>
            <a:off x="0" y="0"/>
            <a:ext cx="2808312" cy="2808312"/>
          </a:xfrm>
          <a:prstGeom prst="rect">
            <a:avLst/>
          </a:prstGeom>
          <a:noFill/>
        </p:spPr>
      </p:pic>
      <p:pic>
        <p:nvPicPr>
          <p:cNvPr id="4" name="Picture 2" descr="C:\Users\USER\Desktop\images.jpg"/>
          <p:cNvPicPr>
            <a:picLocks noChangeAspect="1" noChangeArrowheads="1"/>
          </p:cNvPicPr>
          <p:nvPr/>
        </p:nvPicPr>
        <p:blipFill>
          <a:blip r:embed="rId3" cstate="print"/>
          <a:srcRect/>
          <a:stretch>
            <a:fillRect/>
          </a:stretch>
        </p:blipFill>
        <p:spPr bwMode="auto">
          <a:xfrm>
            <a:off x="3779518" y="260648"/>
            <a:ext cx="3246263" cy="21602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r>
              <a:rPr lang="uk-UA" sz="3600" b="1" dirty="0" smtClean="0">
                <a:latin typeface="Arial" pitchFamily="34" charset="0"/>
                <a:cs typeface="Arial" pitchFamily="34" charset="0"/>
              </a:rPr>
              <a:t>РОЗВИВАЛЬНІ ІГРИ В. ВОСКОБОВИЧА</a:t>
            </a:r>
            <a:r>
              <a:rPr lang="uk-UA" sz="3600" dirty="0" smtClean="0">
                <a:latin typeface="Arial" pitchFamily="34" charset="0"/>
                <a:cs typeface="Arial" pitchFamily="34" charset="0"/>
              </a:rPr>
              <a:t/>
            </a:r>
            <a:br>
              <a:rPr lang="uk-UA" sz="3600" dirty="0" smtClean="0">
                <a:latin typeface="Arial" pitchFamily="34" charset="0"/>
                <a:cs typeface="Arial" pitchFamily="34" charset="0"/>
              </a:rPr>
            </a:br>
            <a:r>
              <a:rPr lang="uk-UA" sz="3600" dirty="0" smtClean="0">
                <a:latin typeface="Arial" pitchFamily="34" charset="0"/>
                <a:cs typeface="Arial" pitchFamily="34" charset="0"/>
              </a:rPr>
              <a:t>Ігри В. </a:t>
            </a:r>
            <a:r>
              <a:rPr lang="uk-UA" sz="3600" dirty="0" err="1" smtClean="0">
                <a:latin typeface="Arial" pitchFamily="34" charset="0"/>
                <a:cs typeface="Arial" pitchFamily="34" charset="0"/>
              </a:rPr>
              <a:t>Воскобовича</a:t>
            </a:r>
            <a:r>
              <a:rPr lang="uk-UA" sz="3600" dirty="0" smtClean="0">
                <a:latin typeface="Arial" pitchFamily="34" charset="0"/>
                <a:cs typeface="Arial" pitchFamily="34" charset="0"/>
              </a:rPr>
              <a:t> спрямовані на:</a:t>
            </a:r>
            <a:br>
              <a:rPr lang="uk-UA" sz="3600" dirty="0" smtClean="0">
                <a:latin typeface="Arial" pitchFamily="34" charset="0"/>
                <a:cs typeface="Arial" pitchFamily="34" charset="0"/>
              </a:rPr>
            </a:br>
            <a:r>
              <a:rPr lang="uk-UA" sz="3600" dirty="0" smtClean="0">
                <a:latin typeface="Arial" pitchFamily="34" charset="0"/>
                <a:cs typeface="Arial" pitchFamily="34" charset="0"/>
              </a:rPr>
              <a:t>формування в дітей пізнавального інтересу до дослідницької діяльності; розвиток основних психічних процесів: уяви, пам'яті, уваги, мислення; виховання спостережливості і творчості; емоційно-образний і логічний розвиток;</a:t>
            </a:r>
            <a:br>
              <a:rPr lang="uk-UA" sz="3600" dirty="0" smtClean="0">
                <a:latin typeface="Arial" pitchFamily="34" charset="0"/>
                <a:cs typeface="Arial" pitchFamily="34" charset="0"/>
              </a:rPr>
            </a:br>
            <a:r>
              <a:rPr lang="uk-UA" sz="3600" dirty="0" smtClean="0">
                <a:latin typeface="Arial" pitchFamily="34" charset="0"/>
                <a:cs typeface="Arial" pitchFamily="34" charset="0"/>
              </a:rPr>
              <a:t>формування математичних уявлень і базових уявлень про навколишній світ;</a:t>
            </a:r>
            <a:br>
              <a:rPr lang="uk-UA" sz="3600" dirty="0" smtClean="0">
                <a:latin typeface="Arial" pitchFamily="34" charset="0"/>
                <a:cs typeface="Arial" pitchFamily="34" charset="0"/>
              </a:rPr>
            </a:br>
            <a:r>
              <a:rPr lang="uk-UA" sz="3600" dirty="0" smtClean="0">
                <a:latin typeface="Arial" pitchFamily="34" charset="0"/>
                <a:cs typeface="Arial" pitchFamily="34" charset="0"/>
              </a:rPr>
              <a:t>розвиток дрібної моторики.</a:t>
            </a:r>
            <a:r>
              <a:rPr lang="uk-UA" dirty="0" smtClean="0"/>
              <a:t/>
            </a:r>
            <a:br>
              <a:rPr lang="uk-UA" dirty="0" smtClean="0"/>
            </a:b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fontAlgn="base"/>
            <a:r>
              <a:rPr lang="ru-RU" sz="2700" b="1" dirty="0" smtClean="0"/>
              <a:t>Про методику </a:t>
            </a:r>
            <a:r>
              <a:rPr lang="ru-RU" sz="2700" b="1" dirty="0" err="1" smtClean="0"/>
              <a:t>Воскобовича</a:t>
            </a:r>
            <a:r>
              <a:rPr lang="ru-RU" sz="2700" b="1" dirty="0" smtClean="0"/>
              <a:t/>
            </a:r>
            <a:br>
              <a:rPr lang="ru-RU" sz="2700" b="1" dirty="0" smtClean="0"/>
            </a:br>
            <a:r>
              <a:rPr lang="ru-RU" sz="2700" dirty="0" err="1" smtClean="0"/>
              <a:t>Його</a:t>
            </a:r>
            <a:r>
              <a:rPr lang="ru-RU" sz="2700" dirty="0" smtClean="0"/>
              <a:t> </a:t>
            </a:r>
            <a:r>
              <a:rPr lang="ru-RU" sz="2700" dirty="0" err="1" smtClean="0"/>
              <a:t>технологія</a:t>
            </a:r>
            <a:r>
              <a:rPr lang="ru-RU" sz="2700" dirty="0" smtClean="0"/>
              <a:t> </a:t>
            </a:r>
            <a:r>
              <a:rPr lang="ru-RU" sz="2700" dirty="0" err="1" smtClean="0"/>
              <a:t>заснована</a:t>
            </a:r>
            <a:r>
              <a:rPr lang="ru-RU" sz="2700" dirty="0" smtClean="0"/>
              <a:t> на </a:t>
            </a:r>
            <a:r>
              <a:rPr lang="ru-RU" sz="2700" dirty="0" err="1" smtClean="0"/>
              <a:t>розумінні</a:t>
            </a:r>
            <a:r>
              <a:rPr lang="ru-RU" sz="2700" dirty="0" smtClean="0"/>
              <a:t> та </a:t>
            </a:r>
            <a:r>
              <a:rPr lang="ru-RU" sz="2700" dirty="0" err="1" smtClean="0"/>
              <a:t>запам'ятовуванні</a:t>
            </a:r>
            <a:r>
              <a:rPr lang="ru-RU" sz="2700" dirty="0" smtClean="0"/>
              <a:t> </a:t>
            </a:r>
            <a:r>
              <a:rPr lang="ru-RU" sz="2700" dirty="0" err="1" smtClean="0"/>
              <a:t>отриманих</a:t>
            </a:r>
            <a:r>
              <a:rPr lang="ru-RU" sz="2700" dirty="0" smtClean="0"/>
              <a:t> </a:t>
            </a:r>
            <a:r>
              <a:rPr lang="ru-RU" sz="2700" dirty="0" err="1" smtClean="0"/>
              <a:t>теоретичних</a:t>
            </a:r>
            <a:r>
              <a:rPr lang="ru-RU" sz="2700" dirty="0" smtClean="0"/>
              <a:t> </a:t>
            </a:r>
            <a:r>
              <a:rPr lang="ru-RU" sz="2700" dirty="0" err="1" smtClean="0"/>
              <a:t>знань</a:t>
            </a:r>
            <a:r>
              <a:rPr lang="ru-RU" sz="2700" dirty="0" smtClean="0"/>
              <a:t> </a:t>
            </a:r>
            <a:r>
              <a:rPr lang="ru-RU" sz="2700" dirty="0" err="1" smtClean="0"/>
              <a:t>з</a:t>
            </a:r>
            <a:r>
              <a:rPr lang="ru-RU" sz="2700" dirty="0" smtClean="0"/>
              <a:t> </a:t>
            </a:r>
            <a:r>
              <a:rPr lang="ru-RU" sz="2700" dirty="0" err="1" smtClean="0"/>
              <a:t>допомогою</a:t>
            </a:r>
            <a:r>
              <a:rPr lang="ru-RU" sz="2700" dirty="0" smtClean="0"/>
              <a:t> </a:t>
            </a:r>
            <a:r>
              <a:rPr lang="ru-RU" sz="2700" dirty="0" err="1" smtClean="0"/>
              <a:t>практичних</a:t>
            </a:r>
            <a:r>
              <a:rPr lang="ru-RU" sz="2700" dirty="0" smtClean="0"/>
              <a:t> </a:t>
            </a:r>
            <a:r>
              <a:rPr lang="ru-RU" sz="2700" dirty="0" err="1" smtClean="0"/>
              <a:t>дій</a:t>
            </a:r>
            <a:r>
              <a:rPr lang="ru-RU" sz="2700" dirty="0" smtClean="0"/>
              <a:t>, </a:t>
            </a:r>
            <a:r>
              <a:rPr lang="ru-RU" sz="2700" dirty="0" err="1" smtClean="0"/>
              <a:t>це</a:t>
            </a:r>
            <a:r>
              <a:rPr lang="ru-RU" sz="2700" dirty="0" smtClean="0"/>
              <a:t> </a:t>
            </a:r>
            <a:r>
              <a:rPr lang="ru-RU" sz="2700" dirty="0" err="1" smtClean="0"/>
              <a:t>особлива</a:t>
            </a:r>
            <a:r>
              <a:rPr lang="ru-RU" sz="2700" dirty="0" smtClean="0"/>
              <a:t> стежка </a:t>
            </a:r>
            <a:r>
              <a:rPr lang="ru-RU" sz="2700" dirty="0" err="1" smtClean="0"/>
              <a:t>від</a:t>
            </a:r>
            <a:r>
              <a:rPr lang="ru-RU" sz="2700" dirty="0" smtClean="0"/>
              <a:t> </a:t>
            </a:r>
            <a:r>
              <a:rPr lang="ru-RU" sz="2700" dirty="0" err="1" smtClean="0"/>
              <a:t>практичної</a:t>
            </a:r>
            <a:r>
              <a:rPr lang="ru-RU" sz="2700" dirty="0" smtClean="0"/>
              <a:t> </a:t>
            </a:r>
            <a:r>
              <a:rPr lang="ru-RU" sz="2700" dirty="0" err="1" smtClean="0"/>
              <a:t>частини</a:t>
            </a:r>
            <a:r>
              <a:rPr lang="ru-RU" sz="2700" dirty="0" smtClean="0"/>
              <a:t> до </a:t>
            </a:r>
            <a:r>
              <a:rPr lang="ru-RU" sz="2700" dirty="0" err="1" smtClean="0"/>
              <a:t>теорії</a:t>
            </a:r>
            <a:r>
              <a:rPr lang="ru-RU" sz="2700" dirty="0" smtClean="0"/>
              <a:t>. На </a:t>
            </a:r>
            <a:r>
              <a:rPr lang="ru-RU" sz="2700" dirty="0" err="1" smtClean="0"/>
              <a:t>даний</a:t>
            </a:r>
            <a:r>
              <a:rPr lang="ru-RU" sz="2700" dirty="0" smtClean="0"/>
              <a:t> момент</a:t>
            </a:r>
            <a:r>
              <a:rPr lang="ru-RU" sz="2700" b="1" dirty="0" smtClean="0"/>
              <a:t> Ст. </a:t>
            </a:r>
            <a:r>
              <a:rPr lang="ru-RU" sz="2700" b="1" dirty="0" err="1" smtClean="0"/>
              <a:t>Воскобович</a:t>
            </a:r>
            <a:r>
              <a:rPr lang="ru-RU" sz="2700" b="1" dirty="0" smtClean="0"/>
              <a:t> </a:t>
            </a:r>
            <a:r>
              <a:rPr lang="ru-RU" sz="2700" b="1" dirty="0" err="1" smtClean="0"/>
              <a:t>розробив</a:t>
            </a:r>
            <a:r>
              <a:rPr lang="ru-RU" sz="2700" b="1" dirty="0" smtClean="0"/>
              <a:t> </a:t>
            </a:r>
            <a:r>
              <a:rPr lang="ru-RU" sz="2700" b="1" dirty="0" err="1" smtClean="0"/>
              <a:t>вже</a:t>
            </a:r>
            <a:r>
              <a:rPr lang="ru-RU" sz="2700" b="1" dirty="0" smtClean="0"/>
              <a:t> </a:t>
            </a:r>
            <a:r>
              <a:rPr lang="ru-RU" sz="2700" b="1" dirty="0" err="1" smtClean="0"/>
              <a:t>більше</a:t>
            </a:r>
            <a:r>
              <a:rPr lang="ru-RU" sz="2700" b="1" dirty="0" smtClean="0"/>
              <a:t> 50 </a:t>
            </a:r>
            <a:r>
              <a:rPr lang="ru-RU" sz="2700" b="1" dirty="0" err="1" smtClean="0"/>
              <a:t>ігор</a:t>
            </a:r>
            <a:r>
              <a:rPr lang="ru-RU" sz="2700" b="1" dirty="0" smtClean="0"/>
              <a:t>.  </a:t>
            </a:r>
            <a:r>
              <a:rPr lang="ru-RU" sz="2700" dirty="0" err="1" smtClean="0"/>
              <a:t>Навчатися</a:t>
            </a:r>
            <a:r>
              <a:rPr lang="ru-RU" sz="2700" dirty="0" smtClean="0"/>
              <a:t> </a:t>
            </a:r>
            <a:r>
              <a:rPr lang="ru-RU" sz="2700" dirty="0" err="1" smtClean="0"/>
              <a:t>з</a:t>
            </a:r>
            <a:r>
              <a:rPr lang="ru-RU" sz="2700" dirty="0" smtClean="0"/>
              <a:t> </a:t>
            </a:r>
            <a:r>
              <a:rPr lang="ru-RU" sz="2700" dirty="0" err="1" smtClean="0"/>
              <a:t>допомогою</a:t>
            </a:r>
            <a:r>
              <a:rPr lang="ru-RU" sz="2700" dirty="0" smtClean="0"/>
              <a:t> них </a:t>
            </a:r>
            <a:r>
              <a:rPr lang="ru-RU" sz="2700" dirty="0" err="1" smtClean="0"/>
              <a:t>дитина</a:t>
            </a:r>
            <a:r>
              <a:rPr lang="ru-RU" sz="2700" dirty="0" smtClean="0"/>
              <a:t> </a:t>
            </a:r>
            <a:r>
              <a:rPr lang="ru-RU" sz="2700" dirty="0" err="1" smtClean="0"/>
              <a:t>може</a:t>
            </a:r>
            <a:r>
              <a:rPr lang="ru-RU" sz="2700" dirty="0" smtClean="0"/>
              <a:t> весело </a:t>
            </a:r>
            <a:r>
              <a:rPr lang="ru-RU" sz="2700" dirty="0" err="1" smtClean="0"/>
              <a:t>і</a:t>
            </a:r>
            <a:r>
              <a:rPr lang="ru-RU" sz="2700" dirty="0" smtClean="0"/>
              <a:t> </a:t>
            </a:r>
            <a:r>
              <a:rPr lang="ru-RU" sz="2700" dirty="0" err="1" smtClean="0"/>
              <a:t>невимушено</a:t>
            </a:r>
            <a:r>
              <a:rPr lang="ru-RU" sz="2700" dirty="0" smtClean="0"/>
              <a:t>.</a:t>
            </a:r>
            <a:br>
              <a:rPr lang="ru-RU" sz="2700" dirty="0" smtClean="0"/>
            </a:br>
            <a:r>
              <a:rPr lang="ru-RU" sz="2700" dirty="0" err="1" smtClean="0"/>
              <a:t>Ігри</a:t>
            </a:r>
            <a:r>
              <a:rPr lang="ru-RU" sz="2700" dirty="0" smtClean="0"/>
              <a:t> </a:t>
            </a:r>
            <a:r>
              <a:rPr lang="ru-RU" sz="2700" dirty="0" err="1" smtClean="0"/>
              <a:t>Воскобовича</a:t>
            </a:r>
            <a:r>
              <a:rPr lang="ru-RU" sz="2700" dirty="0" smtClean="0"/>
              <a:t> </a:t>
            </a:r>
            <a:r>
              <a:rPr lang="ru-RU" sz="2700" dirty="0" err="1" smtClean="0"/>
              <a:t>сприяють</a:t>
            </a:r>
            <a:r>
              <a:rPr lang="ru-RU" sz="2700" dirty="0" smtClean="0"/>
              <a:t> </a:t>
            </a:r>
            <a:r>
              <a:rPr lang="ru-RU" sz="2700" dirty="0" err="1" smtClean="0"/>
              <a:t>всебічному</a:t>
            </a:r>
            <a:r>
              <a:rPr lang="ru-RU" sz="2700" dirty="0" smtClean="0"/>
              <a:t> </a:t>
            </a:r>
            <a:r>
              <a:rPr lang="ru-RU" sz="2700" dirty="0" err="1" smtClean="0"/>
              <a:t>розвитку</a:t>
            </a:r>
            <a:r>
              <a:rPr lang="ru-RU" sz="2700" dirty="0" smtClean="0"/>
              <a:t> </a:t>
            </a:r>
            <a:r>
              <a:rPr lang="ru-RU" sz="2700" dirty="0" err="1" smtClean="0"/>
              <a:t>особистості</a:t>
            </a:r>
            <a:r>
              <a:rPr lang="ru-RU" sz="2700" dirty="0" smtClean="0"/>
              <a:t>. З </a:t>
            </a:r>
            <a:r>
              <a:rPr lang="ru-RU" sz="2700" dirty="0" err="1" smtClean="0"/>
              <a:t>їх</a:t>
            </a:r>
            <a:r>
              <a:rPr lang="ru-RU" sz="2700" dirty="0" smtClean="0"/>
              <a:t> </a:t>
            </a:r>
            <a:r>
              <a:rPr lang="ru-RU" sz="2700" dirty="0" err="1" smtClean="0"/>
              <a:t>допомогою</a:t>
            </a:r>
            <a:r>
              <a:rPr lang="ru-RU" sz="2700" dirty="0" smtClean="0"/>
              <a:t> </a:t>
            </a:r>
            <a:r>
              <a:rPr lang="ru-RU" sz="2700" dirty="0" err="1" smtClean="0"/>
              <a:t>процес</a:t>
            </a:r>
            <a:r>
              <a:rPr lang="ru-RU" sz="2700" dirty="0" smtClean="0"/>
              <a:t> </a:t>
            </a:r>
            <a:r>
              <a:rPr lang="ru-RU" sz="2700" dirty="0" err="1" smtClean="0"/>
              <a:t>навчання</a:t>
            </a:r>
            <a:r>
              <a:rPr lang="ru-RU" sz="2700" dirty="0" smtClean="0"/>
              <a:t> </a:t>
            </a:r>
            <a:r>
              <a:rPr lang="ru-RU" sz="2700" dirty="0" err="1" smtClean="0"/>
              <a:t>читанню</a:t>
            </a:r>
            <a:r>
              <a:rPr lang="ru-RU" sz="2700" dirty="0" smtClean="0"/>
              <a:t> </a:t>
            </a:r>
            <a:r>
              <a:rPr lang="ru-RU" sz="2700" dirty="0" err="1" smtClean="0"/>
              <a:t>і</a:t>
            </a:r>
            <a:r>
              <a:rPr lang="ru-RU" sz="2700" dirty="0" smtClean="0"/>
              <a:t> </a:t>
            </a:r>
            <a:r>
              <a:rPr lang="ru-RU" sz="2700" dirty="0" err="1" smtClean="0"/>
              <a:t>рахунку</a:t>
            </a:r>
            <a:r>
              <a:rPr lang="ru-RU" sz="2700" dirty="0" smtClean="0"/>
              <a:t> проходить гладко </a:t>
            </a:r>
            <a:r>
              <a:rPr lang="ru-RU" sz="2700" dirty="0" err="1" smtClean="0"/>
              <a:t>і</a:t>
            </a:r>
            <a:r>
              <a:rPr lang="ru-RU" sz="2700" dirty="0" smtClean="0"/>
              <a:t> легко. У </a:t>
            </a:r>
            <a:r>
              <a:rPr lang="ru-RU" sz="2700" dirty="0" err="1" smtClean="0"/>
              <a:t>своїй</a:t>
            </a:r>
            <a:r>
              <a:rPr lang="ru-RU" sz="2700" dirty="0" smtClean="0"/>
              <a:t> </a:t>
            </a:r>
            <a:r>
              <a:rPr lang="ru-RU" sz="2700" dirty="0" err="1" smtClean="0"/>
              <a:t>методиці</a:t>
            </a:r>
            <a:r>
              <a:rPr lang="ru-RU" sz="2700" dirty="0" smtClean="0"/>
              <a:t> автор </a:t>
            </a:r>
            <a:r>
              <a:rPr lang="ru-RU" sz="2700" dirty="0" err="1" smtClean="0"/>
              <a:t>уважно</a:t>
            </a:r>
            <a:r>
              <a:rPr lang="ru-RU" sz="2700" dirty="0" smtClean="0"/>
              <a:t> ставиться до </a:t>
            </a:r>
            <a:r>
              <a:rPr lang="ru-RU" sz="2700" dirty="0" err="1" smtClean="0"/>
              <a:t>розвитку</a:t>
            </a:r>
            <a:r>
              <a:rPr lang="ru-RU" sz="2700" dirty="0" smtClean="0"/>
              <a:t> </a:t>
            </a:r>
            <a:r>
              <a:rPr lang="ru-RU" sz="2700" dirty="0" err="1" smtClean="0"/>
              <a:t>творчих</a:t>
            </a:r>
            <a:r>
              <a:rPr lang="ru-RU" sz="2700" dirty="0" smtClean="0"/>
              <a:t> </a:t>
            </a:r>
            <a:r>
              <a:rPr lang="ru-RU" sz="2700" dirty="0" err="1" smtClean="0"/>
              <a:t>здібностей</a:t>
            </a:r>
            <a:r>
              <a:rPr lang="ru-RU" sz="2700" dirty="0" smtClean="0"/>
              <a:t> </a:t>
            </a:r>
            <a:r>
              <a:rPr lang="ru-RU" sz="2700" dirty="0" err="1" smtClean="0"/>
              <a:t>дітей</a:t>
            </a:r>
            <a:r>
              <a:rPr lang="ru-RU" sz="2700" dirty="0" smtClean="0"/>
              <a:t>. Для </a:t>
            </a:r>
            <a:r>
              <a:rPr lang="ru-RU" sz="2700" dirty="0" err="1" smtClean="0"/>
              <a:t>виконання</a:t>
            </a:r>
            <a:r>
              <a:rPr lang="ru-RU" sz="2700" dirty="0" smtClean="0"/>
              <a:t> </a:t>
            </a:r>
            <a:r>
              <a:rPr lang="ru-RU" sz="2700" dirty="0" err="1" smtClean="0"/>
              <a:t>пропонованих</a:t>
            </a:r>
            <a:r>
              <a:rPr lang="ru-RU" sz="2700" dirty="0" smtClean="0"/>
              <a:t> </a:t>
            </a:r>
            <a:r>
              <a:rPr lang="ru-RU" sz="2700" dirty="0" err="1" smtClean="0"/>
              <a:t>завдань</a:t>
            </a:r>
            <a:r>
              <a:rPr lang="ru-RU" sz="2700" dirty="0" smtClean="0"/>
              <a:t> </a:t>
            </a:r>
            <a:r>
              <a:rPr lang="ru-RU" sz="2700" dirty="0" err="1" smtClean="0"/>
              <a:t>дитині</a:t>
            </a:r>
            <a:r>
              <a:rPr lang="ru-RU" sz="2700" dirty="0" smtClean="0"/>
              <a:t> </a:t>
            </a:r>
            <a:r>
              <a:rPr lang="ru-RU" sz="2700" dirty="0" err="1" smtClean="0"/>
              <a:t>потрібно</a:t>
            </a:r>
            <a:r>
              <a:rPr lang="ru-RU" sz="2700" dirty="0" smtClean="0"/>
              <a:t> </a:t>
            </a:r>
            <a:r>
              <a:rPr lang="ru-RU" sz="2700" dirty="0" err="1" smtClean="0"/>
              <a:t>проявити</a:t>
            </a:r>
            <a:r>
              <a:rPr lang="ru-RU" sz="2700" dirty="0" smtClean="0"/>
              <a:t> </a:t>
            </a:r>
            <a:r>
              <a:rPr lang="ru-RU" sz="2700" dirty="0" err="1" smtClean="0"/>
              <a:t>креативний</a:t>
            </a:r>
            <a:r>
              <a:rPr lang="ru-RU" sz="2700" dirty="0" smtClean="0"/>
              <a:t> </a:t>
            </a:r>
            <a:r>
              <a:rPr lang="ru-RU" sz="2700" dirty="0" err="1" smtClean="0"/>
              <a:t>підхід</a:t>
            </a:r>
            <a:r>
              <a:rPr lang="ru-RU" sz="2700" dirty="0" smtClean="0"/>
              <a:t> </a:t>
            </a:r>
            <a:r>
              <a:rPr lang="ru-RU" sz="2700" dirty="0" err="1" smtClean="0"/>
              <a:t>і</a:t>
            </a:r>
            <a:r>
              <a:rPr lang="ru-RU" sz="2700" dirty="0" smtClean="0"/>
              <a:t> </a:t>
            </a:r>
            <a:r>
              <a:rPr lang="ru-RU" sz="2700" dirty="0" err="1" smtClean="0"/>
              <a:t>включити</a:t>
            </a:r>
            <a:r>
              <a:rPr lang="ru-RU" sz="2700" dirty="0" smtClean="0"/>
              <a:t> </a:t>
            </a:r>
            <a:r>
              <a:rPr lang="ru-RU" sz="2700" dirty="0" err="1" smtClean="0"/>
              <a:t>уяву</a:t>
            </a:r>
            <a:r>
              <a:rPr lang="ru-RU" sz="2700" dirty="0" smtClean="0"/>
              <a:t>.</a:t>
            </a:r>
            <a:br>
              <a:rPr lang="ru-RU" sz="2700" dirty="0" smtClean="0"/>
            </a:br>
            <a:r>
              <a:rPr lang="ru-RU" sz="2700" b="1" dirty="0" err="1" smtClean="0"/>
              <a:t>Виходячи</a:t>
            </a:r>
            <a:r>
              <a:rPr lang="ru-RU" sz="2700" b="1" dirty="0" smtClean="0"/>
              <a:t> </a:t>
            </a:r>
            <a:r>
              <a:rPr lang="ru-RU" sz="2700" b="1" dirty="0" err="1" smtClean="0"/>
              <a:t>з</a:t>
            </a:r>
            <a:r>
              <a:rPr lang="ru-RU" sz="2700" b="1" dirty="0" smtClean="0"/>
              <a:t> </a:t>
            </a:r>
            <a:r>
              <a:rPr lang="ru-RU" sz="2700" b="1" dirty="0" err="1" smtClean="0"/>
              <a:t>цього</a:t>
            </a:r>
            <a:r>
              <a:rPr lang="ru-RU" sz="2700" b="1" dirty="0" smtClean="0"/>
              <a:t>, </a:t>
            </a:r>
            <a:r>
              <a:rPr lang="ru-RU" sz="2700" b="1" dirty="0" err="1" smtClean="0"/>
              <a:t>можна</a:t>
            </a:r>
            <a:r>
              <a:rPr lang="ru-RU" sz="2700" b="1" dirty="0" smtClean="0"/>
              <a:t> </a:t>
            </a:r>
            <a:r>
              <a:rPr lang="ru-RU" sz="2700" b="1" dirty="0" err="1" smtClean="0"/>
              <a:t>побачити</a:t>
            </a:r>
            <a:r>
              <a:rPr lang="ru-RU" sz="2700" b="1" dirty="0" smtClean="0"/>
              <a:t>, </a:t>
            </a:r>
            <a:r>
              <a:rPr lang="ru-RU" sz="2700" b="1" dirty="0" err="1" smtClean="0"/>
              <a:t>що</a:t>
            </a:r>
            <a:r>
              <a:rPr lang="ru-RU" sz="2700" b="1" dirty="0" smtClean="0"/>
              <a:t> </a:t>
            </a:r>
            <a:r>
              <a:rPr lang="ru-RU" sz="2700" b="1" dirty="0" err="1" smtClean="0"/>
              <a:t>технологія</a:t>
            </a:r>
            <a:r>
              <a:rPr lang="ru-RU" sz="2700" b="1" dirty="0" smtClean="0"/>
              <a:t> </a:t>
            </a:r>
            <a:r>
              <a:rPr lang="ru-RU" sz="2700" b="1" dirty="0" err="1" smtClean="0"/>
              <a:t>розроблена</a:t>
            </a:r>
            <a:r>
              <a:rPr lang="ru-RU" sz="2700" b="1" dirty="0" smtClean="0"/>
              <a:t> на 3 </a:t>
            </a:r>
            <a:r>
              <a:rPr lang="ru-RU" sz="2700" b="1" dirty="0" err="1" smtClean="0"/>
              <a:t>найважливіших</a:t>
            </a:r>
            <a:r>
              <a:rPr lang="ru-RU" sz="2700" b="1" dirty="0" smtClean="0"/>
              <a:t> принципах: </a:t>
            </a:r>
            <a:r>
              <a:rPr lang="ru-RU" sz="2700" b="1" dirty="0" err="1" smtClean="0"/>
              <a:t>інтерес-пізнання-творчість</a:t>
            </a:r>
            <a:r>
              <a:rPr lang="ru-RU" sz="2700" b="1" dirty="0" smtClean="0"/>
              <a:t>.</a:t>
            </a:r>
            <a:r>
              <a:rPr lang="ru-RU" dirty="0" smtClean="0"/>
              <a:t/>
            </a:r>
            <a:br>
              <a:rPr lang="ru-RU" dirty="0" smtClean="0"/>
            </a:b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54762"/>
          </a:xfrm>
        </p:spPr>
        <p:txBody>
          <a:bodyPr>
            <a:normAutofit fontScale="90000"/>
          </a:bodyPr>
          <a:lstStyle/>
          <a:p>
            <a:pPr fontAlgn="base"/>
            <a:r>
              <a:rPr lang="uk-UA" sz="3100" b="1" dirty="0" smtClean="0"/>
              <a:t>Цілями і завданнями його методики є:</a:t>
            </a:r>
            <a:r>
              <a:rPr lang="uk-UA" sz="3100" dirty="0" smtClean="0"/>
              <a:t/>
            </a:r>
            <a:br>
              <a:rPr lang="uk-UA" sz="3100" dirty="0" smtClean="0"/>
            </a:br>
            <a:r>
              <a:rPr lang="uk-UA" sz="3100" dirty="0" smtClean="0"/>
              <a:t>сприяти розвитку у дитини зацікавленість і прагнення до пізнання нового;</a:t>
            </a:r>
            <a:br>
              <a:rPr lang="uk-UA" sz="3100" dirty="0" smtClean="0"/>
            </a:br>
            <a:r>
              <a:rPr lang="uk-UA" sz="3100" dirty="0" smtClean="0"/>
              <a:t>розвивати вміння спостерігати, досліджувати навколишній світ;</a:t>
            </a:r>
            <a:br>
              <a:rPr lang="uk-UA" sz="3100" dirty="0" smtClean="0"/>
            </a:br>
            <a:r>
              <a:rPr lang="uk-UA" sz="3100" dirty="0" smtClean="0"/>
              <a:t>розвивати уяву, креативне мислення (здатність подивитися на знайомий об'єкт зовсім іншим поглядом, мислити гнучко і оригінально);</a:t>
            </a:r>
            <a:br>
              <a:rPr lang="uk-UA" sz="3100" dirty="0" smtClean="0"/>
            </a:br>
            <a:r>
              <a:rPr lang="uk-UA" sz="3100" dirty="0" smtClean="0"/>
              <a:t>гармонійний підхід до розвитку у дітей емоційності, образного мислення та логіки;</a:t>
            </a:r>
            <a:br>
              <a:rPr lang="uk-UA" sz="3100" dirty="0" smtClean="0"/>
            </a:br>
            <a:r>
              <a:rPr lang="uk-UA" sz="3100" dirty="0" smtClean="0"/>
              <a:t>надати допомогу в розвитку математичних та мовленнєвих умінь;</a:t>
            </a:r>
            <a:br>
              <a:rPr lang="uk-UA" sz="3100" dirty="0" smtClean="0"/>
            </a:br>
            <a:r>
              <a:rPr lang="uk-UA" sz="3100" dirty="0" smtClean="0"/>
              <a:t>формувати початкові уявлення про навколишньої дійсності;</a:t>
            </a:r>
            <a:br>
              <a:rPr lang="uk-UA" sz="3100" dirty="0" smtClean="0"/>
            </a:br>
            <a:r>
              <a:rPr lang="uk-UA" sz="3100" dirty="0" smtClean="0"/>
              <a:t>сприяти психічному розвитку;</a:t>
            </a:r>
            <a:br>
              <a:rPr lang="uk-UA" sz="3100" dirty="0" smtClean="0"/>
            </a:br>
            <a:r>
              <a:rPr lang="uk-UA" sz="3100" dirty="0" smtClean="0"/>
              <a:t>розвивати дрібну моторику.</a:t>
            </a:r>
            <a:r>
              <a:rPr lang="uk-UA" dirty="0" smtClean="0"/>
              <a:t/>
            </a:r>
            <a:br>
              <a:rPr lang="uk-UA" dirty="0" smtClean="0"/>
            </a:b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undefined"/>
          <p:cNvPicPr>
            <a:picLocks noChangeAspect="1" noChangeArrowheads="1"/>
          </p:cNvPicPr>
          <p:nvPr/>
        </p:nvPicPr>
        <p:blipFill>
          <a:blip r:embed="rId2" cstate="print"/>
          <a:srcRect/>
          <a:stretch>
            <a:fillRect/>
          </a:stretch>
        </p:blipFill>
        <p:spPr bwMode="auto">
          <a:xfrm>
            <a:off x="0" y="0"/>
            <a:ext cx="5238750" cy="3067050"/>
          </a:xfrm>
          <a:prstGeom prst="rect">
            <a:avLst/>
          </a:prstGeom>
          <a:noFill/>
        </p:spPr>
      </p:pic>
      <p:pic>
        <p:nvPicPr>
          <p:cNvPr id="59396" name="Picture 4" descr="undefined"/>
          <p:cNvPicPr>
            <a:picLocks noChangeAspect="1" noChangeArrowheads="1"/>
          </p:cNvPicPr>
          <p:nvPr/>
        </p:nvPicPr>
        <p:blipFill>
          <a:blip r:embed="rId3" cstate="print"/>
          <a:srcRect/>
          <a:stretch>
            <a:fillRect/>
          </a:stretch>
        </p:blipFill>
        <p:spPr bwMode="auto">
          <a:xfrm>
            <a:off x="4211960" y="3212976"/>
            <a:ext cx="4572000" cy="3429001"/>
          </a:xfrm>
          <a:prstGeom prst="rect">
            <a:avLst/>
          </a:prstGeom>
          <a:noFill/>
        </p:spPr>
      </p:pic>
      <p:pic>
        <p:nvPicPr>
          <p:cNvPr id="59397" name="Picture 5" descr="C:\Users\USER\Desktop\kvadrat-2-tsveta-voskobovich-264x334.jpg"/>
          <p:cNvPicPr>
            <a:picLocks noChangeAspect="1" noChangeArrowheads="1"/>
          </p:cNvPicPr>
          <p:nvPr/>
        </p:nvPicPr>
        <p:blipFill>
          <a:blip r:embed="rId4" cstate="print"/>
          <a:srcRect/>
          <a:stretch>
            <a:fillRect/>
          </a:stretch>
        </p:blipFill>
        <p:spPr bwMode="auto">
          <a:xfrm>
            <a:off x="467544" y="3356992"/>
            <a:ext cx="2514600" cy="31813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4638"/>
            <a:ext cx="3466728" cy="6178698"/>
          </a:xfrm>
        </p:spPr>
        <p:txBody>
          <a:bodyPr>
            <a:normAutofit/>
          </a:bodyPr>
          <a:lstStyle/>
          <a:p>
            <a:pPr fontAlgn="base"/>
            <a:r>
              <a:rPr lang="uk-UA" sz="2400" b="1" dirty="0" smtClean="0"/>
              <a:t>Що являють собою ігри</a:t>
            </a:r>
            <a:br>
              <a:rPr lang="uk-UA" sz="2400" b="1" dirty="0" smtClean="0"/>
            </a:br>
            <a:r>
              <a:rPr lang="uk-UA" sz="2400" dirty="0" smtClean="0"/>
              <a:t>В'ячеслав </a:t>
            </a:r>
            <a:r>
              <a:rPr lang="uk-UA" sz="2400" dirty="0" err="1" smtClean="0"/>
              <a:t>Воскобович</a:t>
            </a:r>
            <a:r>
              <a:rPr lang="uk-UA" sz="2400" dirty="0" smtClean="0"/>
              <a:t> говорить про те, що намагається піти від виробництва ігор для одноразового застосування, коли дитина збере-розбере і прибере гру подалі. Він прагне до створення багатофункціональних ігор, які будуть творчо використовуватися дитиною постійно.</a:t>
            </a:r>
            <a:r>
              <a:rPr lang="uk-UA" sz="2000" dirty="0" smtClean="0"/>
              <a:t/>
            </a:r>
            <a:br>
              <a:rPr lang="uk-UA" sz="2000" dirty="0" smtClean="0"/>
            </a:br>
            <a:endParaRPr lang="uk-UA" sz="2000" dirty="0"/>
          </a:p>
        </p:txBody>
      </p:sp>
      <p:pic>
        <p:nvPicPr>
          <p:cNvPr id="65538" name="Picture 2" descr="undefined"/>
          <p:cNvPicPr>
            <a:picLocks noChangeAspect="1" noChangeArrowheads="1"/>
          </p:cNvPicPr>
          <p:nvPr/>
        </p:nvPicPr>
        <p:blipFill>
          <a:blip r:embed="rId2" cstate="print"/>
          <a:srcRect/>
          <a:stretch>
            <a:fillRect/>
          </a:stretch>
        </p:blipFill>
        <p:spPr bwMode="auto">
          <a:xfrm>
            <a:off x="0" y="2708920"/>
            <a:ext cx="5250347" cy="39330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pPr fontAlgn="base"/>
            <a:r>
              <a:rPr lang="ru-RU" sz="2200" b="1" dirty="0" err="1" smtClean="0"/>
              <a:t>Особливості</a:t>
            </a:r>
            <a:r>
              <a:rPr lang="ru-RU" sz="2200" b="1" dirty="0" smtClean="0"/>
              <a:t> </a:t>
            </a:r>
            <a:r>
              <a:rPr lang="ru-RU" sz="2200" b="1" dirty="0" err="1" smtClean="0"/>
              <a:t>ігор</a:t>
            </a:r>
            <a:r>
              <a:rPr lang="ru-RU" sz="2200" b="1" dirty="0" smtClean="0"/>
              <a:t/>
            </a:r>
            <a:br>
              <a:rPr lang="ru-RU" sz="2200" b="1" dirty="0" smtClean="0"/>
            </a:br>
            <a:r>
              <a:rPr lang="ru-RU" sz="2200" b="1" dirty="0" err="1" smtClean="0"/>
              <a:t>Розробляються</a:t>
            </a:r>
            <a:r>
              <a:rPr lang="ru-RU" sz="2200" b="1" dirty="0" smtClean="0"/>
              <a:t> у </a:t>
            </a:r>
            <a:r>
              <a:rPr lang="ru-RU" sz="2200" b="1" dirty="0" err="1" smtClean="0"/>
              <a:t>відповідності</a:t>
            </a:r>
            <a:r>
              <a:rPr lang="ru-RU" sz="2200" b="1" dirty="0" smtClean="0"/>
              <a:t> </a:t>
            </a:r>
            <a:r>
              <a:rPr lang="ru-RU" sz="2200" b="1" dirty="0" err="1" smtClean="0"/>
              <a:t>з</a:t>
            </a:r>
            <a:r>
              <a:rPr lang="ru-RU" sz="2200" b="1" dirty="0" smtClean="0"/>
              <a:t> </a:t>
            </a:r>
            <a:r>
              <a:rPr lang="ru-RU" sz="2200" b="1" dirty="0" err="1" smtClean="0"/>
              <a:t>інтересами</a:t>
            </a:r>
            <a:r>
              <a:rPr lang="ru-RU" sz="2200" b="1" dirty="0" smtClean="0"/>
              <a:t> </a:t>
            </a:r>
            <a:r>
              <a:rPr lang="ru-RU" sz="2200" b="1" dirty="0" err="1" smtClean="0"/>
              <a:t>дітей</a:t>
            </a:r>
            <a:r>
              <a:rPr lang="ru-RU" sz="2200" b="1" dirty="0" smtClean="0"/>
              <a:t>. </a:t>
            </a:r>
            <a:r>
              <a:rPr lang="ru-RU" sz="2200" dirty="0" smtClean="0"/>
              <a:t>Вони </a:t>
            </a:r>
            <a:r>
              <a:rPr lang="ru-RU" sz="2200" dirty="0" err="1" smtClean="0"/>
              <a:t>займаються</a:t>
            </a:r>
            <a:r>
              <a:rPr lang="ru-RU" sz="2200" dirty="0" smtClean="0"/>
              <a:t> </a:t>
            </a:r>
            <a:r>
              <a:rPr lang="ru-RU" sz="2200" dirty="0" err="1" smtClean="0"/>
              <a:t>з</a:t>
            </a:r>
            <a:r>
              <a:rPr lang="ru-RU" sz="2200" dirty="0" smtClean="0"/>
              <a:t> </a:t>
            </a:r>
            <a:r>
              <a:rPr lang="ru-RU" sz="2200" dirty="0" err="1" smtClean="0"/>
              <a:t>задоволенням</a:t>
            </a:r>
            <a:r>
              <a:rPr lang="ru-RU" sz="2200" dirty="0" smtClean="0"/>
              <a:t>. </a:t>
            </a:r>
            <a:r>
              <a:rPr lang="ru-RU" sz="2200" dirty="0" err="1" smtClean="0"/>
              <a:t>Малюки</a:t>
            </a:r>
            <a:r>
              <a:rPr lang="ru-RU" sz="2200" dirty="0" smtClean="0"/>
              <a:t> </a:t>
            </a:r>
            <a:r>
              <a:rPr lang="ru-RU" sz="2200" dirty="0" err="1" smtClean="0"/>
              <a:t>постійно</a:t>
            </a:r>
            <a:r>
              <a:rPr lang="ru-RU" sz="2200" dirty="0" smtClean="0"/>
              <a:t> </a:t>
            </a:r>
            <a:r>
              <a:rPr lang="ru-RU" sz="2200" dirty="0" err="1" smtClean="0"/>
              <a:t>відкривають</a:t>
            </a:r>
            <a:r>
              <a:rPr lang="ru-RU" sz="2200" dirty="0" smtClean="0"/>
              <a:t> для себе </a:t>
            </a:r>
            <a:r>
              <a:rPr lang="ru-RU" sz="2200" dirty="0" err="1" smtClean="0"/>
              <a:t>щось</a:t>
            </a:r>
            <a:r>
              <a:rPr lang="ru-RU" sz="2200" dirty="0" smtClean="0"/>
              <a:t> </a:t>
            </a:r>
            <a:r>
              <a:rPr lang="ru-RU" sz="2200" dirty="0" err="1" smtClean="0"/>
              <a:t>нове</a:t>
            </a:r>
            <a:r>
              <a:rPr lang="ru-RU" sz="2200" dirty="0" smtClean="0"/>
              <a:t>, </a:t>
            </a:r>
            <a:r>
              <a:rPr lang="ru-RU" sz="2200" dirty="0" err="1" smtClean="0"/>
              <a:t>незвідане</a:t>
            </a:r>
            <a:r>
              <a:rPr lang="ru-RU" sz="2200" dirty="0" smtClean="0"/>
              <a:t> </a:t>
            </a:r>
            <a:r>
              <a:rPr lang="ru-RU" sz="2200" dirty="0" err="1" smtClean="0"/>
              <a:t>раніше</a:t>
            </a:r>
            <a:r>
              <a:rPr lang="ru-RU" sz="2200" dirty="0" smtClean="0"/>
              <a:t>.</a:t>
            </a:r>
            <a:br>
              <a:rPr lang="ru-RU" sz="2200" dirty="0" smtClean="0"/>
            </a:br>
            <a:r>
              <a:rPr lang="ru-RU" sz="2200" b="1" dirty="0" err="1" smtClean="0"/>
              <a:t>Кожна</a:t>
            </a:r>
            <a:r>
              <a:rPr lang="ru-RU" sz="2200" b="1" dirty="0" smtClean="0"/>
              <a:t> </a:t>
            </a:r>
            <a:r>
              <a:rPr lang="ru-RU" sz="2200" b="1" dirty="0" err="1" smtClean="0"/>
              <a:t>гра</a:t>
            </a:r>
            <a:r>
              <a:rPr lang="ru-RU" sz="2200" b="1" dirty="0" smtClean="0"/>
              <a:t> </a:t>
            </a:r>
            <a:r>
              <a:rPr lang="ru-RU" sz="2200" b="1" dirty="0" err="1" smtClean="0"/>
              <a:t>може</a:t>
            </a:r>
            <a:r>
              <a:rPr lang="ru-RU" sz="2200" b="1" dirty="0" smtClean="0"/>
              <a:t> </a:t>
            </a:r>
            <a:r>
              <a:rPr lang="ru-RU" sz="2200" b="1" dirty="0" err="1" smtClean="0"/>
              <a:t>використовуватися</a:t>
            </a:r>
            <a:r>
              <a:rPr lang="ru-RU" sz="2200" b="1" dirty="0" smtClean="0"/>
              <a:t> </a:t>
            </a:r>
            <a:r>
              <a:rPr lang="ru-RU" sz="2200" b="1" dirty="0" err="1" smtClean="0"/>
              <a:t>дітьми</a:t>
            </a:r>
            <a:r>
              <a:rPr lang="ru-RU" sz="2200" b="1" dirty="0" smtClean="0"/>
              <a:t> </a:t>
            </a:r>
            <a:r>
              <a:rPr lang="ru-RU" sz="2200" b="1" dirty="0" err="1" smtClean="0"/>
              <a:t>різного</a:t>
            </a:r>
            <a:r>
              <a:rPr lang="ru-RU" sz="2200" b="1" dirty="0" smtClean="0"/>
              <a:t> </a:t>
            </a:r>
            <a:r>
              <a:rPr lang="ru-RU" sz="2200" b="1" dirty="0" err="1" smtClean="0"/>
              <a:t>віку</a:t>
            </a:r>
            <a:r>
              <a:rPr lang="ru-RU" sz="2200" b="1" dirty="0" smtClean="0"/>
              <a:t>, </a:t>
            </a:r>
            <a:r>
              <a:rPr lang="ru-RU" sz="2200" b="1" dirty="0" err="1" smtClean="0"/>
              <a:t>починаючи</a:t>
            </a:r>
            <a:r>
              <a:rPr lang="ru-RU" sz="2200" b="1" dirty="0" smtClean="0"/>
              <a:t> </a:t>
            </a:r>
            <a:r>
              <a:rPr lang="ru-RU" sz="2200" b="1" dirty="0" err="1" smtClean="0"/>
              <a:t>від</a:t>
            </a:r>
            <a:r>
              <a:rPr lang="ru-RU" sz="2200" b="1" dirty="0" smtClean="0"/>
              <a:t> 2 до 7 </a:t>
            </a:r>
            <a:r>
              <a:rPr lang="ru-RU" sz="2200" b="1" dirty="0" err="1" smtClean="0"/>
              <a:t>років</a:t>
            </a:r>
            <a:r>
              <a:rPr lang="ru-RU" sz="2200" b="1" dirty="0" smtClean="0"/>
              <a:t>. </a:t>
            </a:r>
            <a:r>
              <a:rPr lang="ru-RU" sz="2200" dirty="0" smtClean="0"/>
              <a:t>Для </a:t>
            </a:r>
            <a:r>
              <a:rPr lang="ru-RU" sz="2200" dirty="0" err="1" smtClean="0"/>
              <a:t>малюків</a:t>
            </a:r>
            <a:r>
              <a:rPr lang="ru-RU" sz="2200" dirty="0" smtClean="0"/>
              <a:t> </a:t>
            </a:r>
            <a:r>
              <a:rPr lang="ru-RU" sz="2200" dirty="0" err="1" smtClean="0"/>
              <a:t>приготовані</a:t>
            </a:r>
            <a:r>
              <a:rPr lang="ru-RU" sz="2200" dirty="0" smtClean="0"/>
              <a:t> </a:t>
            </a:r>
            <a:r>
              <a:rPr lang="ru-RU" sz="2200" dirty="0" err="1" smtClean="0"/>
              <a:t>прості</a:t>
            </a:r>
            <a:r>
              <a:rPr lang="ru-RU" sz="2200" dirty="0" smtClean="0"/>
              <a:t> </a:t>
            </a:r>
            <a:r>
              <a:rPr lang="ru-RU" sz="2200" dirty="0" err="1" smtClean="0"/>
              <a:t>завдання</a:t>
            </a:r>
            <a:r>
              <a:rPr lang="ru-RU" sz="2200" dirty="0" smtClean="0"/>
              <a:t>, </a:t>
            </a:r>
            <a:r>
              <a:rPr lang="ru-RU" sz="2200" dirty="0" err="1" smtClean="0"/>
              <a:t>для</a:t>
            </a:r>
            <a:r>
              <a:rPr lang="ru-RU" sz="2200" dirty="0" smtClean="0"/>
              <a:t> старших </a:t>
            </a:r>
            <a:r>
              <a:rPr lang="ru-RU" sz="2200" dirty="0" err="1" smtClean="0"/>
              <a:t>хлопців</a:t>
            </a:r>
            <a:r>
              <a:rPr lang="ru-RU" sz="2200" dirty="0" smtClean="0"/>
              <a:t> </a:t>
            </a:r>
            <a:r>
              <a:rPr lang="ru-RU" sz="2200" dirty="0" err="1" smtClean="0"/>
              <a:t>завдання</a:t>
            </a:r>
            <a:r>
              <a:rPr lang="ru-RU" sz="2200" dirty="0" smtClean="0"/>
              <a:t> </a:t>
            </a:r>
            <a:r>
              <a:rPr lang="ru-RU" sz="2200" dirty="0" err="1" smtClean="0"/>
              <a:t>ускладнюються</a:t>
            </a:r>
            <a:r>
              <a:rPr lang="ru-RU" sz="2200" dirty="0" smtClean="0"/>
              <a:t>. Чим старше </a:t>
            </a:r>
            <a:r>
              <a:rPr lang="ru-RU" sz="2200" dirty="0" err="1" smtClean="0"/>
              <a:t>дитина</a:t>
            </a:r>
            <a:r>
              <a:rPr lang="ru-RU" sz="2200" dirty="0" smtClean="0"/>
              <a:t>, </a:t>
            </a:r>
            <a:r>
              <a:rPr lang="ru-RU" sz="2200" dirty="0" err="1" smtClean="0"/>
              <a:t>тим</a:t>
            </a:r>
            <a:r>
              <a:rPr lang="ru-RU" sz="2200" dirty="0" smtClean="0"/>
              <a:t> </a:t>
            </a:r>
            <a:r>
              <a:rPr lang="ru-RU" sz="2200" dirty="0" err="1" smtClean="0"/>
              <a:t>вище</a:t>
            </a:r>
            <a:r>
              <a:rPr lang="ru-RU" sz="2200" dirty="0" smtClean="0"/>
              <a:t> </a:t>
            </a:r>
            <a:r>
              <a:rPr lang="ru-RU" sz="2200" dirty="0" err="1" smtClean="0"/>
              <a:t>рівень</a:t>
            </a:r>
            <a:r>
              <a:rPr lang="ru-RU" sz="2200" dirty="0" smtClean="0"/>
              <a:t> </a:t>
            </a:r>
            <a:r>
              <a:rPr lang="ru-RU" sz="2200" dirty="0" err="1" smtClean="0"/>
              <a:t>складності</a:t>
            </a:r>
            <a:r>
              <a:rPr lang="ru-RU" sz="2200" dirty="0" smtClean="0"/>
              <a:t>.</a:t>
            </a:r>
            <a:br>
              <a:rPr lang="ru-RU" sz="2200" dirty="0" smtClean="0"/>
            </a:br>
            <a:r>
              <a:rPr lang="ru-RU" sz="2200" b="1" dirty="0" err="1" smtClean="0"/>
              <a:t>Багатофункціональність</a:t>
            </a:r>
            <a:r>
              <a:rPr lang="ru-RU" sz="2200" b="1" dirty="0" smtClean="0"/>
              <a:t> та </a:t>
            </a:r>
            <a:r>
              <a:rPr lang="ru-RU" sz="2200" b="1" dirty="0" err="1" smtClean="0"/>
              <a:t>універсальність</a:t>
            </a:r>
            <a:r>
              <a:rPr lang="ru-RU" sz="2200" b="1" dirty="0" smtClean="0"/>
              <a:t>. </a:t>
            </a:r>
            <a:r>
              <a:rPr lang="ru-RU" sz="2200" dirty="0" err="1" smtClean="0"/>
              <a:t>Кожна</a:t>
            </a:r>
            <a:r>
              <a:rPr lang="ru-RU" sz="2200" dirty="0" smtClean="0"/>
              <a:t> </a:t>
            </a:r>
            <a:r>
              <a:rPr lang="ru-RU" sz="2200" dirty="0" err="1" smtClean="0"/>
              <a:t>гра</a:t>
            </a:r>
            <a:r>
              <a:rPr lang="ru-RU" sz="2200" dirty="0" smtClean="0"/>
              <a:t> </a:t>
            </a:r>
            <a:r>
              <a:rPr lang="ru-RU" sz="2200" dirty="0" err="1" smtClean="0"/>
              <a:t>припускає</a:t>
            </a:r>
            <a:r>
              <a:rPr lang="ru-RU" sz="2200" dirty="0" smtClean="0"/>
              <a:t> </a:t>
            </a:r>
            <a:r>
              <a:rPr lang="ru-RU" sz="2200" dirty="0" err="1" smtClean="0"/>
              <a:t>рішення</a:t>
            </a:r>
            <a:r>
              <a:rPr lang="ru-RU" sz="2200" dirty="0" smtClean="0"/>
              <a:t> </a:t>
            </a:r>
            <a:r>
              <a:rPr lang="ru-RU" sz="2200" dirty="0" err="1" smtClean="0"/>
              <a:t>багатьох</a:t>
            </a:r>
            <a:r>
              <a:rPr lang="ru-RU" sz="2200" dirty="0" smtClean="0"/>
              <a:t> </a:t>
            </a:r>
            <a:r>
              <a:rPr lang="ru-RU" sz="2200" dirty="0" err="1" smtClean="0"/>
              <a:t>завдань</a:t>
            </a:r>
            <a:r>
              <a:rPr lang="ru-RU" sz="2200" dirty="0" smtClean="0"/>
              <a:t> </a:t>
            </a:r>
            <a:r>
              <a:rPr lang="ru-RU" sz="2200" dirty="0" err="1" smtClean="0"/>
              <a:t>навчання</a:t>
            </a:r>
            <a:r>
              <a:rPr lang="ru-RU" sz="2200" dirty="0" smtClean="0"/>
              <a:t>, </a:t>
            </a:r>
            <a:r>
              <a:rPr lang="ru-RU" sz="2200" dirty="0" err="1" smtClean="0"/>
              <a:t>сприяє</a:t>
            </a:r>
            <a:r>
              <a:rPr lang="ru-RU" sz="2200" dirty="0" smtClean="0"/>
              <a:t> </a:t>
            </a:r>
            <a:r>
              <a:rPr lang="ru-RU" sz="2200" dirty="0" err="1" smtClean="0"/>
              <a:t>всебічному</a:t>
            </a:r>
            <a:r>
              <a:rPr lang="ru-RU" sz="2200" dirty="0" smtClean="0"/>
              <a:t> </a:t>
            </a:r>
            <a:r>
              <a:rPr lang="ru-RU" sz="2200" dirty="0" err="1" smtClean="0">
                <a:hlinkClick r:id="rId2"/>
              </a:rPr>
              <a:t>розвитку</a:t>
            </a:r>
            <a:r>
              <a:rPr lang="ru-RU" sz="2200" dirty="0" smtClean="0"/>
              <a:t> </a:t>
            </a:r>
            <a:r>
              <a:rPr lang="ru-RU" sz="2200" dirty="0" err="1" smtClean="0"/>
              <a:t>дітей</a:t>
            </a:r>
            <a:r>
              <a:rPr lang="ru-RU" sz="2200" dirty="0" smtClean="0"/>
              <a:t> та </a:t>
            </a:r>
            <a:r>
              <a:rPr lang="ru-RU" sz="2200" dirty="0" err="1" smtClean="0"/>
              <a:t>прояву</a:t>
            </a:r>
            <a:r>
              <a:rPr lang="ru-RU" sz="2200" dirty="0" smtClean="0"/>
              <a:t> </a:t>
            </a:r>
            <a:r>
              <a:rPr lang="ru-RU" sz="2200" dirty="0" err="1" smtClean="0"/>
              <a:t>творчих</a:t>
            </a:r>
            <a:r>
              <a:rPr lang="ru-RU" sz="2200" dirty="0" smtClean="0"/>
              <a:t> </a:t>
            </a:r>
            <a:r>
              <a:rPr lang="ru-RU" sz="2200" dirty="0" err="1" smtClean="0"/>
              <a:t>здібностей</a:t>
            </a:r>
            <a:r>
              <a:rPr lang="ru-RU" sz="2200" dirty="0" smtClean="0"/>
              <a:t>.</a:t>
            </a:r>
            <a:br>
              <a:rPr lang="ru-RU" sz="2200" dirty="0" smtClean="0"/>
            </a:br>
            <a:r>
              <a:rPr lang="ru-RU" sz="2200" b="1" dirty="0" err="1" smtClean="0"/>
              <a:t>Пропонований</a:t>
            </a:r>
            <a:r>
              <a:rPr lang="ru-RU" sz="2200" b="1" dirty="0" smtClean="0"/>
              <a:t> </a:t>
            </a:r>
            <a:r>
              <a:rPr lang="ru-RU" sz="2200" b="1" dirty="0" err="1" smtClean="0"/>
              <a:t>готовий</a:t>
            </a:r>
            <a:r>
              <a:rPr lang="ru-RU" sz="2200" b="1" dirty="0" smtClean="0"/>
              <a:t> </a:t>
            </a:r>
            <a:r>
              <a:rPr lang="ru-RU" sz="2200" b="1" dirty="0" err="1" smtClean="0"/>
              <a:t>дидактичний</a:t>
            </a:r>
            <a:r>
              <a:rPr lang="ru-RU" sz="2200" b="1" dirty="0" smtClean="0"/>
              <a:t> </a:t>
            </a:r>
            <a:r>
              <a:rPr lang="ru-RU" sz="2200" b="1" dirty="0" err="1" smtClean="0"/>
              <a:t>матеріал</a:t>
            </a:r>
            <a:r>
              <a:rPr lang="ru-RU" sz="2200" b="1" dirty="0" smtClean="0"/>
              <a:t> </a:t>
            </a:r>
            <a:r>
              <a:rPr lang="ru-RU" sz="2200" b="1" dirty="0" err="1" smtClean="0"/>
              <a:t>систематизований</a:t>
            </a:r>
            <a:r>
              <a:rPr lang="ru-RU" sz="2200" b="1" dirty="0" smtClean="0"/>
              <a:t> за </a:t>
            </a:r>
            <a:r>
              <a:rPr lang="ru-RU" sz="2200" b="1" dirty="0" err="1" smtClean="0"/>
              <a:t>віком</a:t>
            </a:r>
            <a:r>
              <a:rPr lang="ru-RU" sz="2200" b="1" dirty="0" smtClean="0"/>
              <a:t> та </a:t>
            </a:r>
            <a:r>
              <a:rPr lang="ru-RU" sz="2200" b="1" dirty="0" err="1" smtClean="0"/>
              <a:t>освітнім</a:t>
            </a:r>
            <a:r>
              <a:rPr lang="ru-RU" sz="2200" b="1" dirty="0" smtClean="0"/>
              <a:t> </a:t>
            </a:r>
            <a:r>
              <a:rPr lang="ru-RU" sz="2200" b="1" dirty="0" err="1" smtClean="0"/>
              <a:t>завданням</a:t>
            </a:r>
            <a:r>
              <a:rPr lang="ru-RU" sz="2200" b="1" dirty="0" smtClean="0"/>
              <a:t>.</a:t>
            </a:r>
            <a:r>
              <a:rPr lang="ru-RU" sz="2200" dirty="0" smtClean="0"/>
              <a:t/>
            </a:r>
            <a:br>
              <a:rPr lang="ru-RU" sz="2200" dirty="0" smtClean="0"/>
            </a:br>
            <a:r>
              <a:rPr lang="ru-RU" sz="2200" b="1" dirty="0" smtClean="0"/>
              <a:t>До </a:t>
            </a:r>
            <a:r>
              <a:rPr lang="ru-RU" sz="2200" b="1" dirty="0" err="1" smtClean="0"/>
              <a:t>багатьох</a:t>
            </a:r>
            <a:r>
              <a:rPr lang="ru-RU" sz="2200" b="1" dirty="0" smtClean="0"/>
              <a:t> </a:t>
            </a:r>
            <a:r>
              <a:rPr lang="ru-RU" sz="2200" b="1" dirty="0" err="1" smtClean="0"/>
              <a:t>ігор</a:t>
            </a:r>
            <a:r>
              <a:rPr lang="ru-RU" sz="2200" b="1" dirty="0" smtClean="0"/>
              <a:t> </a:t>
            </a:r>
            <a:r>
              <a:rPr lang="ru-RU" sz="2200" b="1" dirty="0" err="1" smtClean="0"/>
              <a:t>запропоновано</a:t>
            </a:r>
            <a:r>
              <a:rPr lang="ru-RU" sz="2200" b="1" dirty="0" smtClean="0"/>
              <a:t> </a:t>
            </a:r>
            <a:r>
              <a:rPr lang="ru-RU" sz="2200" b="1" dirty="0" err="1" smtClean="0"/>
              <a:t>методичний</a:t>
            </a:r>
            <a:r>
              <a:rPr lang="ru-RU" sz="2200" b="1" dirty="0" smtClean="0"/>
              <a:t> </a:t>
            </a:r>
            <a:r>
              <a:rPr lang="ru-RU" sz="2200" b="1" dirty="0" err="1" smtClean="0"/>
              <a:t>посібник</a:t>
            </a:r>
            <a:r>
              <a:rPr lang="ru-RU" sz="2200" b="1" dirty="0" smtClean="0"/>
              <a:t>, в </a:t>
            </a:r>
            <a:r>
              <a:rPr lang="ru-RU" sz="2200" b="1" dirty="0" err="1" smtClean="0"/>
              <a:t>якому</a:t>
            </a:r>
            <a:r>
              <a:rPr lang="ru-RU" sz="2200" b="1" dirty="0" smtClean="0"/>
              <a:t> </a:t>
            </a:r>
            <a:r>
              <a:rPr lang="ru-RU" sz="2200" b="1" dirty="0" err="1" smtClean="0"/>
              <a:t>вже</a:t>
            </a:r>
            <a:r>
              <a:rPr lang="ru-RU" sz="2200" b="1" dirty="0" smtClean="0"/>
              <a:t> </a:t>
            </a:r>
            <a:r>
              <a:rPr lang="ru-RU" sz="2200" b="1" dirty="0" err="1" smtClean="0"/>
              <a:t>можна</a:t>
            </a:r>
            <a:r>
              <a:rPr lang="ru-RU" sz="2200" b="1" dirty="0" smtClean="0"/>
              <a:t> </a:t>
            </a:r>
            <a:r>
              <a:rPr lang="ru-RU" sz="2200" b="1" dirty="0" err="1" smtClean="0"/>
              <a:t>взяти</a:t>
            </a:r>
            <a:r>
              <a:rPr lang="ru-RU" sz="2200" b="1" dirty="0" smtClean="0"/>
              <a:t> </a:t>
            </a:r>
            <a:r>
              <a:rPr lang="ru-RU" sz="2200" b="1" dirty="0" err="1" smtClean="0"/>
              <a:t>готовий</a:t>
            </a:r>
            <a:r>
              <a:rPr lang="ru-RU" sz="2200" b="1" dirty="0" smtClean="0"/>
              <a:t> </a:t>
            </a:r>
            <a:r>
              <a:rPr lang="ru-RU" sz="2200" b="1" dirty="0" err="1" smtClean="0"/>
              <a:t>казковий</a:t>
            </a:r>
            <a:r>
              <a:rPr lang="ru-RU" sz="2200" b="1" dirty="0" smtClean="0"/>
              <a:t> сюжет</a:t>
            </a:r>
            <a:r>
              <a:rPr lang="ru-RU" sz="2200" dirty="0" smtClean="0"/>
              <a:t> </a:t>
            </a:r>
            <a:r>
              <a:rPr lang="ru-RU" sz="2200" dirty="0" err="1" smtClean="0"/>
              <a:t>з</a:t>
            </a:r>
            <a:r>
              <a:rPr lang="ru-RU" sz="2200" dirty="0" smtClean="0"/>
              <a:t> </a:t>
            </a:r>
            <a:r>
              <a:rPr lang="ru-RU" sz="2200" dirty="0" err="1" smtClean="0"/>
              <a:t>включеними</a:t>
            </a:r>
            <a:r>
              <a:rPr lang="ru-RU" sz="2200" dirty="0" smtClean="0"/>
              <a:t> в </a:t>
            </a:r>
            <a:r>
              <a:rPr lang="ru-RU" sz="2200" dirty="0" err="1" smtClean="0"/>
              <a:t>нього</a:t>
            </a:r>
            <a:r>
              <a:rPr lang="ru-RU" sz="2200" dirty="0" smtClean="0"/>
              <a:t> </a:t>
            </a:r>
            <a:r>
              <a:rPr lang="ru-RU" sz="2200" dirty="0" err="1" smtClean="0"/>
              <a:t>завданнями</a:t>
            </a:r>
            <a:r>
              <a:rPr lang="ru-RU" sz="2200" dirty="0" smtClean="0"/>
              <a:t>, </a:t>
            </a:r>
            <a:r>
              <a:rPr lang="ru-RU" sz="2200" dirty="0" err="1" smtClean="0"/>
              <a:t>ілюстраціями</a:t>
            </a:r>
            <a:r>
              <a:rPr lang="ru-RU" sz="2200" dirty="0" smtClean="0"/>
              <a:t> та </a:t>
            </a:r>
            <a:r>
              <a:rPr lang="ru-RU" sz="2200" dirty="0" err="1" smtClean="0"/>
              <a:t>запитаннями</a:t>
            </a:r>
            <a:r>
              <a:rPr lang="ru-RU" sz="2200" dirty="0" smtClean="0"/>
              <a:t>. Цей момент </a:t>
            </a:r>
            <a:r>
              <a:rPr lang="ru-RU" sz="2200" dirty="0" err="1" smtClean="0"/>
              <a:t>є</a:t>
            </a:r>
            <a:r>
              <a:rPr lang="ru-RU" sz="2200" dirty="0" smtClean="0"/>
              <a:t> </a:t>
            </a:r>
            <a:r>
              <a:rPr lang="ru-RU" sz="2200" dirty="0" err="1" smtClean="0"/>
              <a:t>ключовим</a:t>
            </a:r>
            <a:r>
              <a:rPr lang="ru-RU" sz="2200" dirty="0" smtClean="0"/>
              <a:t> у </a:t>
            </a:r>
            <a:r>
              <a:rPr lang="ru-RU" sz="2200" dirty="0" err="1" smtClean="0"/>
              <a:t>технології</a:t>
            </a:r>
            <a:r>
              <a:rPr lang="ru-RU" sz="2200" dirty="0" smtClean="0"/>
              <a:t> </a:t>
            </a:r>
            <a:r>
              <a:rPr lang="ru-RU" sz="2200" dirty="0" err="1" smtClean="0"/>
              <a:t>Воскобовича</a:t>
            </a:r>
            <a:r>
              <a:rPr lang="ru-RU" sz="2200" dirty="0" smtClean="0"/>
              <a:t>. </a:t>
            </a:r>
            <a:r>
              <a:rPr lang="ru-RU" sz="2200" dirty="0" err="1" smtClean="0"/>
              <a:t>Дорослий</a:t>
            </a:r>
            <a:r>
              <a:rPr lang="ru-RU" sz="2200" dirty="0" smtClean="0"/>
              <a:t> буде </a:t>
            </a:r>
            <a:r>
              <a:rPr lang="ru-RU" sz="2200" dirty="0" err="1" smtClean="0"/>
              <a:t>виступати</a:t>
            </a:r>
            <a:r>
              <a:rPr lang="ru-RU" sz="2200" dirty="0" smtClean="0"/>
              <a:t> </a:t>
            </a:r>
            <a:r>
              <a:rPr lang="ru-RU" sz="2200" dirty="0" err="1" smtClean="0"/>
              <a:t>повноправним</a:t>
            </a:r>
            <a:r>
              <a:rPr lang="ru-RU" sz="2200" dirty="0" smtClean="0"/>
              <a:t> партнером </a:t>
            </a:r>
            <a:r>
              <a:rPr lang="ru-RU" sz="2200" dirty="0" err="1" smtClean="0"/>
              <a:t>малюка</a:t>
            </a:r>
            <a:r>
              <a:rPr lang="ru-RU" sz="2200" dirty="0" smtClean="0"/>
              <a:t>, </a:t>
            </a:r>
            <a:r>
              <a:rPr lang="ru-RU" sz="2200" dirty="0" err="1" smtClean="0"/>
              <a:t>незважаючи</a:t>
            </a:r>
            <a:r>
              <a:rPr lang="ru-RU" sz="2200" dirty="0" smtClean="0"/>
              <a:t> на </a:t>
            </a:r>
            <a:r>
              <a:rPr lang="ru-RU" sz="2200" dirty="0" err="1" smtClean="0"/>
              <a:t>вік</a:t>
            </a:r>
            <a:r>
              <a:rPr lang="ru-RU" sz="2200" dirty="0" smtClean="0"/>
              <a:t>.</a:t>
            </a:r>
            <a:br>
              <a:rPr lang="ru-RU" sz="2200" dirty="0" smtClean="0"/>
            </a:br>
            <a:r>
              <a:rPr lang="ru-RU" sz="2200" b="1" dirty="0" err="1" smtClean="0"/>
              <a:t>Висока</a:t>
            </a:r>
            <a:r>
              <a:rPr lang="ru-RU" sz="2200" b="1" dirty="0" smtClean="0"/>
              <a:t> </a:t>
            </a:r>
            <a:r>
              <a:rPr lang="ru-RU" sz="2200" b="1" dirty="0" err="1" smtClean="0"/>
              <a:t>варіативність</a:t>
            </a:r>
            <a:r>
              <a:rPr lang="ru-RU" sz="2200" b="1" dirty="0" smtClean="0"/>
              <a:t>. </a:t>
            </a:r>
            <a:r>
              <a:rPr lang="ru-RU" sz="2200" dirty="0" smtClean="0"/>
              <a:t>До </a:t>
            </a:r>
            <a:r>
              <a:rPr lang="ru-RU" sz="2200" dirty="0" err="1" smtClean="0"/>
              <a:t>ігор</a:t>
            </a:r>
            <a:r>
              <a:rPr lang="ru-RU" sz="2200" dirty="0" smtClean="0"/>
              <a:t> </a:t>
            </a:r>
            <a:r>
              <a:rPr lang="ru-RU" sz="2200" dirty="0" err="1" smtClean="0"/>
              <a:t>запропоновано</a:t>
            </a:r>
            <a:r>
              <a:rPr lang="ru-RU" sz="2200" dirty="0" smtClean="0"/>
              <a:t> </a:t>
            </a:r>
            <a:r>
              <a:rPr lang="ru-RU" sz="2200" dirty="0" err="1" smtClean="0"/>
              <a:t>багато</a:t>
            </a:r>
            <a:r>
              <a:rPr lang="ru-RU" sz="2200" dirty="0" smtClean="0"/>
              <a:t> </a:t>
            </a:r>
            <a:r>
              <a:rPr lang="ru-RU" sz="2200" dirty="0" err="1" smtClean="0"/>
              <a:t>завдань</a:t>
            </a:r>
            <a:r>
              <a:rPr lang="ru-RU" sz="2200" dirty="0" smtClean="0"/>
              <a:t>, </a:t>
            </a:r>
            <a:r>
              <a:rPr lang="ru-RU" sz="2200" dirty="0" err="1" smtClean="0"/>
              <a:t>починаючи</a:t>
            </a:r>
            <a:r>
              <a:rPr lang="ru-RU" sz="2200" dirty="0" smtClean="0"/>
              <a:t> </a:t>
            </a:r>
            <a:r>
              <a:rPr lang="ru-RU" sz="2200" dirty="0" err="1" smtClean="0"/>
              <a:t>з</a:t>
            </a:r>
            <a:r>
              <a:rPr lang="ru-RU" sz="2200" dirty="0" smtClean="0"/>
              <a:t> </a:t>
            </a:r>
            <a:r>
              <a:rPr lang="ru-RU" sz="2200" dirty="0" err="1" smtClean="0"/>
              <a:t>маніпулювання</a:t>
            </a:r>
            <a:r>
              <a:rPr lang="ru-RU" sz="2200" dirty="0" smtClean="0"/>
              <a:t> </a:t>
            </a:r>
            <a:r>
              <a:rPr lang="ru-RU" sz="2200" dirty="0" err="1" smtClean="0"/>
              <a:t>і</a:t>
            </a:r>
            <a:r>
              <a:rPr lang="ru-RU" sz="2200" dirty="0" smtClean="0"/>
              <a:t> </a:t>
            </a:r>
            <a:r>
              <a:rPr lang="ru-RU" sz="2200" dirty="0" err="1" smtClean="0"/>
              <a:t>закінчуючи</a:t>
            </a:r>
            <a:r>
              <a:rPr lang="ru-RU" sz="2200" dirty="0" smtClean="0"/>
              <a:t> </a:t>
            </a:r>
            <a:r>
              <a:rPr lang="ru-RU" sz="2200" dirty="0" err="1" smtClean="0"/>
              <a:t>складними</a:t>
            </a:r>
            <a:r>
              <a:rPr lang="ru-RU" sz="2200" dirty="0" smtClean="0"/>
              <a:t> </a:t>
            </a:r>
            <a:r>
              <a:rPr lang="ru-RU" sz="2200" dirty="0" err="1" smtClean="0"/>
              <a:t>розвиваючими</a:t>
            </a:r>
            <a:r>
              <a:rPr lang="ru-RU" sz="2200" dirty="0" smtClean="0"/>
              <a:t> </a:t>
            </a:r>
            <a:r>
              <a:rPr lang="ru-RU" sz="2200" dirty="0" err="1" smtClean="0"/>
              <a:t>вправами</a:t>
            </a:r>
            <a:r>
              <a:rPr lang="ru-RU" sz="2200" dirty="0" smtClean="0"/>
              <a:t>.</a:t>
            </a:r>
            <a:r>
              <a:rPr lang="ru-RU" dirty="0" smtClean="0"/>
              <a:t/>
            </a:r>
            <a:br>
              <a:rPr lang="ru-RU" dirty="0" smtClean="0"/>
            </a:br>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274638"/>
            <a:ext cx="3826768" cy="5602634"/>
          </a:xfrm>
        </p:spPr>
        <p:txBody>
          <a:bodyPr>
            <a:normAutofit fontScale="90000"/>
          </a:bodyPr>
          <a:lstStyle/>
          <a:p>
            <a:r>
              <a:rPr lang="uk-UA" sz="2700" b="1" dirty="0" smtClean="0">
                <a:latin typeface="Arial" pitchFamily="34" charset="0"/>
                <a:cs typeface="Arial" pitchFamily="34" charset="0"/>
              </a:rPr>
              <a:t>«Квадрат </a:t>
            </a:r>
            <a:r>
              <a:rPr lang="uk-UA" sz="2700" b="1" dirty="0" err="1" smtClean="0">
                <a:latin typeface="Arial" pitchFamily="34" charset="0"/>
                <a:cs typeface="Arial" pitchFamily="34" charset="0"/>
              </a:rPr>
              <a:t>Воскобовича</a:t>
            </a:r>
            <a:r>
              <a:rPr lang="uk-UA" sz="2700" b="1" dirty="0" smtClean="0">
                <a:latin typeface="Arial" pitchFamily="34" charset="0"/>
                <a:cs typeface="Arial" pitchFamily="34" charset="0"/>
              </a:rPr>
              <a:t>» з легкістю трансформується в різні форми: літак, черепаха, будинок та інші. </a:t>
            </a:r>
            <a:r>
              <a:rPr lang="uk-UA" sz="2700" dirty="0" smtClean="0">
                <a:latin typeface="Arial" pitchFamily="34" charset="0"/>
                <a:cs typeface="Arial" pitchFamily="34" charset="0"/>
              </a:rPr>
              <a:t>Форми збираються як плоскі, так і об'ємні. Можна скористатися для складання готовими схемами, а можна пофантазувати і придумати свій образ. Всього схем складання більше 100.</a:t>
            </a:r>
            <a:r>
              <a:rPr lang="uk-UA" dirty="0" smtClean="0"/>
              <a:t/>
            </a:r>
            <a:br>
              <a:rPr lang="uk-UA" dirty="0" smtClean="0"/>
            </a:br>
            <a:endParaRPr lang="uk-UA" dirty="0"/>
          </a:p>
        </p:txBody>
      </p:sp>
      <p:pic>
        <p:nvPicPr>
          <p:cNvPr id="3" name="Picture 4" descr="undefined"/>
          <p:cNvPicPr>
            <a:picLocks noChangeAspect="1" noChangeArrowheads="1"/>
          </p:cNvPicPr>
          <p:nvPr/>
        </p:nvPicPr>
        <p:blipFill>
          <a:blip r:embed="rId2" cstate="print"/>
          <a:srcRect/>
          <a:stretch>
            <a:fillRect/>
          </a:stretch>
        </p:blipFill>
        <p:spPr bwMode="auto">
          <a:xfrm>
            <a:off x="0" y="3762375"/>
            <a:ext cx="4762500" cy="30956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274638"/>
            <a:ext cx="4896544" cy="6322714"/>
          </a:xfrm>
        </p:spPr>
        <p:txBody>
          <a:bodyPr>
            <a:normAutofit fontScale="90000"/>
          </a:bodyPr>
          <a:lstStyle/>
          <a:p>
            <a:pPr fontAlgn="base"/>
            <a:r>
              <a:rPr lang="uk-UA" sz="2200" i="1" dirty="0" smtClean="0">
                <a:latin typeface="Arial" pitchFamily="34" charset="0"/>
                <a:cs typeface="Arial" pitchFamily="34" charset="0"/>
              </a:rPr>
              <a:t>Ліхтарики. Еталони форми</a:t>
            </a:r>
            <a:r>
              <a:rPr lang="uk-UA" sz="2200" dirty="0" smtClean="0">
                <a:latin typeface="Arial" pitchFamily="34" charset="0"/>
                <a:cs typeface="Arial" pitchFamily="34" charset="0"/>
              </a:rPr>
              <a:t/>
            </a:r>
            <a:br>
              <a:rPr lang="uk-UA" sz="2200" dirty="0" smtClean="0">
                <a:latin typeface="Arial" pitchFamily="34" charset="0"/>
                <a:cs typeface="Arial" pitchFamily="34" charset="0"/>
              </a:rPr>
            </a:br>
            <a:r>
              <a:rPr lang="uk-UA" sz="2200" dirty="0" smtClean="0">
                <a:latin typeface="Arial" pitchFamily="34" charset="0"/>
                <a:cs typeface="Arial" pitchFamily="34" charset="0"/>
              </a:rPr>
              <a:t>В комплекті запропоновані «ліхтарики» - еталони різних форм і розмірів. До поля гри, виконаному з </a:t>
            </a:r>
            <a:r>
              <a:rPr lang="uk-UA" sz="2200" dirty="0" err="1" smtClean="0">
                <a:latin typeface="Arial" pitchFamily="34" charset="0"/>
                <a:cs typeface="Arial" pitchFamily="34" charset="0"/>
              </a:rPr>
              <a:t>ковроліну</a:t>
            </a:r>
            <a:r>
              <a:rPr lang="uk-UA" sz="2200" dirty="0" smtClean="0">
                <a:latin typeface="Arial" pitchFamily="34" charset="0"/>
                <a:cs typeface="Arial" pitchFamily="34" charset="0"/>
              </a:rPr>
              <a:t>, вони закріплюються за допомогою стрічки. Поле для гри можна розташовувати як горизонтально, так і вертикально.</a:t>
            </a:r>
            <a:br>
              <a:rPr lang="uk-UA" sz="2200" dirty="0" smtClean="0">
                <a:latin typeface="Arial" pitchFamily="34" charset="0"/>
                <a:cs typeface="Arial" pitchFamily="34" charset="0"/>
              </a:rPr>
            </a:br>
            <a:r>
              <a:rPr lang="uk-UA" sz="2200" dirty="0" smtClean="0">
                <a:latin typeface="Arial" pitchFamily="34" charset="0"/>
                <a:cs typeface="Arial" pitchFamily="34" charset="0"/>
              </a:rPr>
              <a:t>В альбомі, який входить в комплект, пропонуються різні схеми для конструювання фігур. Можна працювати, спираючись на них, а можна проявити уяву і придумати самостійно. Альбом підрозділі на теми: людина, тварини, метелики та інші. Це зроблено для зручності його використання.</a:t>
            </a:r>
            <a:r>
              <a:rPr lang="uk-UA" dirty="0" smtClean="0"/>
              <a:t/>
            </a:r>
            <a:br>
              <a:rPr lang="uk-UA" dirty="0" smtClean="0"/>
            </a:br>
            <a:endParaRPr lang="uk-UA" dirty="0"/>
          </a:p>
        </p:txBody>
      </p:sp>
      <p:pic>
        <p:nvPicPr>
          <p:cNvPr id="3" name="Рисунок 2" descr="https://karapuz.net.ua/images/3837/3837-razvivayushchie-igry-vyacheslava-voskobovicha-3.jpg">
            <a:hlinkClick r:id="rId2"/>
          </p:cNvPr>
          <p:cNvPicPr/>
          <p:nvPr/>
        </p:nvPicPr>
        <p:blipFill>
          <a:blip r:embed="rId3" cstate="print"/>
          <a:srcRect/>
          <a:stretch>
            <a:fillRect/>
          </a:stretch>
        </p:blipFill>
        <p:spPr bwMode="auto">
          <a:xfrm>
            <a:off x="179512" y="1124744"/>
            <a:ext cx="4032448" cy="51617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74638"/>
            <a:ext cx="5112568" cy="6466730"/>
          </a:xfrm>
        </p:spPr>
        <p:txBody>
          <a:bodyPr>
            <a:normAutofit/>
          </a:bodyPr>
          <a:lstStyle/>
          <a:p>
            <a:pPr fontAlgn="base"/>
            <a:r>
              <a:rPr lang="uk-UA" sz="2700" b="1" dirty="0" smtClean="0">
                <a:latin typeface="Arial" pitchFamily="34" charset="0"/>
                <a:cs typeface="Arial" pitchFamily="34" charset="0"/>
              </a:rPr>
              <a:t>Конструктор «</a:t>
            </a:r>
            <a:r>
              <a:rPr lang="uk-UA" sz="2700" b="1" dirty="0" err="1" smtClean="0">
                <a:latin typeface="Arial" pitchFamily="34" charset="0"/>
                <a:cs typeface="Arial" pitchFamily="34" charset="0"/>
              </a:rPr>
              <a:t>Диво-соти</a:t>
            </a:r>
            <a:r>
              <a:rPr lang="uk-UA" sz="2700" b="1" dirty="0" smtClean="0">
                <a:latin typeface="Arial" pitchFamily="34" charset="0"/>
                <a:cs typeface="Arial" pitchFamily="34" charset="0"/>
              </a:rPr>
              <a:t>» буде розвивати у дитини:</a:t>
            </a:r>
            <a:r>
              <a:rPr lang="uk-UA" sz="2700" dirty="0" smtClean="0">
                <a:latin typeface="Arial" pitchFamily="34" charset="0"/>
                <a:cs typeface="Arial" pitchFamily="34" charset="0"/>
              </a:rPr>
              <a:t/>
            </a:r>
            <a:br>
              <a:rPr lang="uk-UA" sz="2700" dirty="0" smtClean="0">
                <a:latin typeface="Arial" pitchFamily="34" charset="0"/>
                <a:cs typeface="Arial" pitchFamily="34" charset="0"/>
              </a:rPr>
            </a:br>
            <a:r>
              <a:rPr lang="uk-UA" sz="2700" dirty="0" smtClean="0">
                <a:latin typeface="Arial" pitchFamily="34" charset="0"/>
                <a:cs typeface="Arial" pitchFamily="34" charset="0"/>
              </a:rPr>
              <a:t>логіку;</a:t>
            </a:r>
            <a:br>
              <a:rPr lang="uk-UA" sz="2700" dirty="0" smtClean="0">
                <a:latin typeface="Arial" pitchFamily="34" charset="0"/>
                <a:cs typeface="Arial" pitchFamily="34" charset="0"/>
              </a:rPr>
            </a:br>
            <a:r>
              <a:rPr lang="uk-UA" sz="2700" dirty="0" smtClean="0">
                <a:latin typeface="Arial" pitchFamily="34" charset="0"/>
                <a:cs typeface="Arial" pitchFamily="34" charset="0"/>
              </a:rPr>
              <a:t>вміння знаходити розв'язання математичних задач;</a:t>
            </a:r>
            <a:br>
              <a:rPr lang="uk-UA" sz="2700" dirty="0" smtClean="0">
                <a:latin typeface="Arial" pitchFamily="34" charset="0"/>
                <a:cs typeface="Arial" pitchFamily="34" charset="0"/>
              </a:rPr>
            </a:br>
            <a:r>
              <a:rPr lang="uk-UA" sz="2700" dirty="0" smtClean="0">
                <a:latin typeface="Arial" pitchFamily="34" charset="0"/>
                <a:cs typeface="Arial" pitchFamily="34" charset="0"/>
              </a:rPr>
              <a:t>дрібну моторику;</a:t>
            </a:r>
            <a:br>
              <a:rPr lang="uk-UA" sz="2700" dirty="0" smtClean="0">
                <a:latin typeface="Arial" pitchFamily="34" charset="0"/>
                <a:cs typeface="Arial" pitchFamily="34" charset="0"/>
              </a:rPr>
            </a:br>
            <a:r>
              <a:rPr lang="uk-UA" sz="2700" dirty="0" smtClean="0">
                <a:latin typeface="Arial" pitchFamily="34" charset="0"/>
                <a:cs typeface="Arial" pitchFamily="34" charset="0"/>
              </a:rPr>
              <a:t>зір;</a:t>
            </a:r>
            <a:br>
              <a:rPr lang="uk-UA" sz="2700" dirty="0" smtClean="0">
                <a:latin typeface="Arial" pitchFamily="34" charset="0"/>
                <a:cs typeface="Arial" pitchFamily="34" charset="0"/>
              </a:rPr>
            </a:br>
            <a:r>
              <a:rPr lang="uk-UA" sz="2700" dirty="0" smtClean="0">
                <a:latin typeface="Arial" pitchFamily="34" charset="0"/>
                <a:cs typeface="Arial" pitchFamily="34" charset="0"/>
              </a:rPr>
              <a:t>Гра познайомить хлопців з геометричними фігурами, дасть уявлення про поняття «частина і ціле».</a:t>
            </a:r>
            <a:br>
              <a:rPr lang="uk-UA" sz="2700" dirty="0" smtClean="0">
                <a:latin typeface="Arial" pitchFamily="34" charset="0"/>
                <a:cs typeface="Arial" pitchFamily="34" charset="0"/>
              </a:rPr>
            </a:br>
            <a:r>
              <a:rPr lang="uk-UA" dirty="0" smtClean="0"/>
              <a:t/>
            </a:r>
            <a:br>
              <a:rPr lang="uk-UA" dirty="0" smtClean="0"/>
            </a:br>
            <a:endParaRPr lang="uk-UA" dirty="0"/>
          </a:p>
        </p:txBody>
      </p:sp>
      <p:pic>
        <p:nvPicPr>
          <p:cNvPr id="3" name="Рисунок 2" descr="https://karapuz.net.ua/images/3837/3837-razvivayushchie-igry-vyacheslava-voskobovicha-4.jpg">
            <a:hlinkClick r:id="rId2"/>
          </p:cNvPr>
          <p:cNvPicPr/>
          <p:nvPr/>
        </p:nvPicPr>
        <p:blipFill>
          <a:blip r:embed="rId3" cstate="print"/>
          <a:srcRect/>
          <a:stretch>
            <a:fillRect/>
          </a:stretch>
        </p:blipFill>
        <p:spPr bwMode="auto">
          <a:xfrm>
            <a:off x="762000" y="1268760"/>
            <a:ext cx="2729880" cy="50177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планування 2019-2020 рр\карт. для през. з матем\slide_8.jpg"/>
          <p:cNvPicPr>
            <a:picLocks noChangeAspect="1" noChangeArrowheads="1"/>
          </p:cNvPicPr>
          <p:nvPr/>
        </p:nvPicPr>
        <p:blipFill>
          <a:blip r:embed="rId2" cstate="print"/>
          <a:srcRect/>
          <a:stretch>
            <a:fillRect/>
          </a:stretch>
        </p:blipFill>
        <p:spPr bwMode="auto">
          <a:xfrm>
            <a:off x="107504" y="188640"/>
            <a:ext cx="8784976" cy="658873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74638"/>
            <a:ext cx="3754760" cy="3298378"/>
          </a:xfrm>
        </p:spPr>
        <p:txBody>
          <a:bodyPr>
            <a:normAutofit/>
          </a:bodyPr>
          <a:lstStyle/>
          <a:p>
            <a:r>
              <a:rPr lang="uk-UA" sz="2800" dirty="0" smtClean="0"/>
              <a:t>Результатом творчості інженера стала новітня педагогічна технологія «Казкові лабіринти гри» — своєрідний цикл ігор-казок із життя Фіолетового лісу.</a:t>
            </a:r>
            <a:endParaRPr lang="uk-UA" sz="2800" dirty="0"/>
          </a:p>
        </p:txBody>
      </p:sp>
      <p:pic>
        <p:nvPicPr>
          <p:cNvPr id="3" name="Picture 2" descr="undefined"/>
          <p:cNvPicPr>
            <a:picLocks noChangeAspect="1" noChangeArrowheads="1"/>
          </p:cNvPicPr>
          <p:nvPr/>
        </p:nvPicPr>
        <p:blipFill>
          <a:blip r:embed="rId2" cstate="print"/>
          <a:srcRect/>
          <a:stretch>
            <a:fillRect/>
          </a:stretch>
        </p:blipFill>
        <p:spPr bwMode="auto">
          <a:xfrm>
            <a:off x="971600" y="3573016"/>
            <a:ext cx="7143750" cy="2857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6106690"/>
          </a:xfrm>
        </p:spPr>
        <p:txBody>
          <a:bodyPr>
            <a:normAutofit/>
          </a:bodyPr>
          <a:lstStyle/>
          <a:p>
            <a:pPr fontAlgn="base"/>
            <a:r>
              <a:rPr lang="uk-UA" sz="2200" b="1" dirty="0" smtClean="0"/>
              <a:t>Значення казки в іграх</a:t>
            </a:r>
            <a:br>
              <a:rPr lang="uk-UA" sz="2200" b="1" dirty="0" smtClean="0"/>
            </a:br>
            <a:r>
              <a:rPr lang="uk-UA" sz="2200" dirty="0" smtClean="0"/>
              <a:t>На перше місце при створенні ігор </a:t>
            </a:r>
            <a:r>
              <a:rPr lang="uk-UA" sz="2200" dirty="0" err="1" smtClean="0"/>
              <a:t>Воскобович</a:t>
            </a:r>
            <a:r>
              <a:rPr lang="uk-UA" sz="2200" dirty="0" smtClean="0"/>
              <a:t> ставив інтереси дітей. Знаючи про те, як діти люблять казки, він включив їх у свої методичні посібники. </a:t>
            </a:r>
            <a:r>
              <a:rPr lang="uk-UA" sz="2200" b="1" dirty="0" smtClean="0"/>
              <a:t>Читаючи казку і допомагаючи казковим героям, діти непомітно переходять до навчання.</a:t>
            </a:r>
            <a:r>
              <a:rPr lang="uk-UA" sz="2200" dirty="0" smtClean="0"/>
              <a:t/>
            </a:r>
            <a:br>
              <a:rPr lang="uk-UA" sz="2200" dirty="0" smtClean="0"/>
            </a:br>
            <a:r>
              <a:rPr lang="uk-UA" sz="2200" dirty="0" smtClean="0"/>
              <a:t>Разом з героями казок, мудрим вороном Метром, хоробрим малюком </a:t>
            </a:r>
            <a:r>
              <a:rPr lang="uk-UA" sz="2200" dirty="0" err="1" smtClean="0"/>
              <a:t>Гео</a:t>
            </a:r>
            <a:r>
              <a:rPr lang="uk-UA" sz="2200" dirty="0" smtClean="0"/>
              <a:t>, хитрим, але простакуватий </a:t>
            </a:r>
            <a:r>
              <a:rPr lang="uk-UA" sz="2200" dirty="0" err="1" smtClean="0"/>
              <a:t>Всюсь</a:t>
            </a:r>
            <a:r>
              <a:rPr lang="uk-UA" sz="2200" dirty="0" smtClean="0"/>
              <a:t>, забавним </a:t>
            </a:r>
            <a:r>
              <a:rPr lang="uk-UA" sz="2200" dirty="0" err="1" smtClean="0"/>
              <a:t>магноликом</a:t>
            </a:r>
            <a:r>
              <a:rPr lang="uk-UA" sz="2200" dirty="0" smtClean="0"/>
              <a:t>, павуком </a:t>
            </a:r>
            <a:r>
              <a:rPr lang="uk-UA" sz="2200" dirty="0" err="1" smtClean="0"/>
              <a:t>Юком</a:t>
            </a:r>
            <a:r>
              <a:rPr lang="uk-UA" sz="2200" dirty="0" smtClean="0"/>
              <a:t>, </a:t>
            </a:r>
            <a:r>
              <a:rPr lang="uk-UA" sz="2200" dirty="0" err="1" smtClean="0"/>
              <a:t>Нетающими</a:t>
            </a:r>
            <a:r>
              <a:rPr lang="uk-UA" sz="2200" dirty="0" smtClean="0"/>
              <a:t> крижинками, </a:t>
            </a:r>
            <a:r>
              <a:rPr lang="uk-UA" sz="2200" dirty="0" err="1" smtClean="0"/>
              <a:t>Диво-Цветіком</a:t>
            </a:r>
            <a:r>
              <a:rPr lang="uk-UA" sz="2200" dirty="0" smtClean="0"/>
              <a:t> і бджілкою </a:t>
            </a:r>
            <a:r>
              <a:rPr lang="uk-UA" sz="2200" dirty="0" err="1" smtClean="0"/>
              <a:t>Жужжой</a:t>
            </a:r>
            <a:r>
              <a:rPr lang="uk-UA" sz="2200" dirty="0" smtClean="0"/>
              <a:t> дитина відправляється в подорож по фіолетовому лісі і допомагає їм справлятися зі злом, виконуючи завдання.</a:t>
            </a:r>
            <a:br>
              <a:rPr lang="uk-UA" sz="2200" dirty="0" smtClean="0"/>
            </a:br>
            <a:r>
              <a:rPr lang="uk-UA" sz="2200" b="1" dirty="0" smtClean="0"/>
              <a:t>Фіолетовий ліс – це </a:t>
            </a:r>
            <a:r>
              <a:rPr lang="uk-UA" sz="2200" b="1" dirty="0" err="1" smtClean="0"/>
              <a:t>сенсомоторне</a:t>
            </a:r>
            <a:r>
              <a:rPr lang="uk-UA" sz="2200" b="1" dirty="0" smtClean="0"/>
              <a:t> середовище для дитячого розвитку. </a:t>
            </a:r>
            <a:r>
              <a:rPr lang="uk-UA" sz="2200" dirty="0" smtClean="0"/>
              <a:t>Вона складається з різних ігрових зон. У цих зонах персонажі навчають хлопців грати в різноманітні ігри, допомагає їм у цьому казка.</a:t>
            </a:r>
            <a:r>
              <a:rPr lang="uk-UA" dirty="0" smtClean="0"/>
              <a:t/>
            </a:r>
            <a:br>
              <a:rPr lang="uk-UA" dirty="0" smtClean="0"/>
            </a:b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9952" y="332657"/>
            <a:ext cx="4318248" cy="3267794"/>
          </a:xfrm>
        </p:spPr>
        <p:txBody>
          <a:bodyPr>
            <a:normAutofit fontScale="90000"/>
          </a:bodyPr>
          <a:lstStyle/>
          <a:p>
            <a:r>
              <a:rPr lang="uk-UA" b="1" dirty="0" smtClean="0"/>
              <a:t>технологією «Логіки світу» навчаються діти від 4 до 12 років</a:t>
            </a:r>
            <a:r>
              <a:rPr lang="uk-UA" dirty="0" smtClean="0"/>
              <a:t>.</a:t>
            </a:r>
            <a:br>
              <a:rPr lang="uk-UA" dirty="0" smtClean="0"/>
            </a:br>
            <a:r>
              <a:rPr lang="uk-UA" dirty="0" smtClean="0"/>
              <a:t>Автор технології І.</a:t>
            </a:r>
            <a:r>
              <a:rPr lang="uk-UA" dirty="0" err="1" smtClean="0"/>
              <a:t>Стеценко</a:t>
            </a:r>
            <a:endParaRPr lang="uk-UA" dirty="0"/>
          </a:p>
        </p:txBody>
      </p:sp>
      <p:sp>
        <p:nvSpPr>
          <p:cNvPr id="4" name="Подзаголовок 3"/>
          <p:cNvSpPr>
            <a:spLocks noGrp="1"/>
          </p:cNvSpPr>
          <p:nvPr>
            <p:ph type="subTitle" idx="1"/>
          </p:nvPr>
        </p:nvSpPr>
        <p:spPr>
          <a:xfrm>
            <a:off x="251520" y="3886200"/>
            <a:ext cx="8640960" cy="2639144"/>
          </a:xfrm>
        </p:spPr>
        <p:txBody>
          <a:bodyPr>
            <a:normAutofit fontScale="77500" lnSpcReduction="20000"/>
          </a:bodyPr>
          <a:lstStyle/>
          <a:p>
            <a:r>
              <a:rPr lang="uk-UA" dirty="0" smtClean="0"/>
              <a:t>Заняття за технологією «Логіки світу» проводяться у формі </a:t>
            </a:r>
            <a:r>
              <a:rPr lang="uk-UA" b="1" dirty="0" smtClean="0"/>
              <a:t>інтелектуальної гри </a:t>
            </a:r>
            <a:r>
              <a:rPr lang="uk-UA" b="1" dirty="0" err="1" smtClean="0"/>
              <a:t>.</a:t>
            </a:r>
            <a:r>
              <a:rPr lang="uk-UA" dirty="0" err="1" smtClean="0"/>
              <a:t>Для</a:t>
            </a:r>
            <a:r>
              <a:rPr lang="uk-UA" dirty="0" smtClean="0"/>
              <a:t> вирішення завдань від дітей не вимагається якихось особливих математичних знань. Більш ніж достатньо тих знань з математики, якими діти оволодівають в звичайному дитячому садку і в звичайній школі: вони повинні знати основні типи геометричних фігур (квадрат, прямокутник, круг, трикутник, чотирикутник, багатокутник) і вміти рахувати.</a:t>
            </a:r>
          </a:p>
          <a:p>
            <a:endParaRPr lang="uk-UA" dirty="0"/>
          </a:p>
        </p:txBody>
      </p:sp>
      <p:pic>
        <p:nvPicPr>
          <p:cNvPr id="3" name="Рисунок 2" descr="https://3.bp.blogspot.com/-Axoh7eXnZDw/V-lablN1YzI/AAAAAAAALj8/4hADUw0oQz073yQ0s-W1xzFDkb_Z74APACLcB/s320/Symbol_Color_Small.jpg">
            <a:hlinkClick r:id="rId2"/>
          </p:cNvPr>
          <p:cNvPicPr/>
          <p:nvPr/>
        </p:nvPicPr>
        <p:blipFill>
          <a:blip r:embed="rId3" cstate="print"/>
          <a:srcRect/>
          <a:stretch>
            <a:fillRect/>
          </a:stretch>
        </p:blipFill>
        <p:spPr bwMode="auto">
          <a:xfrm>
            <a:off x="179512" y="0"/>
            <a:ext cx="4104456" cy="302433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fontScale="90000"/>
          </a:bodyPr>
          <a:lstStyle/>
          <a:p>
            <a:r>
              <a:rPr lang="uk-UA" sz="3100" dirty="0" smtClean="0">
                <a:latin typeface="Arial" pitchFamily="34" charset="0"/>
                <a:cs typeface="Arial" pitchFamily="34" charset="0"/>
              </a:rPr>
              <a:t>Заняття за технологією «Логіки світу» проводяться у формі інтелектуальної гри або дослідження. Діти разом із казковими героями подорожують по Країні цікавих запитань і намагаються дати точні відповіді на запитання. Оригінальні арифметичні й геометричні задачі, </a:t>
            </a:r>
            <a:r>
              <a:rPr lang="uk-UA" sz="3100" dirty="0" err="1" smtClean="0">
                <a:latin typeface="Arial" pitchFamily="34" charset="0"/>
                <a:cs typeface="Arial" pitchFamily="34" charset="0"/>
              </a:rPr>
              <a:t>задачі</a:t>
            </a:r>
            <a:r>
              <a:rPr lang="uk-UA" sz="3100" dirty="0" smtClean="0">
                <a:latin typeface="Arial" pitchFamily="34" charset="0"/>
                <a:cs typeface="Arial" pitchFamily="34" charset="0"/>
              </a:rPr>
              <a:t> з теорії множин, математичної логіки, конструювання (на площині та у просторі), комбінаторики подано у цікавій та легкій для сприйняття формі. Діти закріплюють уявлення про геометричні фігури, навчаються розділяти складні фігури на більш прості, порівнювати предмети за різними ознаками, досягати поставленої мети, використовуючи лише заданий, суворо обмежений набір засобів.</a:t>
            </a:r>
            <a:r>
              <a:rPr lang="uk-UA" dirty="0" smtClean="0"/>
              <a:t/>
            </a:r>
            <a:br>
              <a:rPr lang="uk-UA" dirty="0" smtClean="0"/>
            </a:br>
            <a:endParaRPr lang="uk-U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2204863"/>
          </a:xfrm>
        </p:spPr>
        <p:txBody>
          <a:bodyPr>
            <a:noAutofit/>
          </a:bodyPr>
          <a:lstStyle/>
          <a:p>
            <a:r>
              <a:rPr lang="uk-UA" sz="2800" dirty="0" smtClean="0">
                <a:latin typeface="Arial" pitchFamily="34" charset="0"/>
                <a:cs typeface="Arial" pitchFamily="34" charset="0"/>
              </a:rPr>
              <a:t>При рішенні завдань необхідно звертати увагу не тільки на правильність розв’язку кожного завдання (дитина може знайти свій власний варіант відповіді), а й на </a:t>
            </a:r>
            <a:r>
              <a:rPr lang="uk-UA" sz="2800" b="1" dirty="0" smtClean="0">
                <a:latin typeface="Arial" pitchFamily="34" charset="0"/>
                <a:cs typeface="Arial" pitchFamily="34" charset="0"/>
              </a:rPr>
              <a:t>обґрунтування рішення</a:t>
            </a:r>
            <a:r>
              <a:rPr lang="uk-UA" sz="2800" dirty="0" smtClean="0">
                <a:latin typeface="Arial" pitchFamily="34" charset="0"/>
                <a:cs typeface="Arial" pitchFamily="34" charset="0"/>
              </a:rPr>
              <a:t>. </a:t>
            </a:r>
            <a:endParaRPr lang="uk-UA" sz="2800" dirty="0">
              <a:latin typeface="Arial" pitchFamily="34" charset="0"/>
              <a:cs typeface="Arial" pitchFamily="34" charset="0"/>
            </a:endParaRPr>
          </a:p>
        </p:txBody>
      </p:sp>
      <p:sp>
        <p:nvSpPr>
          <p:cNvPr id="3" name="Подзаголовок 2"/>
          <p:cNvSpPr>
            <a:spLocks noGrp="1"/>
          </p:cNvSpPr>
          <p:nvPr>
            <p:ph type="subTitle" idx="1"/>
          </p:nvPr>
        </p:nvSpPr>
        <p:spPr>
          <a:xfrm>
            <a:off x="251520" y="2132856"/>
            <a:ext cx="8424936" cy="3168352"/>
          </a:xfrm>
        </p:spPr>
        <p:txBody>
          <a:bodyPr>
            <a:normAutofit/>
          </a:bodyPr>
          <a:lstStyle/>
          <a:p>
            <a:r>
              <a:rPr lang="uk-UA" sz="2800" dirty="0" smtClean="0">
                <a:solidFill>
                  <a:schemeClr val="tx1"/>
                </a:solidFill>
              </a:rPr>
              <a:t>Із завдань кожного типу будуються </a:t>
            </a:r>
            <a:r>
              <a:rPr lang="uk-UA" sz="2800" b="1" dirty="0" smtClean="0">
                <a:solidFill>
                  <a:schemeClr val="tx1"/>
                </a:solidFill>
              </a:rPr>
              <a:t>ланцюжки за принципом «від простого до складного»</a:t>
            </a:r>
            <a:r>
              <a:rPr lang="uk-UA" sz="2800" dirty="0" smtClean="0">
                <a:solidFill>
                  <a:schemeClr val="tx1"/>
                </a:solidFill>
              </a:rPr>
              <a:t> так, що найпростіші завдання діти розв’язують без великих труднощів, поступово завдання ускладнюються і, дитина в більшості випадків навіть не помічає переходу від простих завдань до складних</a:t>
            </a:r>
            <a:r>
              <a:rPr lang="uk-UA" sz="3000" dirty="0" smtClean="0"/>
              <a:t>.</a:t>
            </a:r>
          </a:p>
          <a:p>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844823"/>
          </a:xfrm>
        </p:spPr>
        <p:txBody>
          <a:bodyPr>
            <a:normAutofit fontScale="90000"/>
          </a:bodyPr>
          <a:lstStyle/>
          <a:p>
            <a:r>
              <a:rPr lang="uk-UA" sz="3100" dirty="0" smtClean="0">
                <a:latin typeface="Arial" pitchFamily="34" charset="0"/>
                <a:cs typeface="Arial" pitchFamily="34" charset="0"/>
              </a:rPr>
              <a:t/>
            </a:r>
            <a:br>
              <a:rPr lang="uk-UA" sz="3100" dirty="0" smtClean="0">
                <a:latin typeface="Arial" pitchFamily="34" charset="0"/>
                <a:cs typeface="Arial" pitchFamily="34" charset="0"/>
              </a:rPr>
            </a:br>
            <a:r>
              <a:rPr lang="uk-UA" sz="2700" b="1" dirty="0" smtClean="0">
                <a:latin typeface="Arial" pitchFamily="34" charset="0"/>
                <a:cs typeface="Arial" pitchFamily="34" charset="0"/>
              </a:rPr>
              <a:t>Задача 1</a:t>
            </a:r>
            <a:r>
              <a:rPr lang="uk-UA" sz="2700" dirty="0" smtClean="0">
                <a:latin typeface="Arial" pitchFamily="34" charset="0"/>
                <a:cs typeface="Arial" pitchFamily="34" charset="0"/>
              </a:rPr>
              <a:t>.Уважно роздивись цей малюнок. Розкажи, в якому порядку розташовані квадрати в ланцюжку.</a:t>
            </a:r>
            <a:br>
              <a:rPr lang="uk-UA" sz="2700" dirty="0" smtClean="0">
                <a:latin typeface="Arial" pitchFamily="34" charset="0"/>
                <a:cs typeface="Arial" pitchFamily="34" charset="0"/>
              </a:rPr>
            </a:br>
            <a:r>
              <a:rPr lang="uk-UA" sz="2700" dirty="0" smtClean="0">
                <a:latin typeface="Arial" pitchFamily="34" charset="0"/>
                <a:cs typeface="Arial" pitchFamily="34" charset="0"/>
              </a:rPr>
              <a:t>Обведи олівцем наступний квадратик в ланцюжку. Намалюй сам останній квадратик цього ланцюжка.</a:t>
            </a:r>
            <a:r>
              <a:rPr lang="uk-UA" dirty="0" smtClean="0"/>
              <a:t/>
            </a:r>
            <a:br>
              <a:rPr lang="uk-UA" dirty="0" smtClean="0"/>
            </a:br>
            <a:endParaRPr lang="uk-UA" dirty="0"/>
          </a:p>
        </p:txBody>
      </p:sp>
      <p:sp>
        <p:nvSpPr>
          <p:cNvPr id="4" name="Подзаголовок 3"/>
          <p:cNvSpPr>
            <a:spLocks noGrp="1"/>
          </p:cNvSpPr>
          <p:nvPr>
            <p:ph type="subTitle" idx="1"/>
          </p:nvPr>
        </p:nvSpPr>
        <p:spPr>
          <a:xfrm>
            <a:off x="107504" y="3429000"/>
            <a:ext cx="8784976" cy="1728192"/>
          </a:xfrm>
        </p:spPr>
        <p:txBody>
          <a:bodyPr>
            <a:normAutofit fontScale="92500" lnSpcReduction="20000"/>
          </a:bodyPr>
          <a:lstStyle/>
          <a:p>
            <a:endParaRPr lang="uk-UA" dirty="0" smtClean="0"/>
          </a:p>
          <a:p>
            <a:r>
              <a:rPr lang="uk-UA" b="1" dirty="0" smtClean="0">
                <a:solidFill>
                  <a:schemeClr val="tx1"/>
                </a:solidFill>
              </a:rPr>
              <a:t>Задача 2</a:t>
            </a:r>
            <a:r>
              <a:rPr lang="uk-UA" dirty="0" smtClean="0">
                <a:solidFill>
                  <a:schemeClr val="tx1"/>
                </a:solidFill>
              </a:rPr>
              <a:t>.Подивись уважно на малюнки. В якому порядку намальовані геометричні фігури? Добудуй ланцюжки геометричних фігур.</a:t>
            </a:r>
          </a:p>
          <a:p>
            <a:endParaRPr lang="uk-UA" dirty="0"/>
          </a:p>
        </p:txBody>
      </p:sp>
      <p:pic>
        <p:nvPicPr>
          <p:cNvPr id="3" name="Рисунок 2" descr="https://4.bp.blogspot.com/-nJmuP8qf-RA/V-lapkXp3CI/AAAAAAAALkA/EcLTCh2E1rM9PBxnxOdKiAQJk7vxGtgdQCEw/s1600/image002.gif">
            <a:hlinkClick r:id="rId2"/>
          </p:cNvPr>
          <p:cNvPicPr/>
          <p:nvPr/>
        </p:nvPicPr>
        <p:blipFill>
          <a:blip r:embed="rId3" cstate="print"/>
          <a:srcRect/>
          <a:stretch>
            <a:fillRect/>
          </a:stretch>
        </p:blipFill>
        <p:spPr bwMode="auto">
          <a:xfrm>
            <a:off x="251520" y="1628800"/>
            <a:ext cx="4038600" cy="1295400"/>
          </a:xfrm>
          <a:prstGeom prst="rect">
            <a:avLst/>
          </a:prstGeom>
          <a:noFill/>
          <a:ln w="9525">
            <a:noFill/>
            <a:miter lim="800000"/>
            <a:headEnd/>
            <a:tailEnd/>
          </a:ln>
        </p:spPr>
      </p:pic>
      <p:pic>
        <p:nvPicPr>
          <p:cNvPr id="5" name="Рисунок 4" descr="https://1.bp.blogspot.com/-3MJsBMjvoJs/V-laprSYrPI/AAAAAAAALkM/dT1iJNukNDkTYb3H6aHZQHEtVkF61snVgCEw/s1600/image004.gif">
            <a:hlinkClick r:id="rId4"/>
          </p:cNvPr>
          <p:cNvPicPr/>
          <p:nvPr/>
        </p:nvPicPr>
        <p:blipFill>
          <a:blip r:embed="rId5" cstate="print"/>
          <a:srcRect/>
          <a:stretch>
            <a:fillRect/>
          </a:stretch>
        </p:blipFill>
        <p:spPr bwMode="auto">
          <a:xfrm>
            <a:off x="323528" y="5517232"/>
            <a:ext cx="5715000" cy="6731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512167"/>
          </a:xfrm>
        </p:spPr>
        <p:txBody>
          <a:bodyPr>
            <a:normAutofit fontScale="90000"/>
          </a:bodyPr>
          <a:lstStyle/>
          <a:p>
            <a:r>
              <a:rPr lang="uk-UA" sz="2700" dirty="0" smtClean="0"/>
              <a:t/>
            </a:r>
            <a:br>
              <a:rPr lang="uk-UA" sz="2700" dirty="0" smtClean="0"/>
            </a:br>
            <a:r>
              <a:rPr lang="uk-UA" sz="2700" b="1" dirty="0" smtClean="0"/>
              <a:t>Задача 3 </a:t>
            </a:r>
            <a:r>
              <a:rPr lang="uk-UA" sz="2700" b="1" dirty="0" err="1" smtClean="0"/>
              <a:t>.</a:t>
            </a:r>
            <a:r>
              <a:rPr lang="uk-UA" sz="2700" dirty="0" err="1" smtClean="0"/>
              <a:t>Подивись</a:t>
            </a:r>
            <a:r>
              <a:rPr lang="uk-UA" sz="2700" dirty="0" smtClean="0"/>
              <a:t> уважно на малюнок. Як ти гадаєш, що я пропустив? Домалюй там, де стоїть знак запитання.</a:t>
            </a:r>
            <a:br>
              <a:rPr lang="uk-UA" sz="2700" dirty="0" smtClean="0"/>
            </a:br>
            <a:r>
              <a:rPr lang="uk-UA" sz="2700" dirty="0" smtClean="0"/>
              <a:t>Поясни своє рішення.</a:t>
            </a:r>
            <a:r>
              <a:rPr lang="uk-UA" dirty="0" smtClean="0"/>
              <a:t/>
            </a:r>
            <a:br>
              <a:rPr lang="uk-UA" dirty="0" smtClean="0"/>
            </a:br>
            <a:endParaRPr lang="uk-UA" dirty="0"/>
          </a:p>
        </p:txBody>
      </p:sp>
      <p:sp>
        <p:nvSpPr>
          <p:cNvPr id="3" name="Подзаголовок 2"/>
          <p:cNvSpPr>
            <a:spLocks noGrp="1"/>
          </p:cNvSpPr>
          <p:nvPr>
            <p:ph type="subTitle" idx="1"/>
          </p:nvPr>
        </p:nvSpPr>
        <p:spPr/>
        <p:txBody>
          <a:bodyPr/>
          <a:lstStyle/>
          <a:p>
            <a:endParaRPr lang="uk-UA" dirty="0"/>
          </a:p>
        </p:txBody>
      </p:sp>
      <p:pic>
        <p:nvPicPr>
          <p:cNvPr id="4" name="Рисунок 3" descr="https://2.bp.blogspot.com/-XzUztijYYwM/V-laqbsBnnI/AAAAAAAALkY/dOlEXSfxxCM8MQsfhIa2ZKJuooNJajZrQCEw/s1600/image013.png">
            <a:hlinkClick r:id="rId2"/>
          </p:cNvPr>
          <p:cNvPicPr/>
          <p:nvPr/>
        </p:nvPicPr>
        <p:blipFill>
          <a:blip r:embed="rId3" cstate="print"/>
          <a:srcRect/>
          <a:stretch>
            <a:fillRect/>
          </a:stretch>
        </p:blipFill>
        <p:spPr bwMode="auto">
          <a:xfrm>
            <a:off x="1043608" y="1340768"/>
            <a:ext cx="6667500" cy="2260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404665"/>
            <a:ext cx="5832648" cy="1296144"/>
          </a:xfrm>
        </p:spPr>
        <p:txBody>
          <a:bodyPr>
            <a:normAutofit fontScale="90000"/>
          </a:bodyPr>
          <a:lstStyle/>
          <a:p>
            <a:r>
              <a:rPr lang="uk-UA" b="1" dirty="0" smtClean="0"/>
              <a:t>Будуємо геометричні фігури з … геометричних фігур</a:t>
            </a:r>
            <a:r>
              <a:rPr lang="uk-UA" dirty="0" smtClean="0"/>
              <a:t/>
            </a:r>
            <a:br>
              <a:rPr lang="uk-UA" dirty="0" smtClean="0"/>
            </a:br>
            <a:endParaRPr lang="uk-UA" dirty="0"/>
          </a:p>
        </p:txBody>
      </p:sp>
      <p:sp>
        <p:nvSpPr>
          <p:cNvPr id="3" name="Подзаголовок 2"/>
          <p:cNvSpPr>
            <a:spLocks noGrp="1"/>
          </p:cNvSpPr>
          <p:nvPr>
            <p:ph type="subTitle" idx="1"/>
          </p:nvPr>
        </p:nvSpPr>
        <p:spPr/>
        <p:txBody>
          <a:bodyPr/>
          <a:lstStyle/>
          <a:p>
            <a:endParaRPr lang="uk-UA" dirty="0"/>
          </a:p>
        </p:txBody>
      </p:sp>
      <p:pic>
        <p:nvPicPr>
          <p:cNvPr id="4" name="Рисунок 3" descr="http://4.bp.blogspot.com/-16uaZEEkN2E/VkdzeYMr7KI/AAAAAAAAIVI/0ZwPPyIt3rw/s320/image001.png">
            <a:hlinkClick r:id="rId2"/>
          </p:cNvPr>
          <p:cNvPicPr/>
          <p:nvPr/>
        </p:nvPicPr>
        <p:blipFill>
          <a:blip r:embed="rId3" cstate="print"/>
          <a:srcRect/>
          <a:stretch>
            <a:fillRect/>
          </a:stretch>
        </p:blipFill>
        <p:spPr bwMode="auto">
          <a:xfrm>
            <a:off x="251520" y="260648"/>
            <a:ext cx="3048000" cy="2197100"/>
          </a:xfrm>
          <a:prstGeom prst="rect">
            <a:avLst/>
          </a:prstGeom>
          <a:noFill/>
          <a:ln w="9525">
            <a:noFill/>
            <a:miter lim="800000"/>
            <a:headEnd/>
            <a:tailEnd/>
          </a:ln>
        </p:spPr>
      </p:pic>
      <p:pic>
        <p:nvPicPr>
          <p:cNvPr id="5" name="Рисунок 4" descr="http://4.bp.blogspot.com/-QHL5jsJ4koo/VkdzeZvNEsI/AAAAAAAAIVA/dFkyqwQPBI4/s1600/image003.png">
            <a:hlinkClick r:id="rId4"/>
          </p:cNvPr>
          <p:cNvPicPr/>
          <p:nvPr/>
        </p:nvPicPr>
        <p:blipFill>
          <a:blip r:embed="rId5" cstate="print"/>
          <a:srcRect/>
          <a:stretch>
            <a:fillRect/>
          </a:stretch>
        </p:blipFill>
        <p:spPr bwMode="auto">
          <a:xfrm>
            <a:off x="762000" y="2711450"/>
            <a:ext cx="7620000" cy="1435100"/>
          </a:xfrm>
          <a:prstGeom prst="rect">
            <a:avLst/>
          </a:prstGeom>
          <a:noFill/>
          <a:ln w="9525">
            <a:noFill/>
            <a:miter lim="800000"/>
            <a:headEnd/>
            <a:tailEnd/>
          </a:ln>
        </p:spPr>
      </p:pic>
      <p:pic>
        <p:nvPicPr>
          <p:cNvPr id="6" name="Рисунок 5" descr="http://3.bp.blogspot.com/-anANcc0tsrY/Vkdzeco-API/AAAAAAAAIVE/wbtUL60k8gs/s400/image005.png">
            <a:hlinkClick r:id="rId6"/>
          </p:cNvPr>
          <p:cNvPicPr/>
          <p:nvPr/>
        </p:nvPicPr>
        <p:blipFill>
          <a:blip r:embed="rId7" cstate="print"/>
          <a:srcRect/>
          <a:stretch>
            <a:fillRect/>
          </a:stretch>
        </p:blipFill>
        <p:spPr bwMode="auto">
          <a:xfrm>
            <a:off x="539552" y="3933056"/>
            <a:ext cx="3810000" cy="977900"/>
          </a:xfrm>
          <a:prstGeom prst="rect">
            <a:avLst/>
          </a:prstGeom>
          <a:noFill/>
          <a:ln w="9525">
            <a:noFill/>
            <a:miter lim="800000"/>
            <a:headEnd/>
            <a:tailEnd/>
          </a:ln>
        </p:spPr>
      </p:pic>
      <p:pic>
        <p:nvPicPr>
          <p:cNvPr id="7" name="Рисунок 6" descr="http://4.bp.blogspot.com/-4ShURl5BR1I/Vkdze9g9uMI/AAAAAAAAIVM/YqJsR3t-oQA/s1600/image007.png">
            <a:hlinkClick r:id="rId8"/>
          </p:cNvPr>
          <p:cNvPicPr/>
          <p:nvPr/>
        </p:nvPicPr>
        <p:blipFill>
          <a:blip r:embed="rId9" cstate="print"/>
          <a:srcRect/>
          <a:stretch>
            <a:fillRect/>
          </a:stretch>
        </p:blipFill>
        <p:spPr bwMode="auto">
          <a:xfrm>
            <a:off x="2267744" y="5143500"/>
            <a:ext cx="6667500" cy="17145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936103"/>
          </a:xfrm>
        </p:spPr>
        <p:txBody>
          <a:bodyPr>
            <a:normAutofit/>
          </a:bodyPr>
          <a:lstStyle/>
          <a:p>
            <a:r>
              <a:rPr lang="uk-UA" sz="2400" dirty="0" smtClean="0">
                <a:latin typeface="Arial" pitchFamily="34" charset="0"/>
                <a:cs typeface="Arial" pitchFamily="34" charset="0"/>
              </a:rPr>
              <a:t>Завдання 2</a:t>
            </a:r>
            <a:endParaRPr lang="uk-UA" sz="2400" dirty="0">
              <a:latin typeface="Arial" pitchFamily="34" charset="0"/>
              <a:cs typeface="Arial" pitchFamily="34" charset="0"/>
            </a:endParaRPr>
          </a:p>
        </p:txBody>
      </p:sp>
      <p:sp>
        <p:nvSpPr>
          <p:cNvPr id="3" name="Подзаголовок 2"/>
          <p:cNvSpPr>
            <a:spLocks noGrp="1"/>
          </p:cNvSpPr>
          <p:nvPr>
            <p:ph type="subTitle" idx="1"/>
          </p:nvPr>
        </p:nvSpPr>
        <p:spPr>
          <a:xfrm>
            <a:off x="4427984" y="3068960"/>
            <a:ext cx="4536504" cy="1008112"/>
          </a:xfrm>
        </p:spPr>
        <p:txBody>
          <a:bodyPr/>
          <a:lstStyle/>
          <a:p>
            <a:r>
              <a:rPr lang="uk-UA" dirty="0" smtClean="0">
                <a:solidFill>
                  <a:schemeClr val="tx1"/>
                </a:solidFill>
              </a:rPr>
              <a:t>Завдання 3 </a:t>
            </a:r>
            <a:endParaRPr lang="uk-UA" dirty="0">
              <a:solidFill>
                <a:schemeClr val="tx1"/>
              </a:solidFill>
            </a:endParaRPr>
          </a:p>
        </p:txBody>
      </p:sp>
      <p:pic>
        <p:nvPicPr>
          <p:cNvPr id="4" name="Рисунок 3" descr="http://2.bp.blogspot.com/-g_5_67LbqUE/VkdzfOAk9dI/AAAAAAAAIVQ/QcKuU__b9FA/s1600/image009.png">
            <a:hlinkClick r:id="rId2"/>
          </p:cNvPr>
          <p:cNvPicPr/>
          <p:nvPr/>
        </p:nvPicPr>
        <p:blipFill>
          <a:blip r:embed="rId3" cstate="print"/>
          <a:srcRect/>
          <a:stretch>
            <a:fillRect/>
          </a:stretch>
        </p:blipFill>
        <p:spPr bwMode="auto">
          <a:xfrm>
            <a:off x="762000" y="980728"/>
            <a:ext cx="7620000" cy="1008112"/>
          </a:xfrm>
          <a:prstGeom prst="rect">
            <a:avLst/>
          </a:prstGeom>
          <a:noFill/>
          <a:ln w="9525">
            <a:noFill/>
            <a:miter lim="800000"/>
            <a:headEnd/>
            <a:tailEnd/>
          </a:ln>
        </p:spPr>
      </p:pic>
      <p:pic>
        <p:nvPicPr>
          <p:cNvPr id="5" name="Рисунок 4" descr="http://1.bp.blogspot.com/-Knnz7h727a8/VkdzfKV0a6I/AAAAAAAAIVU/rbHnsGs-jaE/s400/image011.png">
            <a:hlinkClick r:id="rId4"/>
          </p:cNvPr>
          <p:cNvPicPr/>
          <p:nvPr/>
        </p:nvPicPr>
        <p:blipFill>
          <a:blip r:embed="rId5" cstate="print"/>
          <a:srcRect/>
          <a:stretch>
            <a:fillRect/>
          </a:stretch>
        </p:blipFill>
        <p:spPr bwMode="auto">
          <a:xfrm>
            <a:off x="683568" y="1412776"/>
            <a:ext cx="3810000" cy="1917700"/>
          </a:xfrm>
          <a:prstGeom prst="rect">
            <a:avLst/>
          </a:prstGeom>
          <a:noFill/>
          <a:ln w="9525">
            <a:noFill/>
            <a:miter lim="800000"/>
            <a:headEnd/>
            <a:tailEnd/>
          </a:ln>
        </p:spPr>
      </p:pic>
      <p:pic>
        <p:nvPicPr>
          <p:cNvPr id="6" name="Рисунок 5" descr="http://3.bp.blogspot.com/-aBvcW_k9GmU/VkdzfvlLknI/AAAAAAAAIVc/KZ4TpcMBy0I/s1600/image013.png">
            <a:hlinkClick r:id="rId6"/>
          </p:cNvPr>
          <p:cNvPicPr/>
          <p:nvPr/>
        </p:nvPicPr>
        <p:blipFill>
          <a:blip r:embed="rId7" cstate="print"/>
          <a:srcRect/>
          <a:stretch>
            <a:fillRect/>
          </a:stretch>
        </p:blipFill>
        <p:spPr bwMode="auto">
          <a:xfrm>
            <a:off x="251520" y="3717032"/>
            <a:ext cx="6667500" cy="1397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440159"/>
          </a:xfrm>
        </p:spPr>
        <p:txBody>
          <a:bodyPr>
            <a:normAutofit fontScale="90000"/>
          </a:bodyPr>
          <a:lstStyle/>
          <a:p>
            <a:r>
              <a:rPr lang="uk-UA" dirty="0" smtClean="0"/>
              <a:t/>
            </a:r>
            <a:br>
              <a:rPr lang="uk-UA" dirty="0" smtClean="0"/>
            </a:br>
            <a:r>
              <a:rPr lang="uk-UA" b="1" dirty="0" smtClean="0"/>
              <a:t>Завдання 4</a:t>
            </a:r>
            <a:r>
              <a:rPr lang="uk-UA" dirty="0" smtClean="0"/>
              <a:t/>
            </a:r>
            <a:br>
              <a:rPr lang="uk-UA" dirty="0" smtClean="0"/>
            </a:br>
            <a:r>
              <a:rPr lang="uk-UA" sz="3100" i="1" dirty="0" smtClean="0"/>
              <a:t>Які геометричні фігури ми можемо побудувати з двох таких трикутників?</a:t>
            </a:r>
            <a:r>
              <a:rPr lang="uk-UA" dirty="0" smtClean="0"/>
              <a:t/>
            </a:r>
            <a:br>
              <a:rPr lang="uk-UA" dirty="0" smtClean="0"/>
            </a:br>
            <a:endParaRPr lang="uk-UA" dirty="0"/>
          </a:p>
        </p:txBody>
      </p:sp>
      <p:sp>
        <p:nvSpPr>
          <p:cNvPr id="3" name="Подзаголовок 2"/>
          <p:cNvSpPr>
            <a:spLocks noGrp="1"/>
          </p:cNvSpPr>
          <p:nvPr>
            <p:ph type="subTitle" idx="1"/>
          </p:nvPr>
        </p:nvSpPr>
        <p:spPr/>
        <p:txBody>
          <a:bodyPr/>
          <a:lstStyle/>
          <a:p>
            <a:endParaRPr lang="uk-UA"/>
          </a:p>
        </p:txBody>
      </p:sp>
      <p:pic>
        <p:nvPicPr>
          <p:cNvPr id="4" name="Рисунок 3" descr="http://3.bp.blogspot.com/-jXN0H_BYYDc/VkdzfkebDDI/AAAAAAAAIVs/r-GjUaOZOPA/s1600/image017.png">
            <a:hlinkClick r:id="rId2"/>
          </p:cNvPr>
          <p:cNvPicPr/>
          <p:nvPr/>
        </p:nvPicPr>
        <p:blipFill>
          <a:blip r:embed="rId3" cstate="print"/>
          <a:srcRect/>
          <a:stretch>
            <a:fillRect/>
          </a:stretch>
        </p:blipFill>
        <p:spPr bwMode="auto">
          <a:xfrm>
            <a:off x="251520" y="1988840"/>
            <a:ext cx="1384300" cy="1384300"/>
          </a:xfrm>
          <a:prstGeom prst="rect">
            <a:avLst/>
          </a:prstGeom>
          <a:noFill/>
          <a:ln w="9525">
            <a:noFill/>
            <a:miter lim="800000"/>
            <a:headEnd/>
            <a:tailEnd/>
          </a:ln>
        </p:spPr>
      </p:pic>
      <p:pic>
        <p:nvPicPr>
          <p:cNvPr id="5" name="Рисунок 4" descr="http://2.bp.blogspot.com/-obn4LnxGmVU/VkdzgN9uvxI/AAAAAAAAIV4/inCgrcfFjaE/s1600/image019.png">
            <a:hlinkClick r:id="rId4"/>
          </p:cNvPr>
          <p:cNvPicPr/>
          <p:nvPr/>
        </p:nvPicPr>
        <p:blipFill>
          <a:blip r:embed="rId5" cstate="print"/>
          <a:srcRect/>
          <a:stretch>
            <a:fillRect/>
          </a:stretch>
        </p:blipFill>
        <p:spPr bwMode="auto">
          <a:xfrm>
            <a:off x="2555776" y="1772816"/>
            <a:ext cx="5898232" cy="2730500"/>
          </a:xfrm>
          <a:prstGeom prst="rect">
            <a:avLst/>
          </a:prstGeom>
          <a:noFill/>
          <a:ln w="9525">
            <a:noFill/>
            <a:miter lim="800000"/>
            <a:headEnd/>
            <a:tailEnd/>
          </a:ln>
        </p:spPr>
      </p:pic>
      <p:pic>
        <p:nvPicPr>
          <p:cNvPr id="6" name="Рисунок 5" descr="http://2.bp.blogspot.com/-DXA2bT6_I9s/VkdzgjHNn2I/AAAAAAAAIWE/aC-XRq4T024/s1600/image021.png">
            <a:hlinkClick r:id="rId6"/>
          </p:cNvPr>
          <p:cNvPicPr/>
          <p:nvPr/>
        </p:nvPicPr>
        <p:blipFill>
          <a:blip r:embed="rId7" cstate="print"/>
          <a:srcRect/>
          <a:stretch>
            <a:fillRect/>
          </a:stretch>
        </p:blipFill>
        <p:spPr bwMode="auto">
          <a:xfrm>
            <a:off x="683568" y="5517232"/>
            <a:ext cx="6667500" cy="1028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планування 2019-2020 рр\карт. для през. з матем\img1.jpg"/>
          <p:cNvPicPr>
            <a:picLocks noChangeAspect="1" noChangeArrowheads="1"/>
          </p:cNvPicPr>
          <p:nvPr/>
        </p:nvPicPr>
        <p:blipFill>
          <a:blip r:embed="rId2" cstate="print"/>
          <a:srcRect/>
          <a:stretch>
            <a:fillRect/>
          </a:stretch>
        </p:blipFill>
        <p:spPr bwMode="auto">
          <a:xfrm>
            <a:off x="0" y="2969"/>
            <a:ext cx="9144000" cy="685206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368151"/>
          </a:xfrm>
        </p:spPr>
        <p:txBody>
          <a:bodyPr>
            <a:normAutofit fontScale="90000"/>
          </a:bodyPr>
          <a:lstStyle/>
          <a:p>
            <a:r>
              <a:rPr lang="uk-UA" b="1" dirty="0" err="1" smtClean="0"/>
              <a:t>Лего-математика</a:t>
            </a:r>
            <a:r>
              <a:rPr lang="uk-UA" b="1" dirty="0" smtClean="0"/>
              <a:t>: поняття «більше — менше»,</a:t>
            </a:r>
            <a:endParaRPr lang="uk-UA" dirty="0"/>
          </a:p>
        </p:txBody>
      </p:sp>
      <p:sp>
        <p:nvSpPr>
          <p:cNvPr id="3" name="Подзаголовок 2"/>
          <p:cNvSpPr>
            <a:spLocks noGrp="1"/>
          </p:cNvSpPr>
          <p:nvPr>
            <p:ph type="subTitle" idx="1"/>
          </p:nvPr>
        </p:nvSpPr>
        <p:spPr>
          <a:xfrm>
            <a:off x="3995936" y="1628800"/>
            <a:ext cx="4680520" cy="2736304"/>
          </a:xfrm>
        </p:spPr>
        <p:txBody>
          <a:bodyPr>
            <a:normAutofit/>
          </a:bodyPr>
          <a:lstStyle/>
          <a:p>
            <a:r>
              <a:rPr lang="uk-UA" sz="2800" i="1" dirty="0" smtClean="0">
                <a:solidFill>
                  <a:schemeClr val="tx1"/>
                </a:solidFill>
              </a:rPr>
              <a:t>З </a:t>
            </a:r>
            <a:r>
              <a:rPr lang="uk-UA" sz="2800" i="1" dirty="0" err="1" smtClean="0">
                <a:solidFill>
                  <a:schemeClr val="tx1"/>
                </a:solidFill>
              </a:rPr>
              <a:t>Лего</a:t>
            </a:r>
            <a:r>
              <a:rPr lang="uk-UA" sz="2800" i="1" dirty="0" smtClean="0">
                <a:solidFill>
                  <a:schemeClr val="tx1"/>
                </a:solidFill>
              </a:rPr>
              <a:t> можна зробити все! І я спробувала поєднати задачі моєї авторської технології «Логіки світу» і </a:t>
            </a:r>
            <a:r>
              <a:rPr lang="uk-UA" sz="2800" i="1" dirty="0" err="1" smtClean="0">
                <a:solidFill>
                  <a:schemeClr val="tx1"/>
                </a:solidFill>
              </a:rPr>
              <a:t>Лего-конструювання</a:t>
            </a:r>
            <a:r>
              <a:rPr lang="uk-UA" sz="2800" i="1" dirty="0" smtClean="0">
                <a:solidFill>
                  <a:schemeClr val="tx1"/>
                </a:solidFill>
              </a:rPr>
              <a:t>.</a:t>
            </a:r>
            <a:endParaRPr lang="uk-UA" dirty="0"/>
          </a:p>
        </p:txBody>
      </p:sp>
      <p:sp>
        <p:nvSpPr>
          <p:cNvPr id="1025" name="Rectangle 1"/>
          <p:cNvSpPr>
            <a:spLocks noChangeArrowheads="1"/>
          </p:cNvSpPr>
          <p:nvPr/>
        </p:nvSpPr>
        <p:spPr bwMode="auto">
          <a:xfrm>
            <a:off x="0" y="4658837"/>
            <a:ext cx="478802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Задачі про </a:t>
            </a:r>
            <a:r>
              <a:rPr kumimoji="0" lang="uk-UA" sz="1800" b="1"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більше </a:t>
            </a:r>
            <a:r>
              <a:rPr kumimoji="0" lang="uk-UA" sz="1800" b="1"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 менше</a:t>
            </a:r>
            <a:r>
              <a:rPr kumimoji="0" lang="uk-UA" sz="1800" b="1" i="0" u="none" strike="noStrike" cap="none" normalizeH="0" baseline="0" dirty="0" smtClean="0">
                <a:ln>
                  <a:noFill/>
                </a:ln>
                <a:solidFill>
                  <a:srgbClr val="333333"/>
                </a:solidFill>
                <a:effectLst/>
                <a:latin typeface="Calibri"/>
                <a:ea typeface="Times New Roman" pitchFamily="18" charset="0"/>
                <a:cs typeface="Times New Roman" pitchFamily="18" charset="0"/>
              </a:rPr>
              <a:t>»</a:t>
            </a:r>
            <a:endParaRPr kumimoji="0" lang="uk-UA" sz="700" b="0" i="0" u="none" strike="noStrike" cap="none" normalizeH="0" baseline="0" dirty="0" smtClean="0">
              <a:ln>
                <a:noFill/>
              </a:ln>
              <a:solidFill>
                <a:schemeClr val="tx1"/>
              </a:solidFill>
              <a:effectLst/>
              <a:latin typeface="Arial" pitchFamily="34" charset="0"/>
              <a:cs typeface="Arial" pitchFamily="34" charset="0"/>
            </a:endParaRPr>
          </a:p>
          <a:p>
            <a:pPr lvl="0" indent="449263" eaLnBrk="0" fontAlgn="base" hangingPunct="0">
              <a:spcBef>
                <a:spcPct val="0"/>
              </a:spcBef>
              <a:spcAft>
                <a:spcPct val="0"/>
              </a:spcAft>
            </a:pPr>
            <a:r>
              <a:rPr kumimoji="0" lang="uk-UA" sz="1800" b="1" i="1"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Конструюємо</a:t>
            </a:r>
            <a:r>
              <a:rPr kumimoji="0" lang="uk-UA" sz="1800" b="1" i="1" u="none" strike="noStrike" cap="none" normalizeH="0" dirty="0" smtClean="0">
                <a:ln>
                  <a:noFill/>
                </a:ln>
                <a:solidFill>
                  <a:srgbClr val="333333"/>
                </a:solidFill>
                <a:effectLst/>
                <a:latin typeface="Georgia" pitchFamily="18" charset="0"/>
                <a:ea typeface="Times New Roman" pitchFamily="18" charset="0"/>
                <a:cs typeface="Times New Roman" pitchFamily="18" charset="0"/>
              </a:rPr>
              <a:t> </a:t>
            </a:r>
            <a:r>
              <a:rPr kumimoji="0" lang="uk-UA" sz="1800" b="1" i="1"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багатоповерхівки</a:t>
            </a:r>
            <a:r>
              <a:rPr lang="uk-UA" dirty="0" smtClean="0"/>
              <a:t> Побудуйте багатоповерхівку на 2 кубики вищу (нижчу) заданої. </a:t>
            </a:r>
            <a:r>
              <a:rPr lang="uk-UA" i="1" dirty="0" smtClean="0"/>
              <a:t>(Таку задачу можна розв’язувати кілька разів, щоразу змінюючи кількість кубиків.)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2.bp.blogspot.com/-AzDkUk1t0ow/VKf4YvUsdeI/AAAAAAAAD0Y/3UbEaV4eoPs/s1600/%D0%A0%D0%B0%D0%B7%D0%BD%D1%8B%D0%B5%2B%D0%B4%D0%BE%D0%BC%D0%B0%2B01.jpg">
            <a:hlinkClick r:id="rId2"/>
          </p:cNvPr>
          <p:cNvPicPr/>
          <p:nvPr/>
        </p:nvPicPr>
        <p:blipFill>
          <a:blip r:embed="rId3" cstate="print"/>
          <a:srcRect/>
          <a:stretch>
            <a:fillRect/>
          </a:stretch>
        </p:blipFill>
        <p:spPr bwMode="auto">
          <a:xfrm>
            <a:off x="0" y="1772816"/>
            <a:ext cx="4176464" cy="1872208"/>
          </a:xfrm>
          <a:prstGeom prst="rect">
            <a:avLst/>
          </a:prstGeom>
          <a:noFill/>
          <a:ln w="9525">
            <a:noFill/>
            <a:miter lim="800000"/>
            <a:headEnd/>
            <a:tailEnd/>
          </a:ln>
        </p:spPr>
      </p:pic>
      <p:pic>
        <p:nvPicPr>
          <p:cNvPr id="6" name="Рисунок 5" descr="https://2.bp.blogspot.com/-sZtTAVptBec/VKf4Vn7-N9I/AAAAAAAADzs/5Qf8Y_xhboo/s1600/%D0%91%D0%BE%D0%BB%D1%8C%D1%88%D0%B5%2B%D0%BC%D0%B5%D0%BD%D1%8C%D1%88%D0%B5%2B01.jpg">
            <a:hlinkClick r:id="rId4"/>
          </p:cNvPr>
          <p:cNvPicPr/>
          <p:nvPr/>
        </p:nvPicPr>
        <p:blipFill>
          <a:blip r:embed="rId5" cstate="print"/>
          <a:srcRect/>
          <a:stretch>
            <a:fillRect/>
          </a:stretch>
        </p:blipFill>
        <p:spPr bwMode="auto">
          <a:xfrm>
            <a:off x="4932040" y="4221088"/>
            <a:ext cx="4026024" cy="241972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648071"/>
          </a:xfrm>
        </p:spPr>
        <p:txBody>
          <a:bodyPr>
            <a:normAutofit fontScale="90000"/>
          </a:bodyPr>
          <a:lstStyle/>
          <a:p>
            <a:r>
              <a:rPr lang="uk-UA" b="1" dirty="0" smtClean="0"/>
              <a:t>Мозаїка на заняттях з математики</a:t>
            </a:r>
            <a:r>
              <a:rPr lang="uk-UA" dirty="0" smtClean="0"/>
              <a:t/>
            </a:r>
            <a:br>
              <a:rPr lang="uk-UA" dirty="0" smtClean="0"/>
            </a:br>
            <a:endParaRPr lang="uk-UA" dirty="0"/>
          </a:p>
        </p:txBody>
      </p:sp>
      <p:sp>
        <p:nvSpPr>
          <p:cNvPr id="3" name="Подзаголовок 2"/>
          <p:cNvSpPr>
            <a:spLocks noGrp="1"/>
          </p:cNvSpPr>
          <p:nvPr>
            <p:ph type="subTitle" idx="1"/>
          </p:nvPr>
        </p:nvSpPr>
        <p:spPr>
          <a:xfrm>
            <a:off x="179512" y="980728"/>
            <a:ext cx="8568952" cy="4658072"/>
          </a:xfrm>
        </p:spPr>
        <p:txBody>
          <a:bodyPr/>
          <a:lstStyle/>
          <a:p>
            <a:r>
              <a:rPr lang="uk-UA" sz="2800" i="1" dirty="0" smtClean="0">
                <a:solidFill>
                  <a:schemeClr val="tx1"/>
                </a:solidFill>
              </a:rPr>
              <a:t>Спробуймо використати мозаїку на заняттях з математики! Це буде не просто розв’язання задач, а математичні експерименти</a:t>
            </a:r>
            <a:r>
              <a:rPr lang="uk-UA" i="1" dirty="0" smtClean="0"/>
              <a:t>.</a:t>
            </a:r>
            <a:r>
              <a:rPr lang="uk-UA" dirty="0" smtClean="0"/>
              <a:t> </a:t>
            </a:r>
          </a:p>
          <a:p>
            <a:pPr algn="l"/>
            <a:r>
              <a:rPr lang="uk-UA" sz="1800" b="1" dirty="0" smtClean="0">
                <a:solidFill>
                  <a:schemeClr val="tx1"/>
                </a:solidFill>
              </a:rPr>
              <a:t>•</a:t>
            </a:r>
            <a:r>
              <a:rPr lang="ru-RU" sz="1800" b="1" dirty="0" smtClean="0">
                <a:solidFill>
                  <a:schemeClr val="tx1"/>
                </a:solidFill>
              </a:rPr>
              <a:t> </a:t>
            </a:r>
            <a:r>
              <a:rPr lang="uk-UA" sz="1800" b="1" dirty="0" smtClean="0">
                <a:solidFill>
                  <a:schemeClr val="tx1"/>
                </a:solidFill>
              </a:rPr>
              <a:t>Викладаємо геометричні фігури</a:t>
            </a:r>
            <a:endParaRPr lang="uk-UA" sz="1800" dirty="0" smtClean="0">
              <a:solidFill>
                <a:schemeClr val="tx1"/>
              </a:solidFill>
            </a:endParaRPr>
          </a:p>
          <a:p>
            <a:pPr algn="l"/>
            <a:r>
              <a:rPr lang="uk-UA" sz="1800" b="1" dirty="0" smtClean="0">
                <a:solidFill>
                  <a:schemeClr val="tx1"/>
                </a:solidFill>
              </a:rPr>
              <a:t>•</a:t>
            </a:r>
            <a:r>
              <a:rPr lang="ru-RU" sz="1800" b="1" dirty="0" smtClean="0">
                <a:solidFill>
                  <a:schemeClr val="tx1"/>
                </a:solidFill>
              </a:rPr>
              <a:t> </a:t>
            </a:r>
            <a:r>
              <a:rPr lang="uk-UA" sz="1800" b="1" dirty="0" smtClean="0">
                <a:solidFill>
                  <a:schemeClr val="tx1"/>
                </a:solidFill>
              </a:rPr>
              <a:t>Викладаємо різні лінії</a:t>
            </a:r>
            <a:endParaRPr lang="uk-UA" sz="1800" dirty="0" smtClean="0">
              <a:solidFill>
                <a:schemeClr val="tx1"/>
              </a:solidFill>
            </a:endParaRPr>
          </a:p>
          <a:p>
            <a:r>
              <a:rPr lang="uk-UA" dirty="0" smtClean="0"/>
              <a:t>ви</a:t>
            </a:r>
            <a:endParaRPr lang="uk-UA" dirty="0"/>
          </a:p>
        </p:txBody>
      </p:sp>
      <p:pic>
        <p:nvPicPr>
          <p:cNvPr id="4" name="Рисунок 3" descr="https://2.bp.blogspot.com/-c2Ktv3flgrE/VyEAihJZ-4I/AAAAAAAAKRI/O32hewvaf-oF4hXENV1ub7UH1Z1MP1VWQCKgB/s1600/DSC_0231.JPG">
            <a:hlinkClick r:id="rId2"/>
          </p:cNvPr>
          <p:cNvPicPr/>
          <p:nvPr/>
        </p:nvPicPr>
        <p:blipFill>
          <a:blip r:embed="rId3" cstate="print"/>
          <a:srcRect/>
          <a:stretch>
            <a:fillRect/>
          </a:stretch>
        </p:blipFill>
        <p:spPr bwMode="auto">
          <a:xfrm>
            <a:off x="5148064" y="3212976"/>
            <a:ext cx="3456384" cy="1584176"/>
          </a:xfrm>
          <a:prstGeom prst="rect">
            <a:avLst/>
          </a:prstGeom>
          <a:noFill/>
          <a:ln w="9525">
            <a:noFill/>
            <a:miter lim="800000"/>
            <a:headEnd/>
            <a:tailEnd/>
          </a:ln>
        </p:spPr>
      </p:pic>
      <p:sp>
        <p:nvSpPr>
          <p:cNvPr id="57345" name="Rectangle 1"/>
          <p:cNvSpPr>
            <a:spLocks noChangeArrowheads="1"/>
          </p:cNvSpPr>
          <p:nvPr/>
        </p:nvSpPr>
        <p:spPr bwMode="auto">
          <a:xfrm>
            <a:off x="0" y="2776794"/>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Будуємо стежинки різної довжини</a:t>
            </a:r>
            <a:r>
              <a:rPr kumimoji="0" lang="uk-UA" sz="1800" b="0"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 </a:t>
            </a:r>
            <a:r>
              <a:rPr kumimoji="0" lang="uk-UA" sz="1800" b="0" i="1"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визначаємо, які з них найдовші (найкоротші)</a:t>
            </a:r>
          </a:p>
          <a:p>
            <a:pPr marL="0" marR="0" lvl="0" indent="0" algn="just" defTabSz="914400" rtl="0" eaLnBrk="1" fontAlgn="base" latinLnBrk="0" hangingPunct="1">
              <a:lnSpc>
                <a:spcPct val="100000"/>
              </a:lnSpc>
              <a:spcBef>
                <a:spcPct val="0"/>
              </a:spcBef>
              <a:spcAft>
                <a:spcPct val="0"/>
              </a:spcAft>
              <a:buClrTx/>
              <a:buSzTx/>
              <a:buFontTx/>
              <a:buNone/>
              <a:tabLst/>
            </a:pPr>
            <a:endParaRPr lang="uk-UA" i="1" dirty="0" smtClean="0">
              <a:solidFill>
                <a:srgbClr val="333333"/>
              </a:solidFill>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1"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333333"/>
              </a:solidFill>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333333"/>
              </a:solidFill>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333333"/>
              </a:solidFill>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lvl="0" algn="just" fontAlgn="base">
              <a:spcBef>
                <a:spcPct val="0"/>
              </a:spcBef>
              <a:spcAft>
                <a:spcPct val="0"/>
              </a:spcAft>
            </a:pPr>
            <a:r>
              <a:rPr lang="ru-RU" b="1" dirty="0" smtClean="0">
                <a:solidFill>
                  <a:srgbClr val="333333"/>
                </a:solidFill>
                <a:ea typeface="Times New Roman" pitchFamily="18" charset="0"/>
                <a:cs typeface="Times New Roman" pitchFamily="18" charset="0"/>
              </a:rPr>
              <a:t>• </a:t>
            </a:r>
            <a:r>
              <a:rPr lang="uk-UA" b="1" dirty="0" smtClean="0">
                <a:solidFill>
                  <a:srgbClr val="333333"/>
                </a:solidFill>
                <a:latin typeface="Georgia" pitchFamily="18" charset="0"/>
                <a:ea typeface="Times New Roman" pitchFamily="18" charset="0"/>
                <a:cs typeface="Times New Roman" pitchFamily="18" charset="0"/>
              </a:rPr>
              <a:t>Будуємо  лабіринти</a:t>
            </a:r>
          </a:p>
          <a:p>
            <a:pPr lvl="0" algn="just" fontAlgn="base">
              <a:spcBef>
                <a:spcPct val="0"/>
              </a:spcBef>
              <a:spcAft>
                <a:spcPct val="0"/>
              </a:spcAft>
            </a:pPr>
            <a:r>
              <a:rPr lang="ru-RU" b="1" dirty="0" smtClean="0">
                <a:solidFill>
                  <a:srgbClr val="333333"/>
                </a:solidFill>
                <a:ea typeface="Times New Roman" pitchFamily="18" charset="0"/>
                <a:cs typeface="Times New Roman" pitchFamily="18" charset="0"/>
              </a:rPr>
              <a:t>• </a:t>
            </a:r>
            <a:r>
              <a:rPr lang="uk-UA" b="1" dirty="0" smtClean="0">
                <a:solidFill>
                  <a:srgbClr val="333333"/>
                </a:solidFill>
                <a:latin typeface="Georgia" pitchFamily="18" charset="0"/>
                <a:ea typeface="Times New Roman" pitchFamily="18" charset="0"/>
                <a:cs typeface="Times New Roman" pitchFamily="18" charset="0"/>
              </a:rPr>
              <a:t>Графічні диктанти </a:t>
            </a:r>
            <a:endPar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1.bp.blogspot.com/-ksjNSQDnv9I/VyEAitIx9_I/AAAAAAAAKR4/8c6pyb64UuQq41Bdii3tXX6RDM7apqkrACKgB/s1600/DSC_0232.JPG">
            <a:hlinkClick r:id="rId4"/>
          </p:cNvPr>
          <p:cNvPicPr/>
          <p:nvPr/>
        </p:nvPicPr>
        <p:blipFill>
          <a:blip r:embed="rId5" cstate="print"/>
          <a:srcRect/>
          <a:stretch>
            <a:fillRect/>
          </a:stretch>
        </p:blipFill>
        <p:spPr bwMode="auto">
          <a:xfrm>
            <a:off x="0" y="3645024"/>
            <a:ext cx="2065412" cy="1872208"/>
          </a:xfrm>
          <a:prstGeom prst="rect">
            <a:avLst/>
          </a:prstGeom>
          <a:noFill/>
          <a:ln w="9525">
            <a:noFill/>
            <a:miter lim="800000"/>
            <a:headEnd/>
            <a:tailEnd/>
          </a:ln>
        </p:spPr>
      </p:pic>
      <p:pic>
        <p:nvPicPr>
          <p:cNvPr id="7" name="Рисунок 6" descr="https://4.bp.blogspot.com/-GUTP6IPCQz8/VyEAirZKQ6I/AAAAAAAAKR4/Hg9whq48cNQLJloBHC-Ehb9ZvvoBBCn8wCKgB/s1600/DSC_0237.JPG">
            <a:hlinkClick r:id="rId6"/>
          </p:cNvPr>
          <p:cNvPicPr/>
          <p:nvPr/>
        </p:nvPicPr>
        <p:blipFill>
          <a:blip r:embed="rId7" cstate="print"/>
          <a:srcRect/>
          <a:stretch>
            <a:fillRect/>
          </a:stretch>
        </p:blipFill>
        <p:spPr bwMode="auto">
          <a:xfrm>
            <a:off x="2267744" y="3284984"/>
            <a:ext cx="2520280" cy="1656184"/>
          </a:xfrm>
          <a:prstGeom prst="rect">
            <a:avLst/>
          </a:prstGeom>
          <a:noFill/>
          <a:ln w="9525">
            <a:noFill/>
            <a:miter lim="800000"/>
            <a:headEnd/>
            <a:tailEnd/>
          </a:ln>
        </p:spPr>
      </p:pic>
      <p:sp>
        <p:nvSpPr>
          <p:cNvPr id="57346" name="Rectangle 2"/>
          <p:cNvSpPr>
            <a:spLocks noChangeArrowheads="1"/>
          </p:cNvSpPr>
          <p:nvPr/>
        </p:nvSpPr>
        <p:spPr bwMode="auto">
          <a:xfrm>
            <a:off x="4397107" y="43934"/>
            <a:ext cx="34977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https://3.bp.blogspot.com/-OFT_7sdPupY/VyEAixw9-sI/AAAAAAAAKR4/Ynx279vCh5gHyINh9V6GBv6Bij6siwWRgCKgB/s1600/DSC_0239.JPG">
            <a:hlinkClick r:id="rId8"/>
          </p:cNvPr>
          <p:cNvPicPr/>
          <p:nvPr/>
        </p:nvPicPr>
        <p:blipFill>
          <a:blip r:embed="rId9" cstate="print"/>
          <a:srcRect/>
          <a:stretch>
            <a:fillRect/>
          </a:stretch>
        </p:blipFill>
        <p:spPr bwMode="auto">
          <a:xfrm>
            <a:off x="4499992" y="4869160"/>
            <a:ext cx="4418856" cy="19888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41"/>
            <a:ext cx="9144000" cy="1872207"/>
          </a:xfrm>
        </p:spPr>
        <p:txBody>
          <a:bodyPr>
            <a:normAutofit fontScale="90000"/>
          </a:bodyPr>
          <a:lstStyle/>
          <a:p>
            <a:r>
              <a:rPr lang="uk-UA" sz="3100" dirty="0" smtClean="0">
                <a:latin typeface="Arial" pitchFamily="34" charset="0"/>
                <a:cs typeface="Arial" pitchFamily="34" charset="0"/>
              </a:rPr>
              <a:t>Палички допомагають в реалізації принципу наочності.,в оволодінні способами дій, необхідних для формування елементарних математичних уявлень</a:t>
            </a:r>
            <a:r>
              <a:rPr lang="uk-UA" dirty="0" smtClean="0"/>
              <a:t/>
            </a:r>
            <a:br>
              <a:rPr lang="uk-UA" dirty="0" smtClean="0"/>
            </a:br>
            <a:endParaRPr lang="uk-UA" dirty="0"/>
          </a:p>
        </p:txBody>
      </p:sp>
      <p:sp>
        <p:nvSpPr>
          <p:cNvPr id="3" name="Подзаголовок 2"/>
          <p:cNvSpPr>
            <a:spLocks noGrp="1"/>
          </p:cNvSpPr>
          <p:nvPr>
            <p:ph type="subTitle" idx="1"/>
          </p:nvPr>
        </p:nvSpPr>
        <p:spPr>
          <a:xfrm>
            <a:off x="4788024" y="1700808"/>
            <a:ext cx="4248472" cy="4968552"/>
          </a:xfrm>
        </p:spPr>
        <p:txBody>
          <a:bodyPr>
            <a:normAutofit fontScale="92500"/>
          </a:bodyPr>
          <a:lstStyle/>
          <a:p>
            <a:r>
              <a:rPr lang="uk-UA" sz="2400" dirty="0" smtClean="0">
                <a:solidFill>
                  <a:schemeClr val="tx1"/>
                </a:solidFill>
              </a:rPr>
              <a:t>За допомогою паличок легко підвести дітей до усвідомлення співвідношень </a:t>
            </a:r>
            <a:r>
              <a:rPr lang="uk-UA" sz="2400" dirty="0" err="1" smtClean="0">
                <a:solidFill>
                  <a:schemeClr val="tx1"/>
                </a:solidFill>
              </a:rPr>
              <a:t>“більше-менше”</a:t>
            </a:r>
            <a:r>
              <a:rPr lang="uk-UA" sz="2400" dirty="0" smtClean="0">
                <a:solidFill>
                  <a:schemeClr val="tx1"/>
                </a:solidFill>
              </a:rPr>
              <a:t>, “ більше на…, менше на…” , навчити ділити ціле на частини і вимірювати об’єкти, вправляти дітей в складі числа з одиниць та з двох менших, допомагають опанувати дії додавання  та віднімання.</a:t>
            </a:r>
          </a:p>
          <a:p>
            <a:r>
              <a:rPr lang="uk-UA" sz="2400" dirty="0" smtClean="0">
                <a:solidFill>
                  <a:schemeClr val="tx1"/>
                </a:solidFill>
              </a:rPr>
              <a:t>Палички </a:t>
            </a:r>
            <a:r>
              <a:rPr lang="uk-UA" sz="2400" dirty="0" err="1" smtClean="0">
                <a:solidFill>
                  <a:schemeClr val="tx1"/>
                </a:solidFill>
              </a:rPr>
              <a:t>Кюїзенера</a:t>
            </a:r>
            <a:r>
              <a:rPr lang="uk-UA" sz="2400" dirty="0" smtClean="0">
                <a:solidFill>
                  <a:schemeClr val="tx1"/>
                </a:solidFill>
              </a:rPr>
              <a:t> можна пропонувати дітям від 3-х років для виконання найпростіших вправ</a:t>
            </a:r>
            <a:endParaRPr lang="uk-UA" sz="2400" dirty="0">
              <a:solidFill>
                <a:schemeClr val="tx1"/>
              </a:solidFill>
            </a:endParaRPr>
          </a:p>
        </p:txBody>
      </p:sp>
      <p:pic>
        <p:nvPicPr>
          <p:cNvPr id="4" name="Picture 2" descr="F:\пед.технології в математиці\Блоки Дьєнеша\Без названия (3).jpg"/>
          <p:cNvPicPr>
            <a:picLocks noChangeAspect="1" noChangeArrowheads="1"/>
          </p:cNvPicPr>
          <p:nvPr/>
        </p:nvPicPr>
        <p:blipFill>
          <a:blip r:embed="rId2" cstate="print"/>
          <a:srcRect/>
          <a:stretch>
            <a:fillRect/>
          </a:stretch>
        </p:blipFill>
        <p:spPr bwMode="auto">
          <a:xfrm>
            <a:off x="0" y="2564904"/>
            <a:ext cx="4860032" cy="41044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планування 2019-2020 рр\карт. для през. з матем\slide_10.jpg"/>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uk-UA" sz="2400" b="1" dirty="0" smtClean="0">
                <a:latin typeface="Arial" pitchFamily="34" charset="0"/>
                <a:cs typeface="Arial" pitchFamily="34" charset="0"/>
              </a:rPr>
              <a:t>З кольоровими паличками </a:t>
            </a:r>
            <a:r>
              <a:rPr lang="uk-UA" sz="2400" b="1" dirty="0" err="1" smtClean="0">
                <a:latin typeface="Arial" pitchFamily="34" charset="0"/>
                <a:cs typeface="Arial" pitchFamily="34" charset="0"/>
              </a:rPr>
              <a:t>Кюїзенера</a:t>
            </a:r>
            <a:r>
              <a:rPr lang="uk-UA" sz="2400" b="1" dirty="0" smtClean="0">
                <a:latin typeface="Arial" pitchFamily="34" charset="0"/>
                <a:cs typeface="Arial" pitchFamily="34" charset="0"/>
              </a:rPr>
              <a:t> можна організовувати такі ігри як:</a:t>
            </a:r>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Різнокольорові вагончики, “ Побудуй </a:t>
            </a:r>
            <a:r>
              <a:rPr lang="uk-UA" sz="2400" dirty="0" err="1" smtClean="0">
                <a:latin typeface="Arial" pitchFamily="34" charset="0"/>
                <a:cs typeface="Arial" pitchFamily="34" charset="0"/>
              </a:rPr>
              <a:t>драбинку”</a:t>
            </a:r>
            <a:r>
              <a:rPr lang="uk-UA" sz="2400" dirty="0" smtClean="0">
                <a:latin typeface="Arial" pitchFamily="34" charset="0"/>
                <a:cs typeface="Arial" pitchFamily="34" charset="0"/>
              </a:rPr>
              <a:t>, </a:t>
            </a:r>
            <a:r>
              <a:rPr lang="uk-UA" sz="2400" dirty="0" err="1" smtClean="0">
                <a:latin typeface="Arial" pitchFamily="34" charset="0"/>
                <a:cs typeface="Arial" pitchFamily="34" charset="0"/>
              </a:rPr>
              <a:t>“Побудуй</a:t>
            </a:r>
            <a:r>
              <a:rPr lang="uk-UA" sz="2400" dirty="0" smtClean="0">
                <a:latin typeface="Arial" pitchFamily="34" charset="0"/>
                <a:cs typeface="Arial" pitchFamily="34" charset="0"/>
              </a:rPr>
              <a:t> </a:t>
            </a:r>
            <a:r>
              <a:rPr lang="uk-UA" sz="2400" dirty="0" err="1" smtClean="0">
                <a:latin typeface="Arial" pitchFamily="34" charset="0"/>
                <a:cs typeface="Arial" pitchFamily="34" charset="0"/>
              </a:rPr>
              <a:t>потяг”</a:t>
            </a:r>
            <a:r>
              <a:rPr lang="uk-UA" sz="2400" dirty="0" smtClean="0">
                <a:latin typeface="Arial" pitchFamily="34" charset="0"/>
                <a:cs typeface="Arial" pitchFamily="34" charset="0"/>
              </a:rPr>
              <a:t>, “ Розклади </a:t>
            </a:r>
            <a:r>
              <a:rPr lang="uk-UA" sz="2400" dirty="0" err="1" smtClean="0">
                <a:latin typeface="Arial" pitchFamily="34" charset="0"/>
                <a:cs typeface="Arial" pitchFamily="34" charset="0"/>
              </a:rPr>
              <a:t>число”</a:t>
            </a:r>
            <a:r>
              <a:rPr lang="uk-UA" sz="2400" dirty="0" smtClean="0">
                <a:latin typeface="Arial" pitchFamily="34" charset="0"/>
                <a:cs typeface="Arial" pitchFamily="34" charset="0"/>
              </a:rPr>
              <a:t>, </a:t>
            </a:r>
            <a:r>
              <a:rPr lang="uk-UA" sz="2400" dirty="0" smtClean="0">
                <a:latin typeface="Arial" pitchFamily="34" charset="0"/>
                <a:cs typeface="Arial" pitchFamily="34" charset="0"/>
              </a:rPr>
              <a:t>які вчать дошкільників моделювати числа; здійснювати поділ цілого на частини,використовувати для вимірювання умовними мірками.</a:t>
            </a:r>
            <a:br>
              <a:rPr lang="uk-UA" sz="2400" dirty="0" smtClean="0">
                <a:latin typeface="Arial" pitchFamily="34" charset="0"/>
                <a:cs typeface="Arial" pitchFamily="34" charset="0"/>
              </a:rPr>
            </a:br>
            <a:r>
              <a:rPr lang="uk-UA" sz="2400" dirty="0" smtClean="0">
                <a:latin typeface="Arial" pitchFamily="34" charset="0"/>
                <a:cs typeface="Arial" pitchFamily="34" charset="0"/>
              </a:rPr>
              <a:t>співвідношення </a:t>
            </a:r>
            <a:r>
              <a:rPr lang="uk-UA" sz="2400" dirty="0" smtClean="0">
                <a:latin typeface="Arial" pitchFamily="34" charset="0"/>
                <a:cs typeface="Arial" pitchFamily="34" charset="0"/>
              </a:rPr>
              <a:t>числа та </a:t>
            </a:r>
            <a:r>
              <a:rPr lang="uk-UA" sz="2400" dirty="0" smtClean="0">
                <a:latin typeface="Arial" pitchFamily="34" charset="0"/>
                <a:cs typeface="Arial" pitchFamily="34" charset="0"/>
              </a:rPr>
              <a:t>кольору в </a:t>
            </a:r>
            <a:r>
              <a:rPr lang="uk-UA" sz="2400" dirty="0" err="1" smtClean="0">
                <a:latin typeface="Arial" pitchFamily="34" charset="0"/>
                <a:cs typeface="Arial" pitchFamily="34" charset="0"/>
              </a:rPr>
              <a:t>мол.групах</a:t>
            </a:r>
            <a:r>
              <a:rPr lang="uk-UA" sz="2400" dirty="0" smtClean="0">
                <a:latin typeface="Arial" pitchFamily="34" charset="0"/>
                <a:cs typeface="Arial" pitchFamily="34" charset="0"/>
              </a:rPr>
              <a:t>, </a:t>
            </a:r>
            <a:r>
              <a:rPr lang="uk-UA" sz="2400" dirty="0" smtClean="0">
                <a:latin typeface="Arial" pitchFamily="34" charset="0"/>
                <a:cs typeface="Arial" pitchFamily="34" charset="0"/>
              </a:rPr>
              <a:t>лічба кількісна та порядкова, вчаться знаходити закономірність і продовжувати ряд, чергуючи палички          \ </a:t>
            </a:r>
            <a:r>
              <a:rPr lang="uk-UA" sz="2400" dirty="0" err="1" smtClean="0">
                <a:latin typeface="Arial" pitchFamily="34" charset="0"/>
                <a:cs typeface="Arial" pitchFamily="34" charset="0"/>
              </a:rPr>
              <a:t>серіація\</a:t>
            </a:r>
            <a:r>
              <a:rPr lang="uk-UA" sz="2400" dirty="0" smtClean="0">
                <a:latin typeface="Arial" pitchFamily="34" charset="0"/>
                <a:cs typeface="Arial" pitchFamily="34" charset="0"/>
              </a:rPr>
              <a:t>, порівнюючи їх за вистою та довжиною</a:t>
            </a:r>
            <a:endParaRPr lang="uk-UA" sz="2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планування 2019-2020 рр\карт. для през. з матем\slide_12.jpg"/>
          <p:cNvPicPr>
            <a:picLocks noChangeAspect="1" noChangeArrowheads="1"/>
          </p:cNvPicPr>
          <p:nvPr/>
        </p:nvPicPr>
        <p:blipFill>
          <a:blip r:embed="rId2" cstate="print"/>
          <a:srcRect/>
          <a:stretch>
            <a:fillRect/>
          </a:stretch>
        </p:blipFill>
        <p:spPr bwMode="auto">
          <a:xfrm>
            <a:off x="347531" y="260648"/>
            <a:ext cx="8034469" cy="60258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пед.технології в математиці\Блоки Дьєнеша\20070557_2.jpg"/>
          <p:cNvPicPr>
            <a:picLocks noChangeAspect="1" noChangeArrowheads="1"/>
          </p:cNvPicPr>
          <p:nvPr/>
        </p:nvPicPr>
        <p:blipFill>
          <a:blip r:embed="rId2" cstate="print"/>
          <a:srcRect/>
          <a:stretch>
            <a:fillRect/>
          </a:stretch>
        </p:blipFill>
        <p:spPr bwMode="auto">
          <a:xfrm>
            <a:off x="0" y="-243408"/>
            <a:ext cx="4546600" cy="5080000"/>
          </a:xfrm>
          <a:prstGeom prst="rect">
            <a:avLst/>
          </a:prstGeom>
          <a:noFill/>
        </p:spPr>
      </p:pic>
      <p:sp>
        <p:nvSpPr>
          <p:cNvPr id="4" name="Заголовок 3"/>
          <p:cNvSpPr>
            <a:spLocks noGrp="1"/>
          </p:cNvSpPr>
          <p:nvPr>
            <p:ph type="title"/>
          </p:nvPr>
        </p:nvSpPr>
        <p:spPr>
          <a:xfrm>
            <a:off x="4716016" y="274638"/>
            <a:ext cx="3970784" cy="5674642"/>
          </a:xfrm>
        </p:spPr>
        <p:txBody>
          <a:bodyPr>
            <a:noAutofit/>
          </a:bodyPr>
          <a:lstStyle/>
          <a:p>
            <a:r>
              <a:rPr lang="uk-UA" sz="2400" dirty="0" smtClean="0">
                <a:latin typeface="Arial" pitchFamily="34" charset="0"/>
                <a:cs typeface="Arial" pitchFamily="34" charset="0"/>
              </a:rPr>
              <a:t>Логічні блоки </a:t>
            </a:r>
            <a:r>
              <a:rPr lang="uk-UA" sz="2400" dirty="0" err="1" smtClean="0">
                <a:latin typeface="Arial" pitchFamily="34" charset="0"/>
                <a:cs typeface="Arial" pitchFamily="34" charset="0"/>
              </a:rPr>
              <a:t>Дьєнеша</a:t>
            </a:r>
            <a:r>
              <a:rPr lang="uk-UA" sz="2400" dirty="0" smtClean="0">
                <a:latin typeface="Arial" pitchFamily="34" charset="0"/>
                <a:cs typeface="Arial" pitchFamily="34" charset="0"/>
              </a:rPr>
              <a:t/>
            </a:r>
            <a:br>
              <a:rPr lang="uk-UA" sz="2400" dirty="0" smtClean="0">
                <a:latin typeface="Arial" pitchFamily="34" charset="0"/>
                <a:cs typeface="Arial" pitchFamily="34" charset="0"/>
              </a:rPr>
            </a:br>
            <a:r>
              <a:rPr lang="uk-UA" sz="2400" dirty="0" smtClean="0">
                <a:latin typeface="Arial" pitchFamily="34" charset="0"/>
                <a:cs typeface="Arial" pitchFamily="34" charset="0"/>
              </a:rPr>
              <a:t> Дають уявлення про предмети, їх колір та форму дітям молодшої та середньої груп.</a:t>
            </a:r>
            <a:br>
              <a:rPr lang="uk-UA" sz="2400" dirty="0" smtClean="0">
                <a:latin typeface="Arial" pitchFamily="34" charset="0"/>
                <a:cs typeface="Arial" pitchFamily="34" charset="0"/>
              </a:rPr>
            </a:br>
            <a:r>
              <a:rPr lang="uk-UA" sz="2400" dirty="0" smtClean="0">
                <a:latin typeface="Arial" pitchFamily="34" charset="0"/>
                <a:cs typeface="Arial" pitchFamily="34" charset="0"/>
              </a:rPr>
              <a:t> Формують елементарні математичні поняття про фігури, множину, узагальнення, порівняння, кодування інформації у дітей старшої групи </a:t>
            </a:r>
            <a:endParaRPr lang="uk-UA" sz="2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514</Words>
  <Application>Microsoft Office PowerPoint</Application>
  <PresentationFormat>Экран (4:3)</PresentationFormat>
  <Paragraphs>61</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    Інноваційні технології для логіко-математичного розвитку </vt:lpstr>
      <vt:lpstr>Зазначені технології підвищують результативність освітнього процесу, підходять для роботи з дітьми впродовж дошкільного дитинства, зорієнтовані на індивідуальний підхід до дитини й забезпечують реалізацію освітніх завдань відповідно до вимог Державного стандарту. </vt:lpstr>
      <vt:lpstr>Слайд 3</vt:lpstr>
      <vt:lpstr>Слайд 4</vt:lpstr>
      <vt:lpstr>Палички допомагають в реалізації принципу наочності.,в оволодінні способами дій, необхідних для формування елементарних математичних уявлень </vt:lpstr>
      <vt:lpstr>Слайд 6</vt:lpstr>
      <vt:lpstr>З кольоровими паличками Кюїзенера можна організовувати такі ігри як: Різнокольорові вагончики, “ Побудуй драбинку”, “Побудуй потяг”, “ Розклади число”, які вчать дошкільників моделювати числа; здійснювати поділ цілого на частини,використовувати для вимірювання умовними мірками. співвідношення числа та кольору в мол.групах, лічба кількісна та порядкова, вчаться знаходити закономірність і продовжувати ряд, чергуючи палички          \ серіація\, порівнюючи їх за вистою та довжиною</vt:lpstr>
      <vt:lpstr>Слайд 8</vt:lpstr>
      <vt:lpstr>Логічні блоки Дьєнеша  Дають уявлення про предмети, їх колір та форму дітям молодшої та середньої груп.  Формують елементарні математичні поняття про фігури, множину, узагальнення, порівняння, кодування інформації у дітей старшої групи </vt:lpstr>
      <vt:lpstr>Слайд 10</vt:lpstr>
      <vt:lpstr>ЛОГІЧНІ БЛОКИ 3. ДЬЄНЕША Логічні блоки 3. Дьєнеша використовують для: 1) закріплення знань про сенсорні еталони (ранній і молодший дошкільний вік): • форма (круглі, квадратні, прямокутні, трикутні); • колір (червоні, жовті, блакитні); • розмір (великі, маленькі); • товщина (товсті, тонкі); 2) формування елементарних понять із математики та інформатики (старший дошкільний вік): - ознайомлення з геометричними фігурами, формою, кольором, розміром; - ознайомлення із множиною; - порівняння, аналіз, класифікація, узагальнення, серіація; - кодування й декодування інформації; </vt:lpstr>
      <vt:lpstr>Слайд 12</vt:lpstr>
      <vt:lpstr>Слайд 13</vt:lpstr>
      <vt:lpstr>Слайд 14</vt:lpstr>
      <vt:lpstr>Слайд 15</vt:lpstr>
      <vt:lpstr>ІНТЕЛЕКТУАЛЬНІ ІГРИ НІКІТІНИХ Інтелектуальні ігри Нікітіних: • дають змогу планувати заняття за принципом від простого до складного; • стимулюють розвиток творчих здібностей із раннього дитинства; • формують умови для випереджувального розвитку здібностей; • створюють атмосферу вільної і радісної творчості; • формують у батьків уміння стримуватися, не заважати малюку самостійно думати і приймати рішення. </vt:lpstr>
      <vt:lpstr>Інтелектуальні ігри Нікітіних Формують сприятливі умови для розвитку математичних умінь, розвивають творчі здібності та самостійність</vt:lpstr>
      <vt:lpstr>Гра Куточки – допомагає розвинути увагу, зорову пам’ять, просторову уяву, уміння знаходити залежності, здатність класифікувати і систематизувати матеріал, здатність комбінувати, вміння знаходити помилки, передбачати результати своїх дій. Гра складається з 27 кубиків, склеєних по 3 так, що виходить куточок. Цей ігровий посібник на перший погляд, являє собою спрощений варіант гри Кубики для всіх, проте при близькому знайомстві простота ця виявляється поверхневою. Посібник дозволяє розвивати інтелект в іншій площині.  Крім того, що діти вчаться мислити просторовими образами (об’ємними фігурами) і вмінню їх комбінувати, у них з’являється можливість паралельно комбінувати і поєднувати кольори елементів. </vt:lpstr>
      <vt:lpstr>“Склади квадрат” – знаменита гра Нікітіних для розвитку інтелектуального потенціалу дітей. Квадрати розрізані на шматочки різної форми – чим вищий рівень, тим більше складових частин в квадратах. Починати краще з першого рівня, там треба складати квадрат всього з 2 деталей, а потім можна ускладнювати гру аж до змішування між собою деталей квадратів з декількох наборів.</vt:lpstr>
      <vt:lpstr>                            Ці універсальні кубики вводять малюка в                                світ тривимірного простору. Розвиток просторового мислення дозволить дитині в майбутньому оволодівати кресленням. Широкий діапазон завдань "Унікуба" може захоплювати дітей від 2 до 15 років. Гра дає величезні можливості для розвитку дітей. Дитина може аналізувати закономірності фарбування кубиків. Перше враження - немає однаково пофарбованих кубиків, всі 27 - різні, хоча використані лише три кольори, а граней у кубика 6. </vt:lpstr>
      <vt:lpstr>РОЗВИВАЛЬНІ ІГРИ В. ВОСКОБОВИЧА Ігри В. Воскобовича спрямовані на: формування в дітей пізнавального інтересу до дослідницької діяльності; розвиток основних психічних процесів: уяви, пам'яті, уваги, мислення; виховання спостережливості і творчості; емоційно-образний і логічний розвиток; формування математичних уявлень і базових уявлень про навколишній світ; розвиток дрібної моторики. </vt:lpstr>
      <vt:lpstr>Про методику Воскобовича Його технологія заснована на розумінні та запам'ятовуванні отриманих теоретичних знань з допомогою практичних дій, це особлива стежка від практичної частини до теорії. На даний момент Ст. Воскобович розробив вже більше 50 ігор.  Навчатися з допомогою них дитина може весело і невимушено. Ігри Воскобовича сприяють всебічному розвитку особистості. З їх допомогою процес навчання читанню і рахунку проходить гладко і легко. У своїй методиці автор уважно ставиться до розвитку творчих здібностей дітей. Для виконання пропонованих завдань дитині потрібно проявити креативний підхід і включити уяву. Виходячи з цього, можна побачити, що технологія розроблена на 3 найважливіших принципах: інтерес-пізнання-творчість. </vt:lpstr>
      <vt:lpstr>Цілями і завданнями його методики є: сприяти розвитку у дитини зацікавленість і прагнення до пізнання нового; розвивати вміння спостерігати, досліджувати навколишній світ; розвивати уяву, креативне мислення (здатність подивитися на знайомий об'єкт зовсім іншим поглядом, мислити гнучко і оригінально); гармонійний підхід до розвитку у дітей емоційності, образного мислення та логіки; надати допомогу в розвитку математичних та мовленнєвих умінь; формувати початкові уявлення про навколишньої дійсності; сприяти психічному розвитку; розвивати дрібну моторику. </vt:lpstr>
      <vt:lpstr>Слайд 24</vt:lpstr>
      <vt:lpstr>Що являють собою ігри В'ячеслав Воскобович говорить про те, що намагається піти від виробництва ігор для одноразового застосування, коли дитина збере-розбере і прибере гру подалі. Він прагне до створення багатофункціональних ігор, які будуть творчо використовуватися дитиною постійно. </vt:lpstr>
      <vt:lpstr>Особливості ігор Розробляються у відповідності з інтересами дітей. Вони займаються з задоволенням. Малюки постійно відкривають для себе щось нове, незвідане раніше. Кожна гра може використовуватися дітьми різного віку, починаючи від 2 до 7 років. Для малюків приготовані прості завдання, для старших хлопців завдання ускладнюються. Чим старше дитина, тим вище рівень складності. Багатофункціональність та універсальність. Кожна гра припускає рішення багатьох завдань навчання, сприяє всебічному розвитку дітей та прояву творчих здібностей. Пропонований готовий дидактичний матеріал систематизований за віком та освітнім завданням. До багатьох ігор запропоновано методичний посібник, в якому вже можна взяти готовий казковий сюжет з включеними в нього завданнями, ілюстраціями та запитаннями. Цей момент є ключовим у технології Воскобовича. Дорослий буде виступати повноправним партнером малюка, незважаючи на вік. Висока варіативність. До ігор запропоновано багато завдань, починаючи з маніпулювання і закінчуючи складними розвиваючими вправами. </vt:lpstr>
      <vt:lpstr>«Квадрат Воскобовича» з легкістю трансформується в різні форми: літак, черепаха, будинок та інші. Форми збираються як плоскі, так і об'ємні. Можна скористатися для складання готовими схемами, а можна пофантазувати і придумати свій образ. Всього схем складання більше 100. </vt:lpstr>
      <vt:lpstr>Ліхтарики. Еталони форми В комплекті запропоновані «ліхтарики» - еталони різних форм і розмірів. До поля гри, виконаному з ковроліну, вони закріплюються за допомогою стрічки. Поле для гри можна розташовувати як горизонтально, так і вертикально. В альбомі, який входить в комплект, пропонуються різні схеми для конструювання фігур. Можна працювати, спираючись на них, а можна проявити уяву і придумати самостійно. Альбом підрозділі на теми: людина, тварини, метелики та інші. Це зроблено для зручності його використання. </vt:lpstr>
      <vt:lpstr>Конструктор «Диво-соти» буде розвивати у дитини: логіку; вміння знаходити розв'язання математичних задач; дрібну моторику; зір; Гра познайомить хлопців з геометричними фігурами, дасть уявлення про поняття «частина і ціле».  </vt:lpstr>
      <vt:lpstr>Результатом творчості інженера стала новітня педагогічна технологія «Казкові лабіринти гри» — своєрідний цикл ігор-казок із життя Фіолетового лісу.</vt:lpstr>
      <vt:lpstr>Значення казки в іграх На перше місце при створенні ігор Воскобович ставив інтереси дітей. Знаючи про те, як діти люблять казки, він включив їх у свої методичні посібники. Читаючи казку і допомагаючи казковим героям, діти непомітно переходять до навчання. Разом з героями казок, мудрим вороном Метром, хоробрим малюком Гео, хитрим, але простакуватий Всюсь, забавним магноликом, павуком Юком, Нетающими крижинками, Диво-Цветіком і бджілкою Жужжой дитина відправляється в подорож по фіолетовому лісі і допомагає їм справлятися зі злом, виконуючи завдання. Фіолетовий ліс – це сенсомоторне середовище для дитячого розвитку. Вона складається з різних ігрових зон. У цих зонах персонажі навчають хлопців грати в різноманітні ігри, допомагає їм у цьому казка. </vt:lpstr>
      <vt:lpstr>технологією «Логіки світу» навчаються діти від 4 до 12 років. Автор технології І.Стеценко</vt:lpstr>
      <vt:lpstr>Заняття за технологією «Логіки світу» проводяться у формі інтелектуальної гри або дослідження. Діти разом із казковими героями подорожують по Країні цікавих запитань і намагаються дати точні відповіді на запитання. Оригінальні арифметичні й геометричні задачі, задачі з теорії множин, математичної логіки, конструювання (на площині та у просторі), комбінаторики подано у цікавій та легкій для сприйняття формі. Діти закріплюють уявлення про геометричні фігури, навчаються розділяти складні фігури на більш прості, порівнювати предмети за різними ознаками, досягати поставленої мети, використовуючи лише заданий, суворо обмежений набір засобів. </vt:lpstr>
      <vt:lpstr>При рішенні завдань необхідно звертати увагу не тільки на правильність розв’язку кожного завдання (дитина може знайти свій власний варіант відповіді), а й на обґрунтування рішення. </vt:lpstr>
      <vt:lpstr> Задача 1.Уважно роздивись цей малюнок. Розкажи, в якому порядку розташовані квадрати в ланцюжку. Обведи олівцем наступний квадратик в ланцюжку. Намалюй сам останній квадратик цього ланцюжка. </vt:lpstr>
      <vt:lpstr> Задача 3 .Подивись уважно на малюнок. Як ти гадаєш, що я пропустив? Домалюй там, де стоїть знак запитання. Поясни своє рішення. </vt:lpstr>
      <vt:lpstr>Будуємо геометричні фігури з … геометричних фігур </vt:lpstr>
      <vt:lpstr>Завдання 2</vt:lpstr>
      <vt:lpstr> Завдання 4 Які геометричні фігури ми можемо побудувати з двох таких трикутників? </vt:lpstr>
      <vt:lpstr>Лего-математика: поняття «більше — менше»,</vt:lpstr>
      <vt:lpstr>Мозаїка на заняттях з математики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51</cp:revision>
  <dcterms:created xsi:type="dcterms:W3CDTF">2019-09-13T11:11:01Z</dcterms:created>
  <dcterms:modified xsi:type="dcterms:W3CDTF">2019-11-26T11:21:47Z</dcterms:modified>
</cp:coreProperties>
</file>