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58" r:id="rId6"/>
    <p:sldId id="261" r:id="rId7"/>
    <p:sldId id="259" r:id="rId8"/>
    <p:sldId id="262" r:id="rId9"/>
    <p:sldId id="263" r:id="rId10"/>
    <p:sldId id="264" r:id="rId11"/>
    <p:sldId id="266" r:id="rId12"/>
    <p:sldId id="271" r:id="rId13"/>
    <p:sldId id="265" r:id="rId14"/>
    <p:sldId id="269" r:id="rId15"/>
    <p:sldId id="270" r:id="rId16"/>
    <p:sldId id="272" r:id="rId17"/>
    <p:sldId id="273" r:id="rId18"/>
    <p:sldId id="277" r:id="rId19"/>
    <p:sldId id="278" r:id="rId20"/>
    <p:sldId id="279" r:id="rId21"/>
    <p:sldId id="276" r:id="rId22"/>
    <p:sldId id="280" r:id="rId23"/>
    <p:sldId id="274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95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428604"/>
            <a:ext cx="7858180" cy="26432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itchFamily="2" charset="0"/>
              </a:rPr>
              <a:t>ЕКОЛОГІЧНИЙ ПРОЄКТ</a:t>
            </a:r>
          </a:p>
          <a:p>
            <a:pPr algn="r"/>
            <a:r>
              <a:rPr lang="uk-UA" sz="4000" b="1" dirty="0" err="1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itchFamily="2" charset="0"/>
              </a:rPr>
              <a:t>“Зробимо</a:t>
            </a:r>
            <a:r>
              <a:rPr lang="uk-UA" sz="4000" b="1" dirty="0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itchFamily="2" charset="0"/>
              </a:rPr>
              <a:t> життя </a:t>
            </a:r>
            <a:r>
              <a:rPr lang="uk-UA" sz="4000" b="1" dirty="0" err="1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Print" pitchFamily="2" charset="0"/>
              </a:rPr>
              <a:t>яскравішим”</a:t>
            </a:r>
            <a:endParaRPr lang="uk-UA" sz="4000" b="1" dirty="0" smtClean="0"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Segoe Print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43702" y="5429264"/>
            <a:ext cx="2143140" cy="928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</a:rPr>
              <a:t>ЗДО №39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Segoe Print" pitchFamily="2" charset="0"/>
              </a:rPr>
              <a:t>Група “СОНЕЧКО”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19464" name="Picture 8" descr="Гиф анимация На фоне неба, облаков и радуги играют и рисуют дети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151820"/>
            <a:ext cx="6215106" cy="333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7158" y="500042"/>
            <a:ext cx="81439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000" b="1" i="1" u="sng" dirty="0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“НАШЕ ЗДОРОВ’ Я – У НАШИХ РУКАХ”</a:t>
            </a:r>
          </a:p>
          <a:p>
            <a:pPr algn="ctr" eaLnBrk="0" hangingPunct="0"/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 ( висаджування цибулі)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 виховувати в дітей бажання брати участь у трудовій діяльності;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навчити з допомогою вихователя садити цибулю;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поливати рослини під керівництвом;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дати уявлення про вирощування  рослин з цибулин;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Виховувати дбайливе ставлення до рослин</a:t>
            </a:r>
          </a:p>
          <a:p>
            <a:pPr eaLnBrk="0" hangingPunct="0">
              <a:buFont typeface="Wingdings" pitchFamily="2" charset="2"/>
              <a:buChar char="Ø"/>
            </a:pPr>
            <a:endParaRPr lang="uk-UA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810" y="2786058"/>
            <a:ext cx="2643206" cy="264320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357562"/>
            <a:ext cx="2857520" cy="28575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000372"/>
            <a:ext cx="2571768" cy="257176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28736"/>
            <a:ext cx="6403967" cy="4951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71538" y="642918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Segoe Print" pitchFamily="2" charset="0"/>
              </a:rPr>
              <a:t>ЕКОЛОГІЧНИЙ ЛЕПБУК</a:t>
            </a:r>
            <a:endParaRPr lang="ru-RU" sz="3600" b="1" dirty="0">
              <a:solidFill>
                <a:srgbClr val="C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785794"/>
            <a:ext cx="1870834" cy="27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714752"/>
            <a:ext cx="2024931" cy="27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785794"/>
            <a:ext cx="1912347" cy="27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714752"/>
            <a:ext cx="1978126" cy="27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28604"/>
            <a:ext cx="1913541" cy="27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500042"/>
            <a:ext cx="1950672" cy="27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3714752"/>
            <a:ext cx="1978913" cy="27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3571876"/>
            <a:ext cx="1898856" cy="27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857496"/>
            <a:ext cx="3528000" cy="3528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00042"/>
            <a:ext cx="3528000" cy="3528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429124" y="785794"/>
            <a:ext cx="3571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Segoe Print" pitchFamily="2" charset="0"/>
              </a:rPr>
              <a:t>Дидактична гра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“Що</a:t>
            </a: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 нам  дає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природа”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714884"/>
            <a:ext cx="4000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Segoe Print" pitchFamily="2" charset="0"/>
              </a:rPr>
              <a:t>Дидактична гра </a:t>
            </a:r>
          </a:p>
          <a:p>
            <a:pPr algn="ctr"/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“Де</a:t>
            </a: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 потрібна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вода”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4143372" y="1571612"/>
            <a:ext cx="642942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071934" y="5072074"/>
            <a:ext cx="785818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86058"/>
            <a:ext cx="3643305" cy="364330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00042"/>
            <a:ext cx="3643338" cy="364333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714356"/>
            <a:ext cx="4357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Segoe Print" pitchFamily="2" charset="0"/>
              </a:rPr>
              <a:t>Дидактична гра </a:t>
            </a:r>
          </a:p>
          <a:p>
            <a:pPr algn="ctr"/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“Живе</a:t>
            </a: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 -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неживе”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471488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Segoe Print" pitchFamily="2" charset="0"/>
              </a:rPr>
              <a:t>Дидактична гра </a:t>
            </a:r>
          </a:p>
          <a:p>
            <a:pPr algn="ctr"/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“Корисне</a:t>
            </a: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, чи шкідливе для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природи”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286248" y="1285860"/>
            <a:ext cx="35719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>
            <a:off x="4357686" y="4786322"/>
            <a:ext cx="428628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00042"/>
            <a:ext cx="3672000" cy="3672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786058"/>
            <a:ext cx="3672000" cy="3672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785794"/>
            <a:ext cx="3571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Segoe Print" pitchFamily="2" charset="0"/>
              </a:rPr>
              <a:t>Дидактична гра </a:t>
            </a:r>
          </a:p>
          <a:p>
            <a:pPr algn="ctr"/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“Наведи</a:t>
            </a: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лад”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471488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Segoe Print" pitchFamily="2" charset="0"/>
              </a:rPr>
              <a:t>Дидактична гра </a:t>
            </a:r>
          </a:p>
          <a:p>
            <a:pPr algn="ctr"/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“Правила</a:t>
            </a: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 поведінки у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лісі”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857620" y="1214422"/>
            <a:ext cx="571504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>
            <a:off x="4357686" y="4929198"/>
            <a:ext cx="642942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14686"/>
            <a:ext cx="3243372" cy="324337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57166"/>
            <a:ext cx="3046413" cy="304641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 b="15340"/>
          <a:stretch>
            <a:fillRect/>
          </a:stretch>
        </p:blipFill>
        <p:spPr bwMode="auto">
          <a:xfrm>
            <a:off x="3286116" y="357166"/>
            <a:ext cx="2286016" cy="258053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000496" y="37861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Segoe Print" pitchFamily="2" charset="0"/>
              </a:rPr>
              <a:t>Дидактична гра </a:t>
            </a:r>
          </a:p>
          <a:p>
            <a:pPr algn="ctr"/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“Посортуй</a:t>
            </a: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сміття”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9058" y="5429264"/>
            <a:ext cx="46434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002060"/>
                </a:solidFill>
                <a:latin typeface="Segoe Print" pitchFamily="2" charset="0"/>
              </a:rPr>
              <a:t>Дидактична гра </a:t>
            </a:r>
          </a:p>
          <a:p>
            <a:pPr algn="ctr"/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“Як</a:t>
            </a: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 зберегти </a:t>
            </a:r>
            <a:r>
              <a:rPr lang="uk-UA" sz="2800" b="1" dirty="0" err="1" smtClean="0">
                <a:solidFill>
                  <a:srgbClr val="C00000"/>
                </a:solidFill>
                <a:latin typeface="Segoe Print" pitchFamily="2" charset="0"/>
              </a:rPr>
              <a:t>природу”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3929058" y="5572140"/>
            <a:ext cx="71438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4857752" y="3429000"/>
            <a:ext cx="571504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928670"/>
            <a:ext cx="7858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Segoe Print" pitchFamily="2" charset="0"/>
              </a:rPr>
              <a:t>Мета:</a:t>
            </a:r>
            <a:r>
              <a:rPr lang="ru-RU" b="1" dirty="0" smtClean="0">
                <a:latin typeface="Segoe Print" pitchFamily="2" charset="0"/>
              </a:rPr>
              <a:t> 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створення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еко-іграшки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  <a:r>
              <a:rPr lang="ru-RU" dirty="0" smtClean="0">
                <a:latin typeface="Segoe Print" pitchFamily="2" charset="0"/>
              </a:rPr>
              <a:t/>
            </a:r>
            <a:br>
              <a:rPr lang="ru-RU" dirty="0" smtClean="0">
                <a:latin typeface="Segoe Print" pitchFamily="2" charset="0"/>
              </a:rPr>
            </a:br>
            <a:r>
              <a:rPr lang="ru-RU" b="1" u="sng" dirty="0" err="1" smtClean="0">
                <a:solidFill>
                  <a:srgbClr val="C00000"/>
                </a:solidFill>
                <a:latin typeface="Segoe Print" pitchFamily="2" charset="0"/>
              </a:rPr>
              <a:t>Завдання</a:t>
            </a:r>
            <a:r>
              <a:rPr lang="ru-RU" b="1" u="sng" dirty="0" smtClean="0">
                <a:solidFill>
                  <a:srgbClr val="C00000"/>
                </a:solidFill>
                <a:latin typeface="Segoe Print" pitchFamily="2" charset="0"/>
              </a:rPr>
              <a:t>:</a:t>
            </a:r>
            <a:r>
              <a:rPr lang="ru-RU" u="sng" dirty="0" smtClean="0">
                <a:solidFill>
                  <a:srgbClr val="C00000"/>
                </a:solidFill>
                <a:latin typeface="Segoe Print" pitchFamily="2" charset="0"/>
              </a:rPr>
              <a:t> 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Познайомити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дітей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з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процесом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виготовлення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еко-іграшки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формувати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інтерес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і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бажання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доглядати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за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своїм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«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улюбленцем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».</a:t>
            </a:r>
            <a:br>
              <a:rPr lang="ru-RU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Розвивати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творчість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і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фантазію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дітей</a:t>
            </a:r>
            <a:r>
              <a:rPr lang="ru-RU" dirty="0" smtClean="0">
                <a:latin typeface="Segoe Print" pitchFamily="2" charset="0"/>
              </a:rPr>
              <a:t>.</a:t>
            </a:r>
            <a:br>
              <a:rPr lang="ru-RU" dirty="0" smtClean="0">
                <a:latin typeface="Segoe Print" pitchFamily="2" charset="0"/>
              </a:rPr>
            </a:br>
            <a:r>
              <a:rPr lang="ru-RU" b="1" u="sng" dirty="0" err="1" smtClean="0">
                <a:solidFill>
                  <a:srgbClr val="C00000"/>
                </a:solidFill>
                <a:latin typeface="Segoe Print" pitchFamily="2" charset="0"/>
              </a:rPr>
              <a:t>Призначення</a:t>
            </a:r>
            <a:r>
              <a:rPr lang="ru-RU" b="1" u="sng" dirty="0" smtClean="0">
                <a:solidFill>
                  <a:srgbClr val="C00000"/>
                </a:solidFill>
                <a:latin typeface="Segoe Print" pitchFamily="2" charset="0"/>
              </a:rPr>
              <a:t>:</a:t>
            </a:r>
            <a:r>
              <a:rPr lang="ru-RU" b="1" dirty="0" smtClean="0">
                <a:latin typeface="Segoe Print" pitchFamily="2" charset="0"/>
              </a:rPr>
              <a:t> 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ця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екологічна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іграшка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може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бути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оригінальним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і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дивовижним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подарунком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дітям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і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навіть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дорослим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, вони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з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задоволенням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будуть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доглядати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її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і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спостерігати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, як росте 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зачіска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 у «</a:t>
            </a:r>
            <a:r>
              <a:rPr lang="ru-RU" dirty="0" err="1" smtClean="0">
                <a:solidFill>
                  <a:srgbClr val="002060"/>
                </a:solidFill>
                <a:latin typeface="Segoe Print" pitchFamily="2" charset="0"/>
              </a:rPr>
              <a:t>веселунчика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».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428604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 smtClean="0">
                <a:solidFill>
                  <a:srgbClr val="C00000"/>
                </a:solidFill>
                <a:latin typeface="Segoe Print" pitchFamily="2" charset="0"/>
              </a:rPr>
              <a:t>ЕКО – ІГРАШКА “ ВЕСЕЛУН”</a:t>
            </a:r>
            <a:endParaRPr lang="ru-RU" b="1" u="sng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643314"/>
            <a:ext cx="2018101" cy="269089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t="4434" r="-497" b="11329"/>
          <a:stretch>
            <a:fillRect/>
          </a:stretch>
        </p:blipFill>
        <p:spPr bwMode="auto">
          <a:xfrm>
            <a:off x="500034" y="3752534"/>
            <a:ext cx="2286016" cy="255498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r="2274" b="31943"/>
          <a:stretch>
            <a:fillRect/>
          </a:stretch>
        </p:blipFill>
        <p:spPr bwMode="auto">
          <a:xfrm>
            <a:off x="6072198" y="3857628"/>
            <a:ext cx="2428892" cy="22554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3786214" cy="289872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00042"/>
            <a:ext cx="2286016" cy="284205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643314"/>
            <a:ext cx="3187958" cy="292890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2643181"/>
            <a:ext cx="2357454" cy="335983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428604"/>
            <a:ext cx="8215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 smtClean="0">
                <a:solidFill>
                  <a:srgbClr val="002060"/>
                </a:solidFill>
                <a:latin typeface="Segoe Print" pitchFamily="2" charset="0"/>
              </a:rPr>
              <a:t>ЦІКАВИЙ  ХЕНД – </a:t>
            </a:r>
            <a:r>
              <a:rPr lang="uk-UA" sz="2400" b="1" u="sng" dirty="0" err="1" smtClean="0">
                <a:solidFill>
                  <a:srgbClr val="002060"/>
                </a:solidFill>
                <a:latin typeface="Segoe Print" pitchFamily="2" charset="0"/>
              </a:rPr>
              <a:t>МЕЙД</a:t>
            </a:r>
            <a:r>
              <a:rPr lang="uk-UA" sz="2400" b="1" dirty="0" smtClean="0">
                <a:solidFill>
                  <a:srgbClr val="C00000"/>
                </a:solidFill>
                <a:latin typeface="Segoe Print" pitchFamily="2" charset="0"/>
              </a:rPr>
              <a:t> :  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Segoe Print" pitchFamily="2" charset="0"/>
              </a:rPr>
              <a:t>екологічні іграшки – камінці,  </a:t>
            </a:r>
          </a:p>
          <a:p>
            <a:r>
              <a:rPr lang="uk-UA" sz="2400" b="1" dirty="0" smtClean="0">
                <a:solidFill>
                  <a:srgbClr val="C00000"/>
                </a:solidFill>
                <a:latin typeface="Segoe Print" pitchFamily="2" charset="0"/>
              </a:rPr>
              <a:t>                        виготовлені   </a:t>
            </a:r>
          </a:p>
          <a:p>
            <a:r>
              <a:rPr lang="uk-UA" sz="2400" b="1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  <a:latin typeface="Segoe Print" pitchFamily="2" charset="0"/>
              </a:rPr>
              <a:t>ПЕТРАШ ВЕРОНІКОЮ   та </a:t>
            </a:r>
            <a:r>
              <a:rPr lang="ru-RU" sz="2400" b="1" u="sng" dirty="0" err="1" smtClean="0">
                <a:solidFill>
                  <a:srgbClr val="002060"/>
                </a:solidFill>
                <a:latin typeface="Segoe Print" pitchFamily="2" charset="0"/>
              </a:rPr>
              <a:t>її</a:t>
            </a:r>
            <a:r>
              <a:rPr lang="ru-RU" sz="2400" b="1" u="sng" dirty="0" smtClean="0">
                <a:solidFill>
                  <a:srgbClr val="002060"/>
                </a:solidFill>
                <a:latin typeface="Segoe Print" pitchFamily="2" charset="0"/>
              </a:rPr>
              <a:t> мамою ІРИНОЮ</a:t>
            </a:r>
            <a:r>
              <a:rPr lang="uk-UA" sz="2400" b="1" u="sng" dirty="0" smtClean="0">
                <a:solidFill>
                  <a:srgbClr val="002060"/>
                </a:solidFill>
                <a:latin typeface="Segoe Print" pitchFamily="2" charset="0"/>
              </a:rPr>
              <a:t>. </a:t>
            </a:r>
            <a:endParaRPr lang="ru-RU" sz="2400" b="1" u="sng" dirty="0" smtClean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220" y="2143116"/>
            <a:ext cx="2277052" cy="404638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t="23256" r="3894" b="13953"/>
          <a:stretch>
            <a:fillRect/>
          </a:stretch>
        </p:blipFill>
        <p:spPr bwMode="auto">
          <a:xfrm>
            <a:off x="500034" y="2071678"/>
            <a:ext cx="3679817" cy="4272359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917912"/>
            <a:ext cx="75009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buFont typeface="Wingdings" pitchFamily="2" charset="2"/>
              <a:buChar char="v"/>
            </a:pP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запровадження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екологічної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освіти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серед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дітей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та      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батьків</a:t>
            </a: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; 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залучення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дошкільнят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природоохоронної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діяльності</a:t>
            </a: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прищепити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бажання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оберігати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все,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що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нас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оточує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адже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від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  стану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природи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залежить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здоров’я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людини</a:t>
            </a: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;</a:t>
            </a:r>
          </a:p>
          <a:p>
            <a:pPr lvl="1" eaLnBrk="0" hangingPunct="0"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вчити сортувати сміття;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вивчення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природи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рідного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краю,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їх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взаємозв’язок</a:t>
            </a: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допомогти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дітям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збагнути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різноманітність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природи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неповторність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, красу,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тендітність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вразливість</a:t>
            </a: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навчити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їх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придивлятися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і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прислухатися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природи</a:t>
            </a: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вивчення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впливу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людини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навколишнє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середовище</a:t>
            </a: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виховувати інтерес до дослідницької діяльності;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 розширити уявлення про закономірності у </a:t>
            </a:r>
            <a:r>
              <a:rPr lang="uk-UA" sz="2000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природі;</a:t>
            </a:r>
          </a:p>
          <a:p>
            <a:pPr lvl="1" eaLnBrk="0" hangingPunct="0"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залучити батьків до активного життя дошкільного закладу в рамках організації і реалізації </a:t>
            </a:r>
            <a:r>
              <a:rPr lang="uk-UA" sz="2000" b="1" dirty="0" err="1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проєкту</a:t>
            </a:r>
            <a:r>
              <a:rPr lang="uk-UA" sz="2000" b="1" dirty="0" smtClean="0">
                <a:solidFill>
                  <a:srgbClr val="002060"/>
                </a:solidFill>
                <a:latin typeface="Segoe Print" pitchFamily="2" charset="0"/>
                <a:cs typeface="Calibri" pitchFamily="34" charset="0"/>
              </a:rPr>
              <a:t>.</a:t>
            </a:r>
            <a:endParaRPr lang="uk-UA" sz="2000" b="1" dirty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428604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МЕТА:</a:t>
            </a:r>
            <a:endParaRPr lang="ru-RU" sz="2400" b="1" u="sng" dirty="0">
              <a:solidFill>
                <a:srgbClr val="C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>
    <p:wip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428604"/>
            <a:ext cx="764386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   Ідея  з’явилася в травні 2020року. 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Весела, цікава та допитлива дівчинка Вероніка захотіла зробити щось нове та цікаве…  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 і  мама, як завжди,  підтримала ідею донечки.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    Дивлячись на вироби, навіть не віриться, що ця краса ще не так давно була звичайним каменем.</a:t>
            </a:r>
          </a:p>
          <a:p>
            <a:endParaRPr lang="uk-UA" sz="2000" dirty="0" smtClean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572008"/>
            <a:ext cx="1800000" cy="1800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786190"/>
            <a:ext cx="1800000" cy="180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643446"/>
            <a:ext cx="1800000" cy="180000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643446"/>
            <a:ext cx="1349959" cy="180000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500034" y="2071678"/>
            <a:ext cx="8072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Segoe Print" pitchFamily="2" charset="0"/>
              </a:rPr>
              <a:t>Процес роботи над </a:t>
            </a:r>
            <a:r>
              <a:rPr lang="uk-UA" b="1" dirty="0" err="1" smtClean="0">
                <a:solidFill>
                  <a:srgbClr val="C00000"/>
                </a:solidFill>
                <a:latin typeface="Segoe Print" pitchFamily="2" charset="0"/>
              </a:rPr>
              <a:t>“живим”</a:t>
            </a:r>
            <a:r>
              <a:rPr lang="uk-UA" b="1" dirty="0" smtClean="0">
                <a:solidFill>
                  <a:srgbClr val="C00000"/>
                </a:solidFill>
                <a:latin typeface="Segoe Print" pitchFamily="2" charset="0"/>
              </a:rPr>
              <a:t> камінцем  починається з пошуку  матеріалу , тобто тих же камінців.  Камінці Вероніка з мамою знаходили  на квітнику біля будинку, на озері, біля будівництва.  Також допомагала Вероніки бабуся. 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Segoe Print" pitchFamily="2" charset="0"/>
              </a:rPr>
              <a:t>Для розмальовування підходять не будь – які камінці – вони мають бути гладенькими, тоді на поверхні легше вимальовувати деталі.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r="8929"/>
          <a:stretch>
            <a:fillRect/>
          </a:stretch>
        </p:blipFill>
        <p:spPr bwMode="auto">
          <a:xfrm rot="10800000">
            <a:off x="1785918" y="4643446"/>
            <a:ext cx="2185761" cy="18000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71802" y="4714884"/>
            <a:ext cx="5572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Segoe Print" pitchFamily="2" charset="0"/>
              </a:rPr>
              <a:t>Вероніка так захопилася, що створила свій </a:t>
            </a:r>
            <a:r>
              <a:rPr lang="uk-UA" b="1" u="sng" dirty="0" smtClean="0">
                <a:solidFill>
                  <a:srgbClr val="002060"/>
                </a:solidFill>
                <a:latin typeface="Segoe Print" pitchFamily="2" charset="0"/>
              </a:rPr>
              <a:t>МІНІ – МУЗЕЙ </a:t>
            </a:r>
            <a:r>
              <a:rPr lang="uk-UA" b="1" u="sng" dirty="0" err="1" smtClean="0">
                <a:solidFill>
                  <a:srgbClr val="002060"/>
                </a:solidFill>
                <a:latin typeface="Segoe Print" pitchFamily="2" charset="0"/>
              </a:rPr>
              <a:t>“Живих</a:t>
            </a:r>
            <a:r>
              <a:rPr lang="uk-UA" b="1" u="sng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uk-UA" b="1" u="sng" dirty="0" err="1" smtClean="0">
                <a:solidFill>
                  <a:srgbClr val="002060"/>
                </a:solidFill>
                <a:latin typeface="Segoe Print" pitchFamily="2" charset="0"/>
              </a:rPr>
              <a:t>камінців”</a:t>
            </a:r>
            <a:r>
              <a:rPr lang="uk-UA" b="1" dirty="0" smtClean="0">
                <a:solidFill>
                  <a:srgbClr val="C00000"/>
                </a:solidFill>
                <a:latin typeface="Segoe Print" pitchFamily="2" charset="0"/>
              </a:rPr>
              <a:t>, в якому зібрала вже 50 камінців.  Її камінці також вже стали популярним та оригінальним подарунком . 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18029" r="7375" b="11114"/>
          <a:stretch>
            <a:fillRect/>
          </a:stretch>
        </p:blipFill>
        <p:spPr bwMode="auto">
          <a:xfrm>
            <a:off x="500034" y="571480"/>
            <a:ext cx="1764712" cy="1800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t="12501" r="14989" b="9991"/>
          <a:stretch>
            <a:fillRect/>
          </a:stretch>
        </p:blipFill>
        <p:spPr bwMode="auto">
          <a:xfrm>
            <a:off x="7143768" y="2857496"/>
            <a:ext cx="1480635" cy="1800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654141" y="275025"/>
            <a:ext cx="1349966" cy="1800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r="18799" b="-2"/>
          <a:stretch>
            <a:fillRect/>
          </a:stretch>
        </p:blipFill>
        <p:spPr bwMode="auto">
          <a:xfrm rot="16200000">
            <a:off x="2155474" y="2845131"/>
            <a:ext cx="1546907" cy="142876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 l="9584" r="12908" b="2778"/>
          <a:stretch>
            <a:fillRect/>
          </a:stretch>
        </p:blipFill>
        <p:spPr bwMode="auto">
          <a:xfrm rot="16200000">
            <a:off x="5229685" y="2557002"/>
            <a:ext cx="1913389" cy="1800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2143116"/>
            <a:ext cx="1365895" cy="242723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rcRect t="5824" r="18907" b="13751"/>
          <a:stretch>
            <a:fillRect/>
          </a:stretch>
        </p:blipFill>
        <p:spPr bwMode="auto">
          <a:xfrm>
            <a:off x="2428860" y="428604"/>
            <a:ext cx="1205183" cy="2124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2571744"/>
            <a:ext cx="1349975" cy="1800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2" y="571480"/>
            <a:ext cx="1484956" cy="1980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/>
          <a:srcRect r="14584" b="9445"/>
          <a:stretch>
            <a:fillRect/>
          </a:stretch>
        </p:blipFill>
        <p:spPr bwMode="auto">
          <a:xfrm>
            <a:off x="428596" y="4572008"/>
            <a:ext cx="2263869" cy="1800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571481"/>
            <a:ext cx="62151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Segoe Print" pitchFamily="2" charset="0"/>
              </a:rPr>
              <a:t>  </a:t>
            </a:r>
            <a:r>
              <a:rPr lang="uk-UA" sz="2000" b="1" dirty="0" err="1" smtClean="0">
                <a:solidFill>
                  <a:srgbClr val="002060"/>
                </a:solidFill>
                <a:latin typeface="Segoe Print" pitchFamily="2" charset="0"/>
              </a:rPr>
              <a:t>“Родзинкою”</a:t>
            </a:r>
            <a:r>
              <a:rPr lang="uk-UA" sz="2000" b="1" dirty="0" smtClean="0">
                <a:solidFill>
                  <a:srgbClr val="002060"/>
                </a:solidFill>
                <a:latin typeface="Segoe Print" pitchFamily="2" charset="0"/>
              </a:rPr>
              <a:t> колекції Вероніки є квіти, які не потрібно поливати, доглядати…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Segoe Print" pitchFamily="2" charset="0"/>
              </a:rPr>
              <a:t>     </a:t>
            </a:r>
          </a:p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1500174"/>
            <a:ext cx="2066371" cy="3672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428736"/>
            <a:ext cx="2066374" cy="3672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t="17544" r="1750"/>
          <a:stretch>
            <a:fillRect/>
          </a:stretch>
        </p:blipFill>
        <p:spPr bwMode="auto">
          <a:xfrm>
            <a:off x="3071802" y="1643050"/>
            <a:ext cx="3000396" cy="3357526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214678" y="5786454"/>
            <a:ext cx="55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Segoe Print" pitchFamily="2" charset="0"/>
              </a:rPr>
              <a:t>І це – чудова та весела розвага !</a:t>
            </a:r>
            <a:endParaRPr lang="ru-RU" sz="2000" b="1" dirty="0">
              <a:solidFill>
                <a:srgbClr val="C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357166"/>
            <a:ext cx="81439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u="sng" dirty="0" smtClean="0">
                <a:solidFill>
                  <a:srgbClr val="C00000"/>
                </a:solidFill>
                <a:latin typeface="Segoe Print" pitchFamily="2" charset="0"/>
              </a:rPr>
              <a:t>Висновки:</a:t>
            </a:r>
          </a:p>
          <a:p>
            <a:r>
              <a:rPr lang="uk-UA" sz="2000" dirty="0" smtClean="0">
                <a:solidFill>
                  <a:srgbClr val="002060"/>
                </a:solidFill>
                <a:latin typeface="Segoe Print" pitchFamily="2" charset="0"/>
              </a:rPr>
              <a:t>Робота з формування екологічної свідомості у дітей дошкільного віку допомагає забезпечувати їх духовне збагачення, пробуджує гуманні почуття, бажання спілкуватися з природою, берегти та охороняти її.  Дошкільники вчаться вдивлятися, вслуховуватися, не минати, бачити прекрасне і не лишатися байдужим до оточуючого.</a:t>
            </a:r>
          </a:p>
          <a:p>
            <a:r>
              <a:rPr lang="uk-UA" sz="2000" dirty="0" smtClean="0">
                <a:solidFill>
                  <a:srgbClr val="002060"/>
                </a:solidFill>
                <a:latin typeface="Segoe Print" pitchFamily="2" charset="0"/>
              </a:rPr>
              <a:t>   Планомірна і послідовна робота з формування екологічної свідомості  дітей сприяє формуванню основ екологічної культури у дітей; свідомого ставлення до об’єктів, явищ природи; розвитку екологічного мислення. Діти швидко оволодівають практичними діями з охорони природи; вчаться експериментувати, аналізувати, робити висновки; в них з’являється бажання  спілкуватися з природою і зображувати свої враження через різні види діяльності.  Головне, щоб кожна дитина зрозуміла, що природа і людина взаємопов’язані  і, все, що завдає шкоди природі – завдає шкоди і людині.</a:t>
            </a:r>
            <a:endParaRPr lang="ru-RU" sz="2000" dirty="0">
              <a:solidFill>
                <a:srgbClr val="00206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>
    <p:cut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якую За Увагу Картинка Для Презентації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5828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500042"/>
            <a:ext cx="828680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u="sng" dirty="0" smtClean="0">
              <a:solidFill>
                <a:srgbClr val="002060"/>
              </a:solidFill>
              <a:latin typeface="Segoe Print" pitchFamily="2" charset="0"/>
            </a:endParaRPr>
          </a:p>
          <a:p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Спрямованість:</a:t>
            </a:r>
            <a:r>
              <a:rPr lang="uk-UA" sz="2400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екологічне виховання через </a:t>
            </a:r>
            <a:r>
              <a:rPr lang="uk-UA" sz="2400" dirty="0" err="1" smtClean="0">
                <a:solidFill>
                  <a:srgbClr val="002060"/>
                </a:solidFill>
                <a:latin typeface="Segoe Print" pitchFamily="2" charset="0"/>
              </a:rPr>
              <a:t>пізнавально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 – дослідницьку діяльність.</a:t>
            </a:r>
          </a:p>
          <a:p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Передумова:</a:t>
            </a:r>
            <a:r>
              <a:rPr lang="uk-UA" sz="2400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залучити до роботи </a:t>
            </a:r>
            <a:r>
              <a:rPr lang="uk-UA" sz="2400" dirty="0" err="1" smtClean="0">
                <a:solidFill>
                  <a:srgbClr val="002060"/>
                </a:solidFill>
                <a:latin typeface="Segoe Print" pitchFamily="2" charset="0"/>
              </a:rPr>
              <a:t>проєкту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 якомога більше дітей; зробити </a:t>
            </a:r>
            <a:r>
              <a:rPr lang="uk-UA" sz="2400" dirty="0" err="1" smtClean="0">
                <a:solidFill>
                  <a:srgbClr val="002060"/>
                </a:solidFill>
                <a:latin typeface="Segoe Print" pitchFamily="2" charset="0"/>
              </a:rPr>
              <a:t>проєкт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 спільною творчістю вихователів, дітей і батьків.</a:t>
            </a:r>
          </a:p>
          <a:p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Вид </a:t>
            </a:r>
            <a:r>
              <a:rPr lang="uk-UA" sz="2400" b="1" u="sng" dirty="0" err="1" smtClean="0">
                <a:solidFill>
                  <a:srgbClr val="C00000"/>
                </a:solidFill>
                <a:latin typeface="Segoe Print" pitchFamily="2" charset="0"/>
              </a:rPr>
              <a:t>проєкту</a:t>
            </a:r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: </a:t>
            </a:r>
            <a:r>
              <a:rPr lang="uk-UA" sz="2400" dirty="0" err="1" smtClean="0">
                <a:solidFill>
                  <a:srgbClr val="002060"/>
                </a:solidFill>
                <a:latin typeface="Segoe Print" pitchFamily="2" charset="0"/>
              </a:rPr>
              <a:t>пізнавально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 – практичний, довгостроковий.</a:t>
            </a:r>
          </a:p>
          <a:p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Робота над </a:t>
            </a:r>
            <a:r>
              <a:rPr lang="uk-UA" sz="2400" b="1" u="sng" dirty="0" err="1" smtClean="0">
                <a:solidFill>
                  <a:srgbClr val="C00000"/>
                </a:solidFill>
                <a:latin typeface="Segoe Print" pitchFamily="2" charset="0"/>
              </a:rPr>
              <a:t>проєктом</a:t>
            </a:r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 з батьками: </a:t>
            </a:r>
          </a:p>
          <a:p>
            <a:pPr>
              <a:buFontTx/>
              <a:buChar char="-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залучити батьків до організації та реалізації </a:t>
            </a:r>
            <a:r>
              <a:rPr lang="uk-UA" sz="2400" dirty="0" err="1" smtClean="0">
                <a:solidFill>
                  <a:srgbClr val="002060"/>
                </a:solidFill>
                <a:latin typeface="Segoe Print" pitchFamily="2" charset="0"/>
              </a:rPr>
              <a:t>проєкту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;</a:t>
            </a:r>
          </a:p>
          <a:p>
            <a:pPr>
              <a:buFontTx/>
              <a:buChar char="-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обговорення теми та  практичних  завдань;</a:t>
            </a:r>
          </a:p>
          <a:p>
            <a:endParaRPr lang="uk-UA" sz="2400" dirty="0" smtClean="0">
              <a:solidFill>
                <a:srgbClr val="002060"/>
              </a:solidFill>
              <a:latin typeface="Segoe Print" pitchFamily="2" charset="0"/>
            </a:endParaRPr>
          </a:p>
          <a:p>
            <a:endParaRPr lang="uk-UA" sz="2000" dirty="0" smtClean="0">
              <a:solidFill>
                <a:srgbClr val="002060"/>
              </a:solidFill>
              <a:latin typeface="Segoe Print" pitchFamily="2" charset="0"/>
            </a:endParaRPr>
          </a:p>
          <a:p>
            <a:endParaRPr lang="uk-UA" sz="2000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7224" y="642918"/>
            <a:ext cx="778674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Заходи щодо реалізації  </a:t>
            </a:r>
            <a:r>
              <a:rPr lang="uk-UA" sz="2400" b="1" u="sng" dirty="0" err="1" smtClean="0">
                <a:solidFill>
                  <a:srgbClr val="C00000"/>
                </a:solidFill>
                <a:latin typeface="Segoe Print" pitchFamily="2" charset="0"/>
              </a:rPr>
              <a:t>проєкту</a:t>
            </a:r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 бесіди;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err="1" smtClean="0">
                <a:solidFill>
                  <a:srgbClr val="002060"/>
                </a:solidFill>
                <a:latin typeface="Segoe Print" pitchFamily="2" charset="0"/>
              </a:rPr>
              <a:t>дослідно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 – експериментальна робота;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практична діяльність та трудові доручення;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екологічні завдання;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дидактичні ігри;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err="1" smtClean="0">
                <a:solidFill>
                  <a:srgbClr val="002060"/>
                </a:solidFill>
                <a:latin typeface="Segoe Print" pitchFamily="2" charset="0"/>
              </a:rPr>
              <a:t>лепбук</a:t>
            </a: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розповіді вихователя,читання художньої літератури;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різні види образотворчої діяльності на екологічну тематику;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solidFill>
                  <a:srgbClr val="002060"/>
                </a:solidFill>
                <a:latin typeface="Segoe Print" pitchFamily="2" charset="0"/>
              </a:rPr>
              <a:t>виготовлення екологічних іграшок;</a:t>
            </a:r>
          </a:p>
          <a:p>
            <a:pPr>
              <a:buFont typeface="Wingdings" pitchFamily="2" charset="2"/>
              <a:buChar char="v"/>
            </a:pPr>
            <a:endParaRPr lang="uk-UA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ransition>
    <p:pull dir="u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571480"/>
            <a:ext cx="8143932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800" b="1" u="sng" dirty="0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Практична робота:</a:t>
            </a:r>
            <a:endParaRPr lang="ru-RU" sz="2800" u="sng" dirty="0" smtClean="0">
              <a:solidFill>
                <a:srgbClr val="C00000"/>
              </a:solidFill>
              <a:latin typeface="Segoe Print" pitchFamily="2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“ Екскурсія в музей Старе </a:t>
            </a:r>
            <a:r>
              <a:rPr lang="uk-UA" sz="2400" b="1" dirty="0" err="1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село”</a:t>
            </a:r>
            <a:endParaRPr lang="uk-UA" sz="2400" b="1" dirty="0" smtClean="0">
              <a:solidFill>
                <a:srgbClr val="002060"/>
              </a:solidFill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“Екскурсія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до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озера”</a:t>
            </a:r>
            <a:endParaRPr lang="uk-UA" sz="2400" b="1" dirty="0" smtClean="0">
              <a:solidFill>
                <a:schemeClr val="accent6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 “ Подяка природі за свіже </a:t>
            </a: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повітря”</a:t>
            </a:r>
            <a:endParaRPr lang="uk-UA" sz="2400" b="1" dirty="0" smtClean="0">
              <a:solidFill>
                <a:schemeClr val="tx2">
                  <a:lumMod val="50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( екологічна акція разом з батьками)</a:t>
            </a:r>
          </a:p>
          <a:p>
            <a:pPr algn="ctr" eaLnBrk="0" hangingPunct="0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b="1" dirty="0" smtClean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 “ Наше здоров’я – у наших </a:t>
            </a:r>
            <a:r>
              <a:rPr lang="uk-UA" sz="2400" b="1" dirty="0" err="1" smtClean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руках”</a:t>
            </a:r>
            <a:endParaRPr lang="uk-UA" sz="2400" b="1" dirty="0" smtClean="0">
              <a:solidFill>
                <a:srgbClr val="FF0000"/>
              </a:solidFill>
              <a:latin typeface="Segoe Print" pitchFamily="2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uk-UA" sz="2400" b="1" dirty="0" smtClean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( висаджування цибулі) </a:t>
            </a:r>
          </a:p>
          <a:p>
            <a:pPr algn="ctr" eaLnBrk="0" hangingPunct="0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 “ У світі </a:t>
            </a:r>
            <a:r>
              <a:rPr lang="uk-UA" sz="2400" b="1" dirty="0" err="1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гри”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  ЛЕПБУК</a:t>
            </a:r>
          </a:p>
          <a:p>
            <a:pPr algn="ctr" eaLnBrk="0" hangingPunct="0">
              <a:lnSpc>
                <a:spcPct val="150000"/>
              </a:lnSpc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( ігри екологічного спрямування)</a:t>
            </a:r>
          </a:p>
          <a:p>
            <a:pPr algn="ctr" eaLnBrk="0" hangingPunct="0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 Екологічні іграшки</a:t>
            </a:r>
          </a:p>
          <a:p>
            <a:pPr algn="ctr" eaLnBrk="0" hangingPunct="0">
              <a:lnSpc>
                <a:spcPct val="150000"/>
              </a:lnSpc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 </a:t>
            </a:r>
          </a:p>
          <a:p>
            <a:pPr eaLnBrk="0" hangingPunct="0">
              <a:lnSpc>
                <a:spcPct val="150000"/>
              </a:lnSpc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cs typeface="Calibri" pitchFamily="34" charset="0"/>
              </a:rPr>
              <a:t>   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uk-UA" sz="1600" dirty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0034" y="357166"/>
            <a:ext cx="6572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b="1" u="sng" dirty="0" smtClean="0">
                <a:solidFill>
                  <a:srgbClr val="C0000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“ ЕКСКУРСІЯ В МУЗЕЙ СТАРЕ СЕЛО”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формувати в дітей знання про культуру нашого народу;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розгляд презентації до теми;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вправляти в природоохоронній поведінці;</a:t>
            </a:r>
          </a:p>
          <a:p>
            <a:pPr eaLnBrk="0" hangingPunct="0">
              <a:buFont typeface="Wingdings" pitchFamily="2" charset="2"/>
              <a:buChar char="q"/>
            </a:pPr>
            <a:endParaRPr lang="uk-UA" b="1" dirty="0" smtClean="0">
              <a:solidFill>
                <a:srgbClr val="C00000"/>
              </a:solidFill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071810"/>
            <a:ext cx="3357586" cy="335758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 r="48718"/>
          <a:stretch>
            <a:fillRect/>
          </a:stretch>
        </p:blipFill>
        <p:spPr bwMode="auto">
          <a:xfrm>
            <a:off x="6929454" y="1071546"/>
            <a:ext cx="1857388" cy="362190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000240"/>
            <a:ext cx="3286148" cy="328614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3500438"/>
            <a:ext cx="3000396" cy="300039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d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endParaRPr lang="uk-UA" b="1" dirty="0" smtClean="0">
              <a:solidFill>
                <a:srgbClr val="002060"/>
              </a:solidFill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2000" b="1" u="sng" dirty="0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 “ЕКСКУРСІЯ до ОЗЕРА”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 спостереження за ставленням людей до довкілля;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 правила поведінки в природі. Природоохоронна діяльність;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Організація образотворчої діяльності та виставку творчих робіт з екологічної</a:t>
            </a:r>
          </a:p>
          <a:p>
            <a:pPr eaLnBrk="0" hangingPunct="0"/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 тематики.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500042"/>
            <a:ext cx="2928958" cy="29289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500438"/>
            <a:ext cx="2928958" cy="29289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571744"/>
            <a:ext cx="2035913" cy="271464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571846"/>
            <a:ext cx="2214578" cy="295287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4333810"/>
            <a:ext cx="1571636" cy="20955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u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28868"/>
            <a:ext cx="2143140" cy="214314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357562"/>
            <a:ext cx="1928825" cy="192882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 r="-3571" b="46429"/>
          <a:stretch>
            <a:fillRect/>
          </a:stretch>
        </p:blipFill>
        <p:spPr bwMode="auto">
          <a:xfrm>
            <a:off x="357158" y="4695177"/>
            <a:ext cx="3214710" cy="166278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28604"/>
            <a:ext cx="1857388" cy="185738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857232"/>
            <a:ext cx="2214578" cy="221457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9" cstate="print"/>
          <a:srcRect t="6042" r="2801" b="5346"/>
          <a:stretch>
            <a:fillRect/>
          </a:stretch>
        </p:blipFill>
        <p:spPr bwMode="auto">
          <a:xfrm>
            <a:off x="3929058" y="3357562"/>
            <a:ext cx="2643206" cy="314327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57752" y="428604"/>
            <a:ext cx="3929058" cy="265257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357430"/>
            <a:ext cx="2571768" cy="219356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500562" y="357166"/>
            <a:ext cx="3714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400" b="1" u="sng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Екологічна акція разом з батьками</a:t>
            </a:r>
          </a:p>
          <a:p>
            <a:pPr algn="ctr" eaLnBrk="0" hangingPunct="0"/>
            <a:r>
              <a:rPr lang="uk-UA" sz="2400" b="1" dirty="0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  “ </a:t>
            </a:r>
            <a:r>
              <a:rPr lang="uk-UA" sz="2400" b="1" u="sng" dirty="0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Подяка природі за свіже </a:t>
            </a:r>
            <a:r>
              <a:rPr lang="uk-UA" sz="2400" b="1" u="sng" dirty="0" err="1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повітря”</a:t>
            </a:r>
            <a:endParaRPr lang="ru-RU" sz="2400" b="1" u="sng" dirty="0" smtClean="0">
              <a:solidFill>
                <a:srgbClr val="C00000"/>
              </a:solidFill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643182"/>
            <a:ext cx="2571768" cy="257176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1928802"/>
            <a:ext cx="1767928" cy="235734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7158" y="357166"/>
            <a:ext cx="4643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</a:rPr>
              <a:t>пояснювати, яку роль у нашому житті  відіграють рослини та догляд за ними;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</a:rPr>
              <a:t>допомагати дорослим у висаджуванні дерев, обкопуванні  кущів та прибиранні майданчика;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  <a:latin typeface="Segoe Print" pitchFamily="2" charset="0"/>
              </a:rPr>
              <a:t>вправляти в природоохоронній поведінці. </a:t>
            </a:r>
            <a:endParaRPr lang="ru-RU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4357694"/>
            <a:ext cx="2285992" cy="22859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4071942"/>
            <a:ext cx="2500330" cy="250033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 dir="in"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843</Words>
  <PresentationFormat>Экран (4:3)</PresentationFormat>
  <Paragraphs>106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7</cp:revision>
  <dcterms:created xsi:type="dcterms:W3CDTF">2021-01-26T10:10:22Z</dcterms:created>
  <dcterms:modified xsi:type="dcterms:W3CDTF">2021-02-11T11:32:14Z</dcterms:modified>
</cp:coreProperties>
</file>