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18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504000" y="369720"/>
            <a:ext cx="9070920" cy="13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FFFFFF"/>
                </a:solidFill>
                <a:latin typeface="Arial"/>
              </a:rPr>
              <a:t>Заклад дошкільної освіти №39 «Журавлик» м. Ужгорода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1656000" y="3744000"/>
            <a:ext cx="8711640" cy="25530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4000" b="0" strike="noStrike" spc="-1" dirty="0">
                <a:latin typeface="Arial"/>
              </a:rPr>
              <a:t>	</a:t>
            </a:r>
            <a:r>
              <a:rPr lang="uk-UA" sz="4000" b="0" strike="noStrike" spc="-1" dirty="0">
                <a:solidFill>
                  <a:schemeClr val="bg1"/>
                </a:solidFill>
                <a:latin typeface="Arial"/>
              </a:rPr>
              <a:t>Інноваційні технології у </a:t>
            </a:r>
            <a:r>
              <a:rPr lang="uk-UA" sz="4000" b="0" strike="noStrike" spc="-1" dirty="0" err="1">
                <a:solidFill>
                  <a:schemeClr val="bg1"/>
                </a:solidFill>
                <a:latin typeface="Arial"/>
              </a:rPr>
              <a:t>корекційній</a:t>
            </a:r>
            <a:r>
              <a:rPr lang="uk-UA" sz="4000" b="0" strike="noStrike" spc="-1" dirty="0">
                <a:solidFill>
                  <a:schemeClr val="bg1"/>
                </a:solidFill>
                <a:latin typeface="Arial"/>
              </a:rPr>
              <a:t> роботі </a:t>
            </a:r>
            <a:r>
              <a:rPr lang="uk-UA" sz="4000" b="0" strike="noStrike" spc="-1" dirty="0" smtClean="0">
                <a:solidFill>
                  <a:schemeClr val="bg1"/>
                </a:solidFill>
                <a:latin typeface="Arial"/>
              </a:rPr>
              <a:t>вчителя-логопеда </a:t>
            </a:r>
            <a:r>
              <a:rPr lang="uk-UA" sz="4000" b="0" strike="noStrike" spc="-1" smtClean="0">
                <a:solidFill>
                  <a:schemeClr val="bg1"/>
                </a:solidFill>
                <a:latin typeface="Arial"/>
              </a:rPr>
              <a:t>вищої категорії </a:t>
            </a:r>
            <a:r>
              <a:rPr lang="uk-UA" sz="4000" b="0" strike="noStrike" spc="-1" dirty="0">
                <a:solidFill>
                  <a:schemeClr val="bg1"/>
                </a:solidFill>
                <a:latin typeface="Arial"/>
              </a:rPr>
              <a:t>Ємельянової </a:t>
            </a:r>
            <a:r>
              <a:rPr lang="uk-UA" sz="4000" b="0" strike="noStrike" spc="-1">
                <a:solidFill>
                  <a:schemeClr val="bg1"/>
                </a:solidFill>
                <a:latin typeface="Arial"/>
              </a:rPr>
              <a:t>Л.О</a:t>
            </a:r>
            <a:r>
              <a:rPr lang="uk-UA" sz="4000" b="0" strike="noStrike" spc="-1" smtClean="0">
                <a:solidFill>
                  <a:schemeClr val="bg1"/>
                </a:solidFill>
                <a:latin typeface="Arial"/>
              </a:rPr>
              <a:t>. </a:t>
            </a:r>
            <a:endParaRPr lang="uk-UA" sz="40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504000" y="703800"/>
            <a:ext cx="907092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chemeClr val="bg1"/>
                </a:solidFill>
                <a:latin typeface="Arial"/>
              </a:rPr>
              <a:t>МОВЛЕННЕВІ ІГРИ</a:t>
            </a:r>
          </a:p>
        </p:txBody>
      </p:sp>
      <p:pic>
        <p:nvPicPr>
          <p:cNvPr id="61" name="Рисунок 60"/>
          <p:cNvPicPr/>
          <p:nvPr/>
        </p:nvPicPr>
        <p:blipFill>
          <a:blip r:embed="rId2" cstate="print"/>
          <a:stretch/>
        </p:blipFill>
        <p:spPr>
          <a:xfrm>
            <a:off x="565200" y="2098080"/>
            <a:ext cx="4114440" cy="3085560"/>
          </a:xfrm>
          <a:prstGeom prst="rect">
            <a:avLst/>
          </a:prstGeom>
          <a:ln>
            <a:noFill/>
          </a:ln>
        </p:spPr>
      </p:pic>
      <p:pic>
        <p:nvPicPr>
          <p:cNvPr id="62" name="Рисунок 61"/>
          <p:cNvPicPr/>
          <p:nvPr/>
        </p:nvPicPr>
        <p:blipFill>
          <a:blip r:embed="rId3" cstate="print"/>
          <a:stretch/>
        </p:blipFill>
        <p:spPr>
          <a:xfrm>
            <a:off x="5101200" y="4032000"/>
            <a:ext cx="4114440" cy="308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498240" y="1610231"/>
            <a:ext cx="9072000" cy="34470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uk-UA" sz="3200" b="0" strike="noStrike" spc="-1" dirty="0">
                <a:solidFill>
                  <a:schemeClr val="bg1"/>
                </a:solidFill>
                <a:latin typeface="Arial"/>
              </a:rPr>
              <a:t>Принципи логопедичного впливу:</a:t>
            </a:r>
          </a:p>
          <a:p>
            <a:pPr algn="ctr"/>
            <a:endParaRPr lang="uk-UA" sz="3200" b="0" strike="noStrike" spc="-1" dirty="0">
              <a:solidFill>
                <a:schemeClr val="bg1"/>
              </a:solidFill>
              <a:latin typeface="Arial"/>
            </a:endParaRPr>
          </a:p>
          <a:p>
            <a:r>
              <a:rPr lang="uk-UA" sz="3200" b="0" strike="noStrike" spc="-1" dirty="0">
                <a:solidFill>
                  <a:schemeClr val="bg1"/>
                </a:solidFill>
                <a:latin typeface="Arial"/>
              </a:rPr>
              <a:t>- системності й урахування мовного розладу;</a:t>
            </a:r>
          </a:p>
          <a:p>
            <a:r>
              <a:rPr lang="uk-UA" sz="3200" b="0" strike="noStrike" spc="-1" dirty="0">
                <a:solidFill>
                  <a:schemeClr val="bg1"/>
                </a:solidFill>
                <a:latin typeface="Arial"/>
              </a:rPr>
              <a:t>- комплексності;</a:t>
            </a:r>
          </a:p>
          <a:p>
            <a:r>
              <a:rPr lang="uk-UA" sz="3200" b="0" strike="noStrike" spc="-1" dirty="0">
                <a:solidFill>
                  <a:schemeClr val="bg1"/>
                </a:solidFill>
                <a:latin typeface="Arial"/>
              </a:rPr>
              <a:t>- диференційованого підходу;</a:t>
            </a:r>
          </a:p>
          <a:p>
            <a:r>
              <a:rPr lang="uk-UA" sz="3200" b="0" strike="noStrike" spc="-1" dirty="0">
                <a:solidFill>
                  <a:schemeClr val="bg1"/>
                </a:solidFill>
                <a:latin typeface="Arial"/>
              </a:rPr>
              <a:t>- поетапності;</a:t>
            </a:r>
          </a:p>
          <a:p>
            <a:r>
              <a:rPr lang="uk-UA" sz="3200" b="0" strike="noStrike" spc="-1" dirty="0">
                <a:solidFill>
                  <a:schemeClr val="bg1"/>
                </a:solidFill>
                <a:latin typeface="Arial"/>
              </a:rPr>
              <a:t>- урахування особистісних особливостей;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504000" y="430560"/>
            <a:ext cx="9070920" cy="121824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Ефективна робота по звуковимові полягає у розвитку дрібної моторики </a:t>
            </a:r>
            <a:endParaRPr lang="uk-UA" sz="4000" b="0" strike="noStrike" spc="-1">
              <a:latin typeface="Arial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2" cstate="print"/>
          <a:stretch/>
        </p:blipFill>
        <p:spPr>
          <a:xfrm>
            <a:off x="1296000" y="2020680"/>
            <a:ext cx="6191280" cy="467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504000" y="703800"/>
            <a:ext cx="907092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chemeClr val="bg1"/>
                </a:solidFill>
                <a:latin typeface="Arial"/>
              </a:rPr>
              <a:t>Цікаві пальчикові вправи</a:t>
            </a:r>
          </a:p>
        </p:txBody>
      </p:sp>
      <p:pic>
        <p:nvPicPr>
          <p:cNvPr id="44" name="Рисунок 43"/>
          <p:cNvPicPr/>
          <p:nvPr/>
        </p:nvPicPr>
        <p:blipFill>
          <a:blip r:embed="rId2" cstate="print"/>
          <a:stretch/>
        </p:blipFill>
        <p:spPr>
          <a:xfrm>
            <a:off x="504000" y="2016000"/>
            <a:ext cx="3887640" cy="2915640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44"/>
          <p:cNvPicPr/>
          <p:nvPr/>
        </p:nvPicPr>
        <p:blipFill>
          <a:blip r:embed="rId3" cstate="print"/>
          <a:stretch/>
        </p:blipFill>
        <p:spPr>
          <a:xfrm>
            <a:off x="4752000" y="3096000"/>
            <a:ext cx="4846680" cy="363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504000" y="408600"/>
            <a:ext cx="907092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" name="Рисунок 46"/>
          <p:cNvPicPr/>
          <p:nvPr/>
        </p:nvPicPr>
        <p:blipFill>
          <a:blip r:embed="rId2" cstate="print"/>
          <a:stretch/>
        </p:blipFill>
        <p:spPr>
          <a:xfrm>
            <a:off x="497160" y="1944000"/>
            <a:ext cx="4902480" cy="3887640"/>
          </a:xfrm>
          <a:prstGeom prst="rect">
            <a:avLst/>
          </a:prstGeom>
          <a:ln>
            <a:noFill/>
          </a:ln>
        </p:spPr>
      </p:pic>
      <p:pic>
        <p:nvPicPr>
          <p:cNvPr id="48" name="Рисунок 47"/>
          <p:cNvPicPr/>
          <p:nvPr/>
        </p:nvPicPr>
        <p:blipFill>
          <a:blip r:embed="rId3" cstate="print"/>
          <a:stretch/>
        </p:blipFill>
        <p:spPr>
          <a:xfrm>
            <a:off x="5976000" y="2782800"/>
            <a:ext cx="3671640" cy="4101480"/>
          </a:xfrm>
          <a:prstGeom prst="rect">
            <a:avLst/>
          </a:prstGeom>
          <a:ln>
            <a:noFill/>
          </a:ln>
        </p:spPr>
      </p:pic>
      <p:sp>
        <p:nvSpPr>
          <p:cNvPr id="49" name="TextShape 2"/>
          <p:cNvSpPr txBox="1"/>
          <p:nvPr/>
        </p:nvSpPr>
        <p:spPr>
          <a:xfrm>
            <a:off x="504000" y="255112"/>
            <a:ext cx="9072000" cy="13542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uk-UA" sz="4400" b="0" strike="noStrike" spc="-1" dirty="0">
                <a:solidFill>
                  <a:schemeClr val="bg1"/>
                </a:solidFill>
                <a:latin typeface="Arial"/>
              </a:rPr>
              <a:t>З допомогою </a:t>
            </a:r>
            <a:r>
              <a:rPr lang="uk-UA" sz="4400" b="0" strike="noStrike" spc="-1" dirty="0" err="1">
                <a:solidFill>
                  <a:schemeClr val="bg1"/>
                </a:solidFill>
                <a:latin typeface="Arial"/>
              </a:rPr>
              <a:t>манкотерапії</a:t>
            </a:r>
            <a:r>
              <a:rPr dirty="0"/>
              <a:t/>
            </a:r>
            <a:br>
              <a:rPr dirty="0"/>
            </a:br>
            <a:r>
              <a:rPr lang="uk-UA" sz="4400" b="0" strike="noStrike" spc="-1" dirty="0">
                <a:solidFill>
                  <a:schemeClr val="bg1"/>
                </a:solidFill>
                <a:latin typeface="Arial"/>
              </a:rPr>
              <a:t>можливо закріплювати літери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360720" y="432000"/>
            <a:ext cx="907092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432000" lvl="1" indent="-215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1800" b="1" strike="noStrike" spc="-1" dirty="0">
                <a:solidFill>
                  <a:schemeClr val="bg1"/>
                </a:solidFill>
                <a:latin typeface="Arial"/>
              </a:rPr>
              <a:t>Гра - як форма діяльності дитини сприяє гармонічному розвитку у неї психічних процесів, особистих рис, інтелекту.</a:t>
            </a:r>
            <a:endParaRPr lang="uk-UA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51" name="Рисунок 50"/>
          <p:cNvPicPr/>
          <p:nvPr/>
        </p:nvPicPr>
        <p:blipFill>
          <a:blip r:embed="rId2" cstate="print"/>
          <a:stretch/>
        </p:blipFill>
        <p:spPr>
          <a:xfrm>
            <a:off x="640800" y="2088000"/>
            <a:ext cx="4354920" cy="4463640"/>
          </a:xfrm>
          <a:prstGeom prst="rect">
            <a:avLst/>
          </a:prstGeom>
          <a:ln>
            <a:noFill/>
          </a:ln>
        </p:spPr>
      </p:pic>
      <p:pic>
        <p:nvPicPr>
          <p:cNvPr id="52" name="Рисунок 51"/>
          <p:cNvPicPr/>
          <p:nvPr/>
        </p:nvPicPr>
        <p:blipFill>
          <a:blip r:embed="rId3" cstate="print"/>
          <a:stretch/>
        </p:blipFill>
        <p:spPr>
          <a:xfrm>
            <a:off x="5400000" y="2105640"/>
            <a:ext cx="4111200" cy="444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504000" y="703800"/>
            <a:ext cx="907092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chemeClr val="bg1"/>
                </a:solidFill>
                <a:latin typeface="Arial"/>
              </a:rPr>
              <a:t>ГОРІХОВИЙ МАСАЖ</a:t>
            </a:r>
          </a:p>
        </p:txBody>
      </p:sp>
      <p:pic>
        <p:nvPicPr>
          <p:cNvPr id="54" name="Рисунок 53"/>
          <p:cNvPicPr/>
          <p:nvPr/>
        </p:nvPicPr>
        <p:blipFill>
          <a:blip r:embed="rId2" cstate="print"/>
          <a:stretch/>
        </p:blipFill>
        <p:spPr>
          <a:xfrm>
            <a:off x="637200" y="2016000"/>
            <a:ext cx="3250440" cy="2437560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54"/>
          <p:cNvPicPr/>
          <p:nvPr/>
        </p:nvPicPr>
        <p:blipFill>
          <a:blip r:embed="rId3" cstate="print"/>
          <a:stretch/>
        </p:blipFill>
        <p:spPr>
          <a:xfrm>
            <a:off x="3528000" y="4752000"/>
            <a:ext cx="3250440" cy="2437560"/>
          </a:xfrm>
          <a:prstGeom prst="rect">
            <a:avLst/>
          </a:prstGeom>
          <a:ln>
            <a:noFill/>
          </a:ln>
        </p:spPr>
      </p:pic>
      <p:pic>
        <p:nvPicPr>
          <p:cNvPr id="56" name="Рисунок 55"/>
          <p:cNvPicPr/>
          <p:nvPr/>
        </p:nvPicPr>
        <p:blipFill>
          <a:blip r:embed="rId4" cstate="print"/>
          <a:stretch/>
        </p:blipFill>
        <p:spPr>
          <a:xfrm>
            <a:off x="6408000" y="1954080"/>
            <a:ext cx="3250440" cy="243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720000" y="1141189"/>
            <a:ext cx="9072000" cy="44319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uk-UA" sz="3200" spc="-1" dirty="0" smtClean="0">
                <a:solidFill>
                  <a:schemeClr val="bg1"/>
                </a:solidFill>
                <a:latin typeface="Arial"/>
              </a:rPr>
              <a:t>Етапи постановки звука</a:t>
            </a:r>
            <a:r>
              <a:rPr lang="uk-UA" sz="3200" b="0" strike="noStrike" spc="-1" dirty="0" smtClean="0">
                <a:solidFill>
                  <a:schemeClr val="bg1"/>
                </a:solidFill>
                <a:latin typeface="Arial"/>
              </a:rPr>
              <a:t>:</a:t>
            </a:r>
            <a:endParaRPr lang="uk-UA" sz="3200" b="0" strike="noStrike" spc="-1" dirty="0">
              <a:solidFill>
                <a:schemeClr val="bg1"/>
              </a:solidFill>
              <a:latin typeface="Arial"/>
            </a:endParaRPr>
          </a:p>
          <a:p>
            <a:endParaRPr lang="uk-UA" sz="3200" b="0" strike="noStrike" spc="-1" dirty="0">
              <a:solidFill>
                <a:schemeClr val="bg1"/>
              </a:solidFill>
              <a:latin typeface="Arial"/>
            </a:endParaRPr>
          </a:p>
          <a:p>
            <a:r>
              <a:rPr lang="uk-UA" sz="3200" b="0" strike="noStrike" spc="-1" dirty="0">
                <a:solidFill>
                  <a:schemeClr val="bg1"/>
                </a:solidFill>
                <a:latin typeface="Arial"/>
              </a:rPr>
              <a:t>1</a:t>
            </a:r>
            <a:r>
              <a:rPr lang="uk-UA" sz="3200" b="0" strike="noStrike" spc="-1" dirty="0" smtClean="0">
                <a:solidFill>
                  <a:schemeClr val="bg1"/>
                </a:solidFill>
                <a:latin typeface="Arial"/>
              </a:rPr>
              <a:t>. Артикуляційна гімнастика;</a:t>
            </a:r>
            <a:endParaRPr lang="uk-UA" sz="3200" b="0" strike="noStrike" spc="-1" dirty="0">
              <a:solidFill>
                <a:schemeClr val="bg1"/>
              </a:solidFill>
              <a:latin typeface="Arial"/>
            </a:endParaRPr>
          </a:p>
          <a:p>
            <a:r>
              <a:rPr lang="uk-UA" sz="3200" b="0" strike="noStrike" spc="-1" dirty="0">
                <a:solidFill>
                  <a:schemeClr val="bg1"/>
                </a:solidFill>
                <a:latin typeface="Arial"/>
              </a:rPr>
              <a:t>2. автоматизація вимови у складах;</a:t>
            </a:r>
          </a:p>
          <a:p>
            <a:r>
              <a:rPr lang="uk-UA" sz="3200" b="0" strike="noStrike" spc="-1" dirty="0">
                <a:solidFill>
                  <a:schemeClr val="bg1"/>
                </a:solidFill>
                <a:latin typeface="Arial"/>
              </a:rPr>
              <a:t>3. автоматизація вимови у словах;</a:t>
            </a:r>
          </a:p>
          <a:p>
            <a:r>
              <a:rPr lang="uk-UA" sz="3200" b="0" strike="noStrike" spc="-1" dirty="0">
                <a:solidFill>
                  <a:schemeClr val="bg1"/>
                </a:solidFill>
                <a:latin typeface="Arial"/>
              </a:rPr>
              <a:t>4. автоматизація вимови у реченні ;</a:t>
            </a:r>
          </a:p>
          <a:p>
            <a:r>
              <a:rPr lang="uk-UA" sz="3200" b="0" strike="noStrike" spc="-1" dirty="0">
                <a:solidFill>
                  <a:schemeClr val="bg1"/>
                </a:solidFill>
                <a:latin typeface="Arial"/>
              </a:rPr>
              <a:t>5. диференціація схожих за </a:t>
            </a:r>
          </a:p>
          <a:p>
            <a:r>
              <a:rPr lang="uk-UA" sz="3200" b="0" strike="noStrike" spc="-1" dirty="0">
                <a:solidFill>
                  <a:schemeClr val="bg1"/>
                </a:solidFill>
                <a:latin typeface="Arial"/>
              </a:rPr>
              <a:t>звучанням або артикуляціях звуків;</a:t>
            </a:r>
          </a:p>
          <a:p>
            <a:r>
              <a:rPr lang="uk-UA" sz="3200" b="0" strike="noStrike" spc="-1" dirty="0">
                <a:solidFill>
                  <a:schemeClr val="bg1"/>
                </a:solidFill>
                <a:latin typeface="Arial"/>
              </a:rPr>
              <a:t>6. автоматизація звуку в розмовній вимові.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504000" y="703800"/>
            <a:ext cx="907092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chemeClr val="bg1"/>
                </a:solidFill>
                <a:latin typeface="Arial"/>
              </a:rPr>
              <a:t>Постановка звуку</a:t>
            </a:r>
          </a:p>
        </p:txBody>
      </p:sp>
      <p:pic>
        <p:nvPicPr>
          <p:cNvPr id="59" name="Рисунок 58"/>
          <p:cNvPicPr/>
          <p:nvPr/>
        </p:nvPicPr>
        <p:blipFill>
          <a:blip r:embed="rId2" cstate="print"/>
          <a:stretch/>
        </p:blipFill>
        <p:spPr>
          <a:xfrm>
            <a:off x="1848240" y="2088000"/>
            <a:ext cx="6431400" cy="482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125</Words>
  <Application>Microsoft Office PowerPoint</Application>
  <PresentationFormat>Произвольный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Lights</dc:title>
  <dc:subject/>
  <dc:creator/>
  <dc:description/>
  <cp:lastModifiedBy>USER</cp:lastModifiedBy>
  <cp:revision>9</cp:revision>
  <dcterms:created xsi:type="dcterms:W3CDTF">2019-03-19T17:37:47Z</dcterms:created>
  <dcterms:modified xsi:type="dcterms:W3CDTF">2021-01-28T08:04:46Z</dcterms:modified>
  <dc:language>ru-RU</dc:language>
</cp:coreProperties>
</file>