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1" r:id="rId2"/>
    <p:sldId id="257" r:id="rId3"/>
    <p:sldId id="293" r:id="rId4"/>
    <p:sldId id="295" r:id="rId5"/>
    <p:sldId id="297" r:id="rId6"/>
    <p:sldId id="258" r:id="rId7"/>
    <p:sldId id="287" r:id="rId8"/>
    <p:sldId id="292" r:id="rId9"/>
    <p:sldId id="288" r:id="rId10"/>
    <p:sldId id="306" r:id="rId11"/>
    <p:sldId id="307" r:id="rId12"/>
    <p:sldId id="301" r:id="rId13"/>
    <p:sldId id="322" r:id="rId14"/>
    <p:sldId id="323" r:id="rId15"/>
    <p:sldId id="324" r:id="rId16"/>
    <p:sldId id="325" r:id="rId17"/>
    <p:sldId id="290" r:id="rId18"/>
    <p:sldId id="303" r:id="rId19"/>
    <p:sldId id="308" r:id="rId20"/>
    <p:sldId id="318" r:id="rId21"/>
    <p:sldId id="278" r:id="rId22"/>
    <p:sldId id="315" r:id="rId23"/>
    <p:sldId id="319" r:id="rId24"/>
    <p:sldId id="320" r:id="rId25"/>
    <p:sldId id="31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66"/>
    <a:srgbClr val="FF0066"/>
    <a:srgbClr val="9900FF"/>
    <a:srgbClr val="FF00FF"/>
    <a:srgbClr val="FFFFCC"/>
    <a:srgbClr val="FF66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0" autoAdjust="0"/>
    <p:restoredTop sz="91433" autoAdjust="0"/>
  </p:normalViewPr>
  <p:slideViewPr>
    <p:cSldViewPr>
      <p:cViewPr>
        <p:scale>
          <a:sx n="100" d="100"/>
          <a:sy n="100" d="100"/>
        </p:scale>
        <p:origin x="-900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97A698-C92F-44C1-A8FA-EE155EE1BE4A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08A64B-BE42-4F76-9442-C6CA82A6E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39E58-C44F-422D-8B8A-60EF728D3185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08A64B-BE42-4F76-9442-C6CA82A6E96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B84B-2CDF-4C3D-8734-3F4CC444FA07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3E21-8DD5-4744-B06C-958860D62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9CFC-E943-47F6-B6F9-BAE579B1B901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726E-B4BE-4586-A537-7F73CE8E9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9CEFF-1142-4612-A50D-9DE190AB8018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6A96-ED19-44FD-A885-964AA2B21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3CF7-21AE-427F-9492-7A10D8FA7AC0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1A5C-DE1C-42CA-A854-7DD25C969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7AE2-6CEE-41E2-9BBE-DF641B714325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49472-A0BA-4653-A2D3-2E6B993B8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D7AC-C341-4B0A-AE98-29EE7C71B768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2229-34E4-411B-AE64-6CE1A3F61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3EB1-8C0D-48F2-8DC4-F39A9BC14565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48DA-CF4E-4EED-8A55-9FFB53441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DF25-37DC-4D54-B52E-8734580A8289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0E9D-C148-451D-8CDE-95C2A7222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6102-D319-4A97-8A44-D9389BA03DC4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4501-1387-4C83-A76B-458D33922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D78B-C5A7-4248-AA03-458DA18A03D8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ECA48-0659-410A-99B3-5C3F1D36B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0BEA-DA22-4F2C-B87F-168BCFAED675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DB38-BAE8-45C7-A40A-05001B128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E25363-6C8B-4B57-8B47-6A87BDD5F8CA}" type="datetimeFigureOut">
              <a:rPr lang="ru-RU"/>
              <a:pPr>
                <a:defRPr/>
              </a:pPr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FBB4DA-F474-400E-B327-C6807CDD6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125538" y="2498725"/>
            <a:ext cx="7069137" cy="1933575"/>
          </a:xfrm>
          <a:prstGeom prst="rect">
            <a:avLst/>
          </a:prstGeom>
        </p:spPr>
        <p:txBody>
          <a:bodyPr wrap="none"/>
          <a:lstStyle/>
          <a:p>
            <a:pPr algn="ctr">
              <a:defRPr/>
            </a:pPr>
            <a:r>
              <a:rPr lang="ru-RU" sz="5400" b="1" i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              </a:t>
            </a:r>
          </a:p>
          <a:p>
            <a:pPr algn="ctr">
              <a:defRPr/>
            </a:pPr>
            <a:r>
              <a:rPr lang="ru-RU" sz="5400" b="1" i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               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258888" y="1052736"/>
            <a:ext cx="6553200" cy="475252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ЗВІТ  </a:t>
            </a:r>
            <a:endParaRPr lang="ru-RU" sz="3600" b="1" i="1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FFCC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директора  ЗДО  №39 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«Журавлик»</a:t>
            </a:r>
          </a:p>
          <a:p>
            <a:pPr algn="ctr"/>
            <a:r>
              <a:rPr lang="ru-RU" sz="3600" b="1" i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Фучко</a:t>
            </a:r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О.М.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за </a:t>
            </a:r>
            <a:r>
              <a:rPr lang="ru-RU" sz="3600" b="1" i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2019-2020н.р.</a:t>
            </a:r>
            <a:endParaRPr lang="en-US" sz="3600" b="1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FFCC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1042988" y="5661025"/>
            <a:ext cx="69119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b="1" i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CC6600"/>
                  </a:gs>
                  <a:gs pos="50000">
                    <a:srgbClr val="FF6600"/>
                  </a:gs>
                  <a:gs pos="100000">
                    <a:srgbClr val="CC6600"/>
                  </a:gs>
                </a:gsLst>
                <a:lin ang="27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979613" y="188913"/>
            <a:ext cx="5256212" cy="863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971550" y="333375"/>
            <a:ext cx="7345363" cy="61912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Адміністрація, педагоги закладу разом з батьками створили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сприятливі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безпечні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виховання,освіти та розвитку </a:t>
            </a:r>
            <a:endParaRPr lang="uk-UA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дітьми проводиться цікавий розвивальний освітній процес. 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цього в закладі є всі умови.:</a:t>
            </a: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групових приміщеннях створене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розвивальне освітнє </a:t>
            </a:r>
          </a:p>
          <a:p>
            <a:pPr>
              <a:buFontTx/>
              <a:buChar char="-"/>
            </a:pP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середовище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групах 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облаштовані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кутки дослідно-експериментальної 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роботи, </a:t>
            </a: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ігрові кутки.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облаштовані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групові майданчики;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Спортивна зала покрита </a:t>
            </a:r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татамами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одна стіна дзеркалами; </a:t>
            </a:r>
            <a:endParaRPr lang="uk-UA" sz="1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Діти всіх груп відвідують кімнату ТЗН , де дивляться презентації 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різних доступних їм тем. </a:t>
            </a:r>
            <a:endParaRPr lang="uk-UA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Зроблено капітальний ремонт вуличного басейну для </a:t>
            </a:r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загарту-</a:t>
            </a:r>
            <a:endParaRPr lang="uk-UA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вання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влітку.</a:t>
            </a:r>
            <a:endParaRPr lang="uk-UA" sz="1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дітьми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педагогічні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ехнології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1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1600" b="1" dirty="0"/>
          </a:p>
        </p:txBody>
      </p:sp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2411413" y="549275"/>
            <a:ext cx="460851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1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Створення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</a:t>
            </a:r>
            <a:r>
              <a:rPr lang="ru-RU" sz="14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умов  для  </a:t>
            </a:r>
            <a:r>
              <a:rPr lang="ru-RU" sz="1400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освітньої</a:t>
            </a:r>
            <a:r>
              <a:rPr lang="ru-RU" sz="14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 </a:t>
            </a:r>
            <a:r>
              <a:rPr lang="ru-RU" sz="1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діяльності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</a:t>
            </a:r>
            <a:r>
              <a:rPr lang="ru-RU" sz="14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</a:t>
            </a:r>
            <a:r>
              <a:rPr lang="ru-RU" sz="1400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з</a:t>
            </a:r>
            <a:r>
              <a:rPr lang="ru-RU" sz="14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 </a:t>
            </a:r>
            <a:r>
              <a:rPr lang="ru-RU" sz="1400" b="1" i="1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дітьми</a:t>
            </a:r>
            <a:r>
              <a:rPr lang="ru-RU" sz="14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:</a:t>
            </a:r>
            <a:endParaRPr lang="en-US" sz="1400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CCCC"/>
                  </a:gs>
                  <a:gs pos="100000">
                    <a:srgbClr val="FF0000"/>
                  </a:gs>
                </a:gsLst>
                <a:lin ang="5400000" scaled="1"/>
              </a:gradFill>
              <a:latin typeface="Book Antiqua"/>
            </a:endParaRPr>
          </a:p>
        </p:txBody>
      </p:sp>
    </p:spTree>
  </p:cSld>
  <p:clrMapOvr>
    <a:masterClrMapping/>
  </p:clrMapOvr>
  <p:transition advClick="0" advTm="9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979613" y="1"/>
            <a:ext cx="5256212" cy="90872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116013" y="-171400"/>
            <a:ext cx="7345362" cy="64785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uk-UA" sz="1600" b="1" dirty="0" smtClean="0"/>
          </a:p>
          <a:p>
            <a:endParaRPr lang="uk-UA" sz="1600" b="1" dirty="0" smtClean="0"/>
          </a:p>
          <a:p>
            <a:endParaRPr lang="uk-UA" sz="1600" b="1" dirty="0" smtClean="0"/>
          </a:p>
          <a:p>
            <a:r>
              <a:rPr lang="uk-UA" sz="1600" b="1" dirty="0" smtClean="0"/>
              <a:t>З </a:t>
            </a:r>
            <a:r>
              <a:rPr lang="uk-UA" sz="1600" b="1" dirty="0"/>
              <a:t>дітьми проводиться якісний освітній процес, відповідно</a:t>
            </a:r>
          </a:p>
          <a:p>
            <a:r>
              <a:rPr lang="uk-UA" sz="1600" b="1" dirty="0"/>
              <a:t>обраної програми.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Педагогами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закладу розроблено та 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введено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блочно-тематичне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планування освітнього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процесу.</a:t>
            </a:r>
          </a:p>
          <a:p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 в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дітьми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наступні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педагогічні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Інтегровану зображувальну діяльність ( в середніх та старших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групах);</a:t>
            </a:r>
          </a:p>
          <a:p>
            <a:pPr>
              <a:buFontTx/>
              <a:buChar char="-"/>
            </a:pPr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Здоров’язберігаючі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технології;</a:t>
            </a: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Технології в математичному розвитку дітей( інтелектуальні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ігри Нікітіних, математичний планшет, коректурні таблиці 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Гавриш, палички </a:t>
            </a:r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Кюізенера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uk-UA" sz="1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Технології в розвиту мовлення (коректурні таблиці Н.Гавриш,</a:t>
            </a:r>
          </a:p>
          <a:p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мнемотаблиці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під час вивчення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віршів,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методика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схем-моделей для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описовим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розповідям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– Ткаченко Т.</a:t>
            </a:r>
            <a:endParaRPr lang="uk-UA" sz="16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 в музичному розвитку дітей ( 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вокалотерапія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uk-UA" sz="1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 методики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Орфа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>
              <a:buFontTx/>
              <a:buChar char="-"/>
            </a:pP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 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sz="16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забражувальній</a:t>
            </a:r>
            <a:r>
              <a:rPr lang="uk-UA" sz="1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  нові техніки 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малювання, </a:t>
            </a:r>
            <a:r>
              <a:rPr lang="uk-UA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малювання</a:t>
            </a:r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схемою, методику Л.Шульги.</a:t>
            </a:r>
          </a:p>
          <a:p>
            <a:r>
              <a:rPr lang="uk-UA" sz="1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Технологію створення концептуальних та інтелектуальних карт </a:t>
            </a:r>
            <a:r>
              <a:rPr lang="uk-UA" sz="1600" b="1" dirty="0" smtClean="0"/>
              <a:t>.</a:t>
            </a:r>
            <a:endParaRPr lang="uk-UA" sz="1600" b="1" dirty="0"/>
          </a:p>
          <a:p>
            <a:endParaRPr lang="uk-UA" sz="1200" dirty="0"/>
          </a:p>
        </p:txBody>
      </p:sp>
      <p:sp>
        <p:nvSpPr>
          <p:cNvPr id="24579" name="WordArt 6"/>
          <p:cNvSpPr>
            <a:spLocks noChangeArrowheads="1" noChangeShapeType="1" noTextEdit="1"/>
          </p:cNvSpPr>
          <p:nvPr/>
        </p:nvSpPr>
        <p:spPr bwMode="auto">
          <a:xfrm>
            <a:off x="2411413" y="331168"/>
            <a:ext cx="4608512" cy="5775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1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Освітня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робота </a:t>
            </a:r>
            <a:r>
              <a:rPr lang="ru-RU" sz="1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з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</a:t>
            </a:r>
            <a:r>
              <a:rPr lang="ru-RU" sz="1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дітьми</a:t>
            </a:r>
            <a:r>
              <a:rPr lang="ru-RU" sz="1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CCCC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Book Antiqua"/>
              </a:rPr>
              <a:t> :</a:t>
            </a:r>
            <a:endParaRPr lang="en-US" sz="1400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50000">
                    <a:srgbClr val="FFCCCC"/>
                  </a:gs>
                  <a:gs pos="100000">
                    <a:srgbClr val="FF0000"/>
                  </a:gs>
                </a:gsLst>
                <a:lin ang="5400000" scaled="1"/>
              </a:gradFill>
              <a:latin typeface="Book Antiqua"/>
            </a:endParaRPr>
          </a:p>
        </p:txBody>
      </p:sp>
    </p:spTree>
  </p:cSld>
  <p:clrMapOvr>
    <a:masterClrMapping/>
  </p:clrMapOvr>
  <p:transition advClick="0" advTm="9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211638" y="1125538"/>
            <a:ext cx="3816350" cy="1079500"/>
          </a:xfrm>
          <a:prstGeom prst="flowChartAlternateProcess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24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Розваги :</a:t>
            </a:r>
          </a:p>
          <a:p>
            <a:pPr algn="ctr">
              <a:buFontTx/>
              <a:buChar char="-"/>
              <a:defRPr/>
            </a:pPr>
            <a:r>
              <a:rPr lang="uk-UA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музичні,</a:t>
            </a:r>
          </a:p>
          <a:p>
            <a:pPr algn="ctr">
              <a:buFontTx/>
              <a:buChar char="-"/>
              <a:defRPr/>
            </a:pPr>
            <a:r>
              <a:rPr lang="uk-UA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 фізкультурні</a:t>
            </a:r>
            <a:endParaRPr lang="ru-RU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187450" y="981075"/>
            <a:ext cx="2735263" cy="1079500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Заняття</a:t>
            </a:r>
            <a:endParaRPr lang="ru-RU" sz="24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00563" y="2349500"/>
            <a:ext cx="2951162" cy="1366838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Театри</a:t>
            </a:r>
            <a:r>
              <a:rPr lang="ru-RU" sz="24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39750" y="1989138"/>
            <a:ext cx="2376488" cy="1223962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24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Свята</a:t>
            </a:r>
          </a:p>
          <a:p>
            <a:pPr algn="ctr">
              <a:defRPr/>
            </a:pPr>
            <a:endParaRPr lang="uk-UA" sz="20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27313" y="333375"/>
            <a:ext cx="5113337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lnSpc>
                <a:spcPct val="80000"/>
              </a:lnSpc>
              <a:defRPr/>
            </a:pPr>
            <a:r>
              <a:rPr lang="uk-UA" sz="20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Впродовж року з дітьми проводились: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787900" y="3789363"/>
            <a:ext cx="2951163" cy="1584325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Конкурси</a:t>
            </a:r>
            <a:r>
              <a:rPr lang="ru-RU" sz="24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:</a:t>
            </a:r>
          </a:p>
          <a:p>
            <a:pPr algn="ctr">
              <a:buFontTx/>
              <a:buChar char="-"/>
              <a:defRPr/>
            </a:pP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Малюнків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дітей</a:t>
            </a:r>
            <a:r>
              <a:rPr lang="ru-RU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FontTx/>
              <a:buChar char="-"/>
              <a:defRPr/>
            </a:pP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Великодня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писанка</a:t>
            </a:r>
            <a:r>
              <a:rPr lang="ru-RU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FontTx/>
              <a:buChar char="-"/>
              <a:defRPr/>
            </a:pP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Осінній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кошик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FontTx/>
              <a:buChar char="-"/>
              <a:defRPr/>
            </a:pP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«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До-ре-мі-фа-солька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00113" y="3357563"/>
            <a:ext cx="2376487" cy="863600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2400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Прогулянки</a:t>
            </a:r>
            <a:r>
              <a:rPr lang="ru-RU" sz="24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та </a:t>
            </a:r>
          </a:p>
          <a:p>
            <a:pPr algn="ctr">
              <a:defRPr/>
            </a:pPr>
            <a:r>
              <a:rPr lang="ru-RU" sz="2400" b="1" i="1" dirty="0" err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екскурсії</a:t>
            </a:r>
            <a:endParaRPr lang="ru-RU" sz="24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uk-UA" sz="20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39750" y="4581525"/>
            <a:ext cx="2016125" cy="1223963"/>
          </a:xfrm>
          <a:prstGeom prst="flowChartDocumen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Спільні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екскурсії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батьків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та </a:t>
            </a:r>
            <a:r>
              <a:rPr lang="ru-RU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дітей</a:t>
            </a:r>
            <a:r>
              <a:rPr lang="ru-RU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1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-в </a:t>
            </a:r>
            <a:r>
              <a:rPr lang="ru-RU" sz="1600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краєзнавчий</a:t>
            </a:r>
            <a:r>
              <a:rPr lang="ru-RU" sz="1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музей,</a:t>
            </a:r>
          </a:p>
          <a:p>
            <a:pPr algn="ctr"/>
            <a:r>
              <a:rPr lang="ru-RU" sz="1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В музей «</a:t>
            </a:r>
            <a:r>
              <a:rPr lang="ru-RU" sz="1600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Старе</a:t>
            </a:r>
            <a:r>
              <a:rPr lang="ru-RU" sz="16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село»</a:t>
            </a:r>
            <a:endParaRPr lang="ru-RU" sz="16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По </a:t>
            </a:r>
            <a:r>
              <a:rPr lang="uk-UA" b="1" i="1" dirty="0" err="1" smtClean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м.Ужгороду</a:t>
            </a:r>
            <a:endParaRPr lang="uk-UA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19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11560" y="1"/>
            <a:ext cx="3384376" cy="98072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38100">
            <a:solidFill>
              <a:srgbClr val="99CC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Методична робота: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79513" y="3789040"/>
            <a:ext cx="4320480" cy="288032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ТЕМАТИЧНА</a:t>
            </a:r>
          </a:p>
          <a:p>
            <a:pPr algn="ctr"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Математична освіта </a:t>
            </a:r>
            <a:r>
              <a:rPr lang="uk-UA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дошкільн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иків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algn="ctr">
              <a:defRPr/>
            </a:pPr>
            <a:r>
              <a:rPr lang="uk-UA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27.11.2019.</a:t>
            </a:r>
            <a:endParaRPr lang="ru-RU" sz="1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Використання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гри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математичній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освіті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дошкільників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\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досвіду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роботи\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вихов.Молнар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Л.В.</a:t>
            </a: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Презентація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педагогічних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технологій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математичного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розвитку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дітей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\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вихов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Корнута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Н.І.,Хома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С.В.\          </a:t>
            </a: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•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Реалізація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освітньої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лінії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«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Дитина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сенсорно </a:t>
            </a:r>
          </a:p>
          <a:p>
            <a:pPr algn="ctr"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пізнавальному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просторі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 поза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заняттями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 </a:t>
            </a:r>
          </a:p>
          <a:p>
            <a:pPr algn="ctr"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Професійний</a:t>
            </a:r>
            <a:r>
              <a:rPr lang="en-US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діалог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899592" y="1412776"/>
            <a:ext cx="7777162" cy="2304256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Настановча</a:t>
            </a:r>
            <a:r>
              <a:rPr lang="ru-RU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Аналіз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результатів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роботи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за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минулий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рік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та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основні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завдання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педагогічного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колективу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на 2019- 2020н.р.                         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Директор 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Фучко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О.М.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підсумки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літнього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відпочинкута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оздоровлення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дітей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у ЗДО.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                 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Старша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медична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сестра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Пілцер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В.С.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  <a:r>
              <a:rPr lang="ru-RU" sz="14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Презентація</a:t>
            </a:r>
            <a:r>
              <a:rPr lang="ru-RU" sz="1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Організація</a:t>
            </a:r>
            <a:r>
              <a:rPr lang="ru-RU" sz="1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освітнього</a:t>
            </a:r>
            <a:r>
              <a:rPr lang="ru-RU" sz="1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процесу</a:t>
            </a:r>
            <a:r>
              <a:rPr lang="ru-RU" sz="1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 2019/2020н.р. 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                 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Вихователь-методист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Машкара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М.М.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Готовність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груп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до нового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навчального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року.                 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Директор </a:t>
            </a:r>
          </a:p>
          <a:p>
            <a:pPr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•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Затвердження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форми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планування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освітньо-виховного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процесу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</a:p>
          <a:p>
            <a:pPr>
              <a:defRPr/>
            </a:pP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розкладу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організованих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форм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життєдіяльності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дітей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занять, </a:t>
            </a:r>
          </a:p>
          <a:p>
            <a:pPr>
              <a:defRPr/>
            </a:pP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графіку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роботи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гуртків</a:t>
            </a:r>
            <a:r>
              <a:rPr lang="ru-RU" sz="1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                                                        </a:t>
            </a:r>
            <a:r>
              <a:rPr lang="ru-RU" sz="1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Директор</a:t>
            </a:r>
          </a:p>
          <a:p>
            <a:pPr>
              <a:defRPr/>
            </a:pPr>
            <a:endParaRPr lang="ru-RU" sz="1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1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644008" y="4077072"/>
            <a:ext cx="4392488" cy="252028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ПІДСУМКОВА</a:t>
            </a:r>
          </a:p>
          <a:p>
            <a:pPr algn="ctr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результативність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освітньої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>
              <a:defRPr/>
            </a:pP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дошкільниками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2019-2020н.р.</a:t>
            </a:r>
          </a:p>
          <a:p>
            <a:pPr algn="ctr">
              <a:defRPr/>
            </a:pP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участь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педагогів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методичній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закладу</a:t>
            </a:r>
            <a:endParaRPr lang="uk-UA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моніторингу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Вих-метод. Машкара М.М.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Звіт вихователів про роботу з дітьми впродовж </a:t>
            </a:r>
          </a:p>
          <a:p>
            <a:pPr algn="ctr">
              <a:defRPr/>
            </a:pP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навчального року  </a:t>
            </a:r>
            <a:r>
              <a:rPr lang="uk-UA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 педагоги </a:t>
            </a:r>
          </a:p>
          <a:p>
            <a:pPr algn="ctr">
              <a:defRPr/>
            </a:pP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Обговорення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затвердження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</a:t>
            </a:r>
            <a:r>
              <a:rPr lang="uk-UA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</a:p>
          <a:p>
            <a:pPr algn="ctr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літній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139952" y="476672"/>
            <a:ext cx="4679950" cy="98072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38100">
            <a:solidFill>
              <a:srgbClr val="99CC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0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Педагогічні</a:t>
            </a:r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ради: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3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 animBg="1"/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720079"/>
          </a:xfrm>
        </p:spPr>
        <p:txBody>
          <a:bodyPr/>
          <a:lstStyle/>
          <a:p>
            <a:r>
              <a:rPr lang="uk-UA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СЕМІНАРИ :</a:t>
            </a:r>
            <a:endParaRPr lang="uk-UA" sz="32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Семінар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Дошкільнятам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освіту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сталого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Семінар-практикум</a:t>
            </a:r>
            <a:endParaRPr lang="uk-UA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ліпленню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32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Виставки,огляди, конкурси</a:t>
            </a:r>
            <a:endParaRPr lang="uk-UA" sz="32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Готовність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груп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 нового 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навчального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року. \</a:t>
            </a: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огляд\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«Все в руках твоїх» </a:t>
            </a:r>
            <a:r>
              <a:rPr lang="uk-UA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\</a:t>
            </a:r>
            <a:r>
              <a:rPr lang="uk-UA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метод.посібник</a:t>
            </a:r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роботи з </a:t>
            </a:r>
            <a:r>
              <a:rPr lang="uk-UA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дітьми\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3528392" cy="2060848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РОБОТА ТВОРЧОЇ ГРУПИ </a:t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 </a:t>
            </a:r>
            <a:r>
              <a:rPr lang="uk-UA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Проведення освітнього процесу на основі інтелектуальних карт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uk-UA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Складання концептуальних карт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Старикова Н.Р. для старшої групи,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Гошко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О.В. для середньої групи,</a:t>
            </a:r>
          </a:p>
          <a:p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Корнута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Н.І. для молодшої групи,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Методичне забезпечення :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Добірка художньої літератури 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Стець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Г.П. – старша група, 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Лобанич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К.В. – середня група, 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Пельо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А.М.- молодша група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Добірка ігор та ігрових вправ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Молнар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Л.В.- старша група,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Запаринюк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М.М.- середня група 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Хома С.В.  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 молодша група 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Добірка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дослідно-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експериментальної роботи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Бертич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Т.Й.- молодша та середня групи,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Машкара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М.М. – старша група</a:t>
            </a:r>
          </a:p>
          <a:p>
            <a:pPr>
              <a:buNone/>
            </a:pP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uk-UA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uk-UA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844824"/>
            <a:ext cx="3358009" cy="4281339"/>
          </a:xfrm>
        </p:spPr>
        <p:txBody>
          <a:bodyPr/>
          <a:lstStyle/>
          <a:p>
            <a:endParaRPr lang="uk-UA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uk-UA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Склад творчої групи :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Машкара М.М. – </a:t>
            </a:r>
            <a:r>
              <a:rPr lang="uk-UA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голова творчої групи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Члени творчої групи </a:t>
            </a:r>
          </a:p>
          <a:p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Старикова Н.Р.,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Гошко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О.В.,</a:t>
            </a:r>
          </a:p>
          <a:p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Корнута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Н.І.,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Бертич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Т.Й., </a:t>
            </a:r>
          </a:p>
          <a:p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Молнар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Л.В.,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Лобанич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К.В.</a:t>
            </a:r>
          </a:p>
          <a:p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Запаринюк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М.М.., </a:t>
            </a:r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Стець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Г.П. </a:t>
            </a:r>
          </a:p>
          <a:p>
            <a:r>
              <a:rPr lang="uk-UA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Пельо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А.М. </a:t>
            </a:r>
            <a:endParaRPr lang="uk-UA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Школи ППД :</a:t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Показові заняття </a:t>
            </a:r>
          </a:p>
          <a:p>
            <a:endParaRPr lang="uk-UA" sz="2000" dirty="0" smtClean="0"/>
          </a:p>
          <a:p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Пуйко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Г.І. –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“Моє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житло”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ознайомлення дітей з </a:t>
            </a:r>
            <a:r>
              <a:rPr lang="uk-UA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довкіл-лям</a:t>
            </a:r>
            <a:r>
              <a:rPr lang="uk-U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для дітей старшого дошкільного віку  з використанням технології В.М Ткаченко та інтелектуальної карти.</a:t>
            </a:r>
          </a:p>
          <a:p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Піда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М.А. – домінантне заняття з математики;</a:t>
            </a:r>
          </a:p>
          <a:p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Запаринюк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М.М.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–”Ознайомлення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книгою”</a:t>
            </a:r>
            <a:r>
              <a:rPr lang="uk-U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тематичні заняття для дітей середнього віку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uk-UA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Корнута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Н.І. –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“Родина”</a:t>
            </a:r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1600" dirty="0" err="1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1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інтегроване</a:t>
            </a:r>
            <a:r>
              <a:rPr lang="uk-UA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заняття з пріоритетом </a:t>
            </a:r>
            <a:r>
              <a:rPr lang="uk-UA" sz="1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інтелектуально-мовлен-нєвих</a:t>
            </a:r>
            <a:r>
              <a:rPr lang="uk-UA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завдань для дітей старшого дошкільного віку</a:t>
            </a:r>
          </a:p>
          <a:p>
            <a:r>
              <a:rPr lang="uk-UA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Костюк В.В. – заняття з фізкультури з використанням ігрового </a:t>
            </a:r>
            <a:r>
              <a:rPr lang="uk-UA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стретчингу</a:t>
            </a:r>
            <a:endParaRPr lang="uk-UA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uk-UA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Пізнавальний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дошкільника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засобами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екологічного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виховання</a:t>
            </a:r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Гошко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О.В.</a:t>
            </a:r>
          </a:p>
          <a:p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методики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К.Орфа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музичному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дітей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Гордійчук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В.Т.</a:t>
            </a:r>
            <a:endParaRPr lang="uk-UA" sz="18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uk-UA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195513" y="549275"/>
            <a:ext cx="5629275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Організація  харчування</a:t>
            </a:r>
            <a:endParaRPr lang="en-US" sz="2000" b="1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0" y="1341438"/>
            <a:ext cx="5003800" cy="4031778"/>
          </a:xfrm>
          <a:prstGeom prst="hexagon">
            <a:avLst>
              <a:gd name="adj" fmla="val 61833"/>
              <a:gd name="vf" fmla="val 115470"/>
            </a:avLst>
          </a:prstGeom>
          <a:gradFill rotWithShape="1">
            <a:gsLst>
              <a:gs pos="0">
                <a:srgbClr val="FFFFCC"/>
              </a:gs>
              <a:gs pos="50000">
                <a:srgbClr val="FFCCFF"/>
              </a:gs>
              <a:gs pos="100000">
                <a:srgbClr val="FFFFCC"/>
              </a:gs>
            </a:gsLst>
            <a:lin ang="189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 ЗДО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6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орга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ні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зовувалос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збалансоване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харчування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6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тей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яке </a:t>
            </a:r>
            <a:r>
              <a:rPr lang="ru-RU" sz="16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необхідне</a:t>
            </a:r>
            <a:endParaRPr lang="ru-RU" sz="1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600" b="1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ї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нормал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росту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дотриманням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натурал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набору продукта (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м'ясо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гов'яже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свинне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куряче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масло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вершкове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ол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я, молоко, 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сир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творожний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мед,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крупи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пшоно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>
              <a:defRPr/>
            </a:pP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гречка, рис,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ячка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перловка, </a:t>
            </a:r>
            <a:r>
              <a:rPr lang="ru-RU" sz="16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овоч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 тощо</a:t>
            </a:r>
            <a:r>
              <a:rPr lang="ru-RU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Режим  харчування  дітей  в  ЗДО</a:t>
            </a:r>
          </a:p>
          <a:p>
            <a:pPr algn="ctr">
              <a:defRPr/>
            </a:pP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є  4-разовим  відповідно  до  Примірного</a:t>
            </a:r>
          </a:p>
          <a:p>
            <a:pPr algn="ctr">
              <a:defRPr/>
            </a:pPr>
            <a:r>
              <a:rPr lang="uk-UA" sz="1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двотижневого  меню</a:t>
            </a:r>
          </a:p>
          <a:p>
            <a:pPr algn="ctr">
              <a:defRPr/>
            </a:pPr>
            <a:endParaRPr lang="uk-UA" sz="1200" b="1" i="1" dirty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076056" y="1340768"/>
            <a:ext cx="3384550" cy="1368425"/>
          </a:xfrm>
          <a:prstGeom prst="hexagon">
            <a:avLst>
              <a:gd name="adj" fmla="val 61833"/>
              <a:gd name="vf" fmla="val 115470"/>
            </a:avLst>
          </a:prstGeom>
          <a:gradFill rotWithShape="1">
            <a:gsLst>
              <a:gs pos="0">
                <a:srgbClr val="FFFFCC"/>
              </a:gs>
              <a:gs pos="50000">
                <a:srgbClr val="FFCCFF"/>
              </a:gs>
              <a:gs pos="100000">
                <a:srgbClr val="FFFFCC"/>
              </a:gs>
            </a:gsLst>
            <a:lin ang="189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uk-UA" sz="1200" b="1" i="1" dirty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sz="12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Грошова норма в </a:t>
            </a:r>
            <a:r>
              <a:rPr lang="uk-UA" sz="1200" b="1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 –</a:t>
            </a:r>
          </a:p>
          <a:p>
            <a:pPr algn="ctr">
              <a:defRPr/>
            </a:pPr>
            <a:r>
              <a:rPr lang="uk-UA" sz="1200" b="1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38-40 гр.</a:t>
            </a:r>
            <a:endParaRPr lang="uk-UA" sz="1200" b="1" i="1" dirty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4788024" y="2996952"/>
            <a:ext cx="3529012" cy="1368425"/>
          </a:xfrm>
          <a:prstGeom prst="hexagon">
            <a:avLst>
              <a:gd name="adj" fmla="val 64472"/>
              <a:gd name="vf" fmla="val 115470"/>
            </a:avLst>
          </a:prstGeom>
          <a:gradFill rotWithShape="1">
            <a:gsLst>
              <a:gs pos="0">
                <a:srgbClr val="FFFFCC"/>
              </a:gs>
              <a:gs pos="50000">
                <a:srgbClr val="FFCCFF"/>
              </a:gs>
              <a:gs pos="100000">
                <a:srgbClr val="FFFFCC"/>
              </a:gs>
            </a:gsLst>
            <a:lin ang="189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uk-UA" dirty="0"/>
              <a:t> </a:t>
            </a:r>
          </a:p>
          <a:p>
            <a:pPr algn="ctr">
              <a:defRPr/>
            </a:pPr>
            <a:r>
              <a:rPr lang="uk-UA" sz="12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Виконання натуральних </a:t>
            </a:r>
            <a:r>
              <a:rPr lang="uk-UA" sz="1200" b="1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</a:t>
            </a:r>
          </a:p>
          <a:p>
            <a:pPr algn="ctr">
              <a:defRPr/>
            </a:pPr>
            <a:r>
              <a:rPr lang="uk-UA" sz="1200" b="1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- 90 %</a:t>
            </a:r>
            <a:endParaRPr lang="uk-UA" sz="1200" b="1" i="1" dirty="0">
              <a:solidFill>
                <a:srgbClr val="99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advClick="0" advTm="3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5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5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1746" name="Picture 4" descr="Hir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767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395288" y="404813"/>
            <a:ext cx="8497887" cy="4608512"/>
          </a:xfrm>
          <a:prstGeom prst="wedgeRectCallout">
            <a:avLst>
              <a:gd name="adj1" fmla="val -29787"/>
              <a:gd name="adj2" fmla="val 73667"/>
            </a:avLst>
          </a:prstGeom>
          <a:gradFill rotWithShape="1"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8900000" scaled="1"/>
          </a:gradFill>
          <a:ln w="19050">
            <a:solidFill>
              <a:srgbClr val="FF99CC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ctr"/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На належному pi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вні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виконувалось медичн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е 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обслуговування д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іте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й у закла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ді,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на протяз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20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19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-2020 н.р., що зд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снювалось на безоплатн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тній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основ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медичними пра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ці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вниками  Пашкуляк Я.Ю. та Симчерою Л.І.  Медичні  сестри  виконували oc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новні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обов'язки - це мониторинг стану здоров'я, ф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зичного та нервово - псих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чного розвитку д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тей, орга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зовували медич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 огляди пра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ці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вни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кі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 закладу. Також зд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ій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снювали контроль за орга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за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ціє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ю та я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кі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стю харчування, дотримування  рухового  режиму , навчального навантаження, контролювали виконання са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тарно – 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гігієнічного  та  протиепідемічного  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режиму, проводили ca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нітарно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- просв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тницьку роботу серед д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іт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ей, бать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кі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 та прац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вни</a:t>
            </a:r>
            <a:r>
              <a:rPr lang="uk-UA" sz="2000" b="1" i="1">
                <a:solidFill>
                  <a:srgbClr val="9900CC"/>
                </a:solidFill>
                <a:latin typeface="Book Antiqua" pitchFamily="18" charset="0"/>
              </a:rPr>
              <a:t>кі</a:t>
            </a:r>
            <a:r>
              <a:rPr lang="ru-RU" sz="2000" b="1" i="1">
                <a:solidFill>
                  <a:srgbClr val="9900CC"/>
                </a:solidFill>
                <a:latin typeface="Book Antiqua" pitchFamily="18" charset="0"/>
              </a:rPr>
              <a:t>в закладу.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 advTm="5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67" name="AutoShape 7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7777163" cy="1511300"/>
          </a:xfrm>
          <a:prstGeom prst="hexagon">
            <a:avLst>
              <a:gd name="adj" fmla="val 128650"/>
              <a:gd name="vf" fmla="val 115470"/>
            </a:avLst>
          </a:prstGeom>
          <a:gradFill rotWithShape="1">
            <a:gsLst>
              <a:gs pos="0">
                <a:srgbClr val="FFFFCC"/>
              </a:gs>
              <a:gs pos="50000">
                <a:srgbClr val="FFCCFF"/>
              </a:gs>
              <a:gs pos="100000">
                <a:srgbClr val="FFFFCC"/>
              </a:gs>
            </a:gsLst>
            <a:lin ang="18900000" scaled="1"/>
          </a:gradFill>
          <a:ln>
            <a:solidFill>
              <a:srgbClr val="FF00FF"/>
            </a:solidFill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Адміністративно-господарська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діяльність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043608" y="2204864"/>
            <a:ext cx="7921625" cy="4032448"/>
          </a:xfrm>
          <a:prstGeom prst="hexagon">
            <a:avLst>
              <a:gd name="adj" fmla="val 44633"/>
              <a:gd name="vf" fmla="val 115470"/>
            </a:avLst>
          </a:prstGeom>
          <a:gradFill rotWithShape="1">
            <a:gsLst>
              <a:gs pos="0">
                <a:srgbClr val="FFFFCC"/>
              </a:gs>
              <a:gs pos="50000">
                <a:srgbClr val="FFCCFF"/>
              </a:gs>
              <a:gs pos="100000">
                <a:srgbClr val="FFFFCC"/>
              </a:gs>
            </a:gsLst>
            <a:lin ang="18900000" scaled="1"/>
          </a:gradFill>
          <a:ln w="9525">
            <a:solidFill>
              <a:srgbClr val="FF00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Діяльність адміністрації ЗДО була направлена на забезпечення щоденної та стабільної роботи всіх служб ЗДО, створення безпечних умов праці та умов для всебічного </a:t>
            </a:r>
            <a:r>
              <a:rPr lang="uk-UA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розвитку дітей</a:t>
            </a:r>
            <a:r>
              <a:rPr lang="uk-UA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.</a:t>
            </a:r>
            <a:endParaRPr lang="uk-UA" sz="3200" b="1" i="1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124075" y="692150"/>
            <a:ext cx="5184775" cy="10080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НОРМАТИВНО-ЗАКОНОДАВЧА  БАЗА:</a:t>
            </a:r>
            <a:endParaRPr lang="ru-RU" sz="2000" b="1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148263" y="1557338"/>
            <a:ext cx="3095625" cy="1295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uk-UA" sz="1400" dirty="0">
              <a:solidFill>
                <a:schemeClr val="accent1"/>
              </a:solidFill>
            </a:endParaRPr>
          </a:p>
          <a:p>
            <a:pPr algn="ctr"/>
            <a:r>
              <a:rPr lang="uk-UA" sz="1400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України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від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16.07.2019р.</a:t>
            </a:r>
          </a:p>
          <a:p>
            <a:pPr algn="ctr"/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«Про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забезпечення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функціонування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української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мови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як </a:t>
            </a:r>
            <a:r>
              <a:rPr lang="ru-RU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державної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</a:t>
            </a:r>
            <a:endParaRPr lang="uk-UA" sz="14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uk-UA" sz="1400" dirty="0">
                <a:solidFill>
                  <a:schemeClr val="accent1"/>
                </a:solidFill>
              </a:rPr>
              <a:t> </a:t>
            </a:r>
            <a:endParaRPr lang="uk-UA" sz="1400" b="1" dirty="0">
              <a:solidFill>
                <a:schemeClr val="accent1"/>
              </a:solidFill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042988" y="1628775"/>
            <a:ext cx="2952750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ЗАКОН УКРАЇНИ </a:t>
            </a:r>
          </a:p>
          <a:p>
            <a:pPr algn="ctr"/>
            <a:r>
              <a:rPr lang="uk-UA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“Про</a:t>
            </a: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освіту”</a:t>
            </a:r>
            <a:endParaRPr lang="uk-UA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Від 28.09.2017р.</a:t>
            </a:r>
          </a:p>
          <a:p>
            <a:pPr algn="ctr"/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/>
            <a:r>
              <a:rPr lang="uk-UA" sz="14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755650" y="2708275"/>
            <a:ext cx="3600450" cy="172878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Указ Президента України </a:t>
            </a:r>
          </a:p>
          <a:p>
            <a:pPr algn="ctr"/>
            <a:r>
              <a:rPr lang="uk-UA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18.05.2019  № 286/2019</a:t>
            </a:r>
          </a:p>
          <a:p>
            <a:pPr algn="ctr"/>
            <a:r>
              <a:rPr lang="uk-UA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uk-UA" sz="1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«Про Стратегію національно-</a:t>
            </a:r>
          </a:p>
          <a:p>
            <a:pPr algn="ctr"/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патріотичного виховання»</a:t>
            </a:r>
            <a:r>
              <a:rPr lang="uk-UA" sz="1400" b="1">
                <a:solidFill>
                  <a:schemeClr val="accent1"/>
                </a:solidFill>
              </a:rPr>
              <a:t> </a:t>
            </a:r>
            <a:r>
              <a:rPr lang="uk-UA" sz="1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ctr"/>
            <a:endParaRPr lang="ru-RU" sz="1400" b="1" i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4932363" y="2708275"/>
            <a:ext cx="3887787" cy="16573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ПОЛОЖЕННЯ ПРО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ДОШКІЛЬНИЙ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НАВЧАЛЬНИЙ ЗАКЛАД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від 12.03.2003 р. № 305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(із змінами)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042988" y="4581525"/>
            <a:ext cx="3457575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Санітарний регламент </a:t>
            </a:r>
          </a:p>
          <a:p>
            <a:pPr algn="ctr"/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дошкільних навчальних </a:t>
            </a:r>
          </a:p>
          <a:p>
            <a:pPr algn="ctr"/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Закладів  2016р.</a:t>
            </a:r>
          </a:p>
          <a:p>
            <a:pPr algn="ctr"/>
            <a:endParaRPr lang="uk-UA" sz="1400" b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uk-UA" sz="1400" b="1" i="1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292725" y="4508500"/>
            <a:ext cx="2808288" cy="11525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1400"/>
              <a:t> </a:t>
            </a:r>
          </a:p>
          <a:p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Базовий компонент</a:t>
            </a:r>
          </a:p>
          <a:p>
            <a:r>
              <a:rPr lang="uk-UA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дошкільної освіти</a:t>
            </a:r>
          </a:p>
          <a:p>
            <a:endParaRPr lang="uk-UA" sz="1200"/>
          </a:p>
          <a:p>
            <a:endParaRPr lang="uk-UA" sz="1400"/>
          </a:p>
          <a:p>
            <a:endParaRPr lang="uk-UA" sz="1400" b="1" i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187450" y="5661025"/>
            <a:ext cx="6264275" cy="11969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Інструктивно-методичні </a:t>
            </a:r>
            <a:r>
              <a:rPr lang="uk-UA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рекомендаціїщодо</a:t>
            </a: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забезпечення 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наступності дошкільної та</a:t>
            </a:r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початкової освіти </a:t>
            </a:r>
          </a:p>
          <a:p>
            <a:r>
              <a:rPr lang="uk-UA" sz="1400" dirty="0">
                <a:solidFill>
                  <a:schemeClr val="hlink"/>
                </a:solidFill>
              </a:rPr>
              <a:t>Додаток до листа МОН </a:t>
            </a:r>
            <a:r>
              <a:rPr lang="uk-UA" sz="1400" dirty="0" err="1">
                <a:solidFill>
                  <a:schemeClr val="hlink"/>
                </a:solidFill>
              </a:rPr>
              <a:t>України</a:t>
            </a:r>
            <a:r>
              <a:rPr lang="uk-UA" sz="1400" i="1" dirty="0" err="1">
                <a:solidFill>
                  <a:schemeClr val="hlink"/>
                </a:solidFill>
              </a:rPr>
              <a:t>від</a:t>
            </a:r>
            <a:r>
              <a:rPr lang="uk-UA" sz="1400" i="1" dirty="0">
                <a:solidFill>
                  <a:schemeClr val="hlink"/>
                </a:solidFill>
              </a:rPr>
              <a:t> 19.04.2018 № 1/9-249</a:t>
            </a:r>
            <a:endParaRPr lang="uk-UA" sz="14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 advTm="5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2" grpId="0" animBg="1"/>
      <p:bldP spid="3" grpId="0" animBg="1"/>
      <p:bldP spid="4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835150" y="692150"/>
            <a:ext cx="4679950" cy="10080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38100">
            <a:solidFill>
              <a:srgbClr val="99CC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0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Ремонтні</a:t>
            </a:r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роботи</a:t>
            </a:r>
            <a:r>
              <a:rPr lang="ru-RU" sz="2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23529" y="1773238"/>
            <a:ext cx="3672407" cy="100769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Капітальний</a:t>
            </a:r>
            <a:r>
              <a:rPr lang="ru-RU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ремонт</a:t>
            </a:r>
          </a:p>
          <a:p>
            <a:pPr algn="ctr">
              <a:defRPr/>
            </a:pP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вуличного</a:t>
            </a:r>
            <a:r>
              <a:rPr lang="ru-RU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басейну</a:t>
            </a:r>
            <a:endParaRPr lang="ru-RU" b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2000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95536" y="3789040"/>
            <a:ext cx="3528392" cy="201622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 sz="1400" dirty="0"/>
          </a:p>
          <a:p>
            <a:pPr algn="ctr"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Проведено заміну радіаторів:</a:t>
            </a:r>
          </a:p>
          <a:p>
            <a:pPr algn="ctr"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басейні та </a:t>
            </a:r>
            <a:r>
              <a:rPr lang="uk-UA" sz="16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муз.залі</a:t>
            </a: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групах :</a:t>
            </a:r>
          </a:p>
          <a:p>
            <a:pPr algn="ctr">
              <a:defRPr/>
            </a:pPr>
            <a:r>
              <a:rPr lang="uk-UA" sz="16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яслі</a:t>
            </a: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молодша №1,</a:t>
            </a:r>
          </a:p>
          <a:p>
            <a:pPr algn="ctr"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молодша №3</a:t>
            </a:r>
            <a:endParaRPr lang="uk-UA" sz="1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283969" y="1700809"/>
            <a:ext cx="3886894" cy="1080119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Дообладнано</a:t>
            </a:r>
            <a:r>
              <a:rPr lang="ru-RU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групові</a:t>
            </a:r>
            <a:r>
              <a:rPr lang="ru-RU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 algn="ctr">
              <a:defRPr/>
            </a:pPr>
            <a:r>
              <a:rPr lang="ru-RU" b="1" dirty="0" err="1" smtClean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майданчики</a:t>
            </a:r>
            <a:endParaRPr lang="ru-RU" b="1" dirty="0" smtClean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11960" y="4221088"/>
            <a:ext cx="4320480" cy="201622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період карантину закуплено:</a:t>
            </a:r>
          </a:p>
          <a:p>
            <a:pPr algn="ctr">
              <a:defRPr/>
            </a:pP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-засоби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дезінфекції та прибирання,</a:t>
            </a:r>
          </a:p>
          <a:p>
            <a:pPr algn="ctr"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індивідуальні маски,</a:t>
            </a:r>
          </a:p>
          <a:p>
            <a:pPr algn="ctr"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паперові рушники,</a:t>
            </a:r>
          </a:p>
          <a:p>
            <a:pPr algn="ctr"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-безконтактні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термотри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 animBg="1"/>
      <p:bldP spid="2" grpId="0" animBg="1"/>
      <p:bldP spid="3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907704" y="0"/>
            <a:ext cx="6336184" cy="1124744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20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Використання основних  бюджетних коштів </a:t>
            </a:r>
            <a:r>
              <a:rPr lang="uk-UA" sz="2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95536" y="1268760"/>
            <a:ext cx="3384351" cy="1511994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Атестація робочих місць.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95536" y="4149080"/>
            <a:ext cx="3312368" cy="129597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Провірка</a:t>
            </a: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лічильника,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коректора</a:t>
            </a:r>
            <a:endParaRPr lang="uk-UA" sz="16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5580112" y="2924944"/>
            <a:ext cx="2808288" cy="1223962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uk-UA" sz="1600" b="1" i="1" dirty="0" smtClean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Закупки : 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- 2 газові котли,</a:t>
            </a:r>
          </a:p>
          <a:p>
            <a:pPr algn="ctr">
              <a:defRPr/>
            </a:pPr>
            <a:endParaRPr lang="uk-UA" sz="20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5508104" y="4149080"/>
            <a:ext cx="2808288" cy="1223963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uk-UA" sz="1600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госп.товари</a:t>
            </a: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та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радіатори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23528" y="5373216"/>
            <a:ext cx="3456359" cy="1223962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Встановлення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програми НАСС</a:t>
            </a:r>
            <a:endParaRPr lang="uk-UA" sz="16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436096" y="1412776"/>
            <a:ext cx="2952328" cy="1296144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Заправка вогнегасників.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Встановлення пожежної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сигналізації та тривожної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кнопки охорони.</a:t>
            </a:r>
            <a:endParaRPr lang="uk-UA" sz="16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508104" y="5373216"/>
            <a:ext cx="2808287" cy="1223962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uk-UA" sz="1600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леноліумдля</a:t>
            </a: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груп,</a:t>
            </a:r>
          </a:p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uk-UA" sz="1600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сан.технічне</a:t>
            </a: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приладдя</a:t>
            </a:r>
            <a:endParaRPr lang="uk-UA" sz="16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23528" y="2708920"/>
            <a:ext cx="3240336" cy="1511994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6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Встановлення заземлення</a:t>
            </a:r>
          </a:p>
          <a:p>
            <a:pPr algn="ctr">
              <a:defRPr/>
            </a:pPr>
            <a:endParaRPr lang="uk-UA" sz="1600" b="1" i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2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327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0"/>
                                        <p:tgtEl>
                                          <p:spTgt spid="327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0"/>
                                        <p:tgtEl>
                                          <p:spTgt spid="327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0"/>
                                        <p:tgtEl>
                                          <p:spTgt spid="327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0"/>
                                        <p:tgtEl>
                                          <p:spTgt spid="327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0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0"/>
                                        <p:tgtEl>
                                          <p:spTgt spid="327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0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allAtOnce" animBg="1"/>
      <p:bldP spid="32774" grpId="0" uiExpand="1" build="allAtOnce" animBg="1"/>
      <p:bldP spid="32775" grpId="0" build="allAtOnce" animBg="1"/>
      <p:bldP spid="32776" grpId="0" build="allAtOnce" animBg="1"/>
      <p:bldP spid="32777" grpId="0" build="allAtOnce" animBg="1"/>
      <p:bldP spid="3277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/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Інформація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закуплені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товари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послуги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кошти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бюджету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період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01.09.2019р. по 31.05. 2020 року по ЗДО №39 "Журавлик"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6944" cy="393799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7" name="Picture 3" descr="C:\Users\USER\Desktop\Screenshot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794" y="1700808"/>
            <a:ext cx="8978206" cy="4272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Screensho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56895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creenshot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8103149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Спонсорська допомога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Велика подяка фонду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Андрія Півня за подарунок дітям ЗДО –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інтелектуальні розвальні столики в кількості 15 шт.</a:t>
            </a:r>
            <a:endParaRPr lang="uk-UA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Щиро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дяку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є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мо</a:t>
            </a:r>
          </a:p>
          <a:p>
            <a:pPr>
              <a:buNone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надану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допомогу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всі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м,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хто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був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небайдужий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 наших проблем. А ми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свого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боку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надал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будемо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дотримуватис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самого</a:t>
            </a:r>
          </a:p>
          <a:p>
            <a:pPr>
              <a:buNone/>
              <a:defRPr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головного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ЗДО -</a:t>
            </a:r>
          </a:p>
          <a:p>
            <a:pPr>
              <a:buNone/>
              <a:defRPr/>
            </a:pP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це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охорона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життя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здоров'я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кожного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вихованця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все</a:t>
            </a:r>
            <a:r>
              <a:rPr lang="uk-UA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бі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чний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його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124075" y="115888"/>
            <a:ext cx="5184775" cy="10810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СВЮ ДІЯЛЬНІСТЬ ЗДІЙСНЮЄ згідно :</a:t>
            </a:r>
            <a:endParaRPr lang="ru-RU" sz="20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932363" y="1557338"/>
            <a:ext cx="3600450" cy="1295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uk-UA" sz="1400" dirty="0">
              <a:solidFill>
                <a:schemeClr val="accent1"/>
              </a:solidFill>
            </a:endParaRPr>
          </a:p>
          <a:p>
            <a:pPr algn="ctr"/>
            <a:r>
              <a:rPr lang="uk-UA" sz="1400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Ліцензії 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впровадження освітньої діяльності 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 розпорядження голови Закарпатської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обласної державної </a:t>
            </a:r>
          </a:p>
          <a:p>
            <a:pPr algn="ctr"/>
            <a:r>
              <a:rPr lang="uk-UA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адміністрації №30 від 23.01.2019р.;</a:t>
            </a:r>
          </a:p>
          <a:p>
            <a:pPr algn="ctr"/>
            <a:endParaRPr lang="uk-UA" sz="1400" b="1" dirty="0">
              <a:solidFill>
                <a:schemeClr val="accent1"/>
              </a:solidFill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042988" y="1268413"/>
            <a:ext cx="2952750" cy="12969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uk-UA" sz="1400" dirty="0" smtClean="0"/>
          </a:p>
          <a:p>
            <a:pPr algn="ctr">
              <a:defRPr/>
            </a:pPr>
            <a:r>
              <a:rPr lang="uk-UA" sz="1400" dirty="0" smtClean="0"/>
              <a:t> </a:t>
            </a: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Статуту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4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\затверджений</a:t>
            </a: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Рішенням</a:t>
            </a:r>
            <a:endParaRPr lang="uk-UA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Ужгородської міської ради </a:t>
            </a:r>
          </a:p>
          <a:p>
            <a:pPr algn="ctr">
              <a:defRPr/>
            </a:pPr>
            <a:r>
              <a:rPr lang="uk-UA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3128,від 11.10.2018р.;</a:t>
            </a:r>
          </a:p>
          <a:p>
            <a:pPr algn="ctr">
              <a:defRPr/>
            </a:pPr>
            <a:endParaRPr lang="uk-UA" sz="1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r>
              <a:rPr lang="uk-UA" sz="14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1331913" y="2708275"/>
            <a:ext cx="3024187" cy="13684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Наказів та листів МОН  України;</a:t>
            </a:r>
          </a:p>
          <a:p>
            <a:pPr algn="ctr">
              <a:defRPr/>
            </a:pPr>
            <a:endParaRPr lang="uk-UA" sz="1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ru-RU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4787900" y="2852738"/>
            <a:ext cx="3455988" cy="15128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розвитку ЗДО на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2018-2023років.;</a:t>
            </a:r>
          </a:p>
          <a:p>
            <a:pPr algn="ctr">
              <a:defRPr/>
            </a:pPr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042988" y="4221163"/>
            <a:ext cx="3457575" cy="10080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itchFamily="18" charset="0"/>
              </a:rPr>
              <a:t>  </a:t>
            </a:r>
            <a:endParaRPr lang="en-US" sz="1400" b="1" i="1" dirty="0">
              <a:solidFill>
                <a:schemeClr val="tx2">
                  <a:lumMod val="60000"/>
                  <a:lumOff val="4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 внутрішнього трудового</a:t>
            </a:r>
          </a:p>
          <a:p>
            <a:pPr algn="ctr"/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розпорядку ЗДО;</a:t>
            </a:r>
          </a:p>
          <a:p>
            <a:pPr algn="ctr"/>
            <a:endParaRPr lang="uk-UA" sz="1400" b="1" i="1" dirty="0">
              <a:solidFill>
                <a:schemeClr val="accent1"/>
              </a:solidFill>
              <a:latin typeface="Book Antiqua" pitchFamily="18" charset="0"/>
            </a:endParaRPr>
          </a:p>
          <a:p>
            <a:pPr algn="ctr"/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/>
            <a:endParaRPr lang="uk-UA" sz="1400" b="1" i="1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292725" y="4508500"/>
            <a:ext cx="2808288" cy="11525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1400" dirty="0"/>
              <a:t> </a:t>
            </a:r>
          </a:p>
          <a:p>
            <a:endParaRPr lang="en-US" sz="1400" dirty="0"/>
          </a:p>
          <a:p>
            <a:r>
              <a:rPr lang="uk-UA" sz="1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Річного плану роботи </a:t>
            </a:r>
            <a:r>
              <a:rPr lang="uk-U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ЗДО</a:t>
            </a:r>
            <a:endParaRPr lang="uk-UA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1200" b="1" i="1" dirty="0">
              <a:solidFill>
                <a:schemeClr val="accent1"/>
              </a:solidFill>
              <a:latin typeface="Book Antiqua" pitchFamily="18" charset="0"/>
            </a:endParaRPr>
          </a:p>
          <a:p>
            <a:endParaRPr lang="uk-UA" sz="1200" dirty="0"/>
          </a:p>
          <a:p>
            <a:endParaRPr lang="uk-UA" sz="1400" dirty="0"/>
          </a:p>
          <a:p>
            <a:endParaRPr lang="uk-UA" sz="1400" b="1" i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331640" y="5661025"/>
            <a:ext cx="6048671" cy="10080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uk-UA" dirty="0" smtClean="0"/>
          </a:p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Листів і наказів </a:t>
            </a:r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 освіти </a:t>
            </a:r>
          </a:p>
          <a:p>
            <a:pPr algn="ctr"/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Ужгородської міської ради.</a:t>
            </a:r>
            <a:endParaRPr lang="uk-UA" sz="1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sz="1400" dirty="0"/>
          </a:p>
          <a:p>
            <a:pPr algn="ctr"/>
            <a:endParaRPr lang="uk-UA" sz="1400" dirty="0"/>
          </a:p>
        </p:txBody>
      </p:sp>
      <p:sp>
        <p:nvSpPr>
          <p:cNvPr id="163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uk-UA" sz="1000">
                <a:solidFill>
                  <a:srgbClr val="333333"/>
                </a:solidFill>
                <a:ea typeface="Times New Roman" pitchFamily="18" charset="0"/>
                <a:cs typeface="Arial" charset="0"/>
              </a:rPr>
              <a:t>Чинних освітніх програм, рекомендованих МОН  України;</a:t>
            </a:r>
            <a:endParaRPr lang="uk-UA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advClick="0" advTm="5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2" grpId="0" animBg="1"/>
      <p:bldP spid="3" grpId="0" animBg="1"/>
      <p:bldP spid="4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116013" y="260350"/>
            <a:ext cx="7127875" cy="1152525"/>
          </a:xfrm>
          <a:prstGeom prst="ribbon">
            <a:avLst>
              <a:gd name="adj1" fmla="val 12500"/>
              <a:gd name="adj2" fmla="val 68556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ДІЯЛЬНІСТЬ</a:t>
            </a:r>
            <a:r>
              <a:rPr lang="uk-UA" sz="2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ЗАКЛАДУ</a:t>
            </a:r>
          </a:p>
          <a:p>
            <a:pPr algn="ctr">
              <a:defRPr/>
            </a:pPr>
            <a:r>
              <a:rPr lang="uk-UA" sz="2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РЕГЛАМЕНТОВАНА:</a:t>
            </a:r>
            <a:endParaRPr lang="ru-RU" sz="2000" b="1" i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2555875" y="1412875"/>
            <a:ext cx="4318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50825" y="1773238"/>
            <a:ext cx="4176713" cy="1295400"/>
          </a:xfrm>
          <a:prstGeom prst="ribbon">
            <a:avLst>
              <a:gd name="adj1" fmla="val 12500"/>
              <a:gd name="adj2" fmla="val 68556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CC00FF"/>
                </a:solidFill>
              </a:rPr>
              <a:t> 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Планом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роботи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навчал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ний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який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тривав</a:t>
            </a:r>
            <a:endParaRPr lang="ru-RU" b="1" i="1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1.09.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.2019р. - 31.05.2020р.</a:t>
            </a:r>
            <a:endParaRPr lang="uk-UA" b="1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227763" y="1412875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716463" y="1773238"/>
            <a:ext cx="4176712" cy="1295400"/>
          </a:xfrm>
          <a:prstGeom prst="ribbon">
            <a:avLst>
              <a:gd name="adj1" fmla="val 12500"/>
              <a:gd name="adj2" fmla="val 68556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Планом</a:t>
            </a: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оздоровчий</a:t>
            </a:r>
            <a:endParaRPr lang="ru-RU" b="1" i="1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перюд</a:t>
            </a:r>
            <a:endParaRPr lang="ru-RU" b="1" i="1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01.06.2020р. - 31.08.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2020р</a:t>
            </a:r>
            <a:r>
              <a:rPr lang="ru-RU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572000" y="141287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5650" y="3213100"/>
            <a:ext cx="7704138" cy="2520950"/>
          </a:xfrm>
          <a:prstGeom prst="ribbon">
            <a:avLst>
              <a:gd name="adj1" fmla="val 12500"/>
              <a:gd name="adj2" fmla="val 68556"/>
            </a:avLst>
          </a:prstGeo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Колектив  закладу дошкільної освіти мав за мету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сприяти фізичному, психічному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духовному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здоров'ю дитини, створити </a:t>
            </a:r>
            <a:r>
              <a:rPr lang="ru-RU" b="1" i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забезпечити 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умови для формування у дошкільників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громадянської  вихованості,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формувати у дітей мотивації до дій та моделей</a:t>
            </a:r>
          </a:p>
          <a:p>
            <a:pPr algn="ctr">
              <a:defRPr/>
            </a:pPr>
            <a:r>
              <a:rPr lang="uk-UA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поведінки,орієнтованих на сталий стиль життя.</a:t>
            </a:r>
            <a:r>
              <a:rPr lang="ru-RU" dirty="0"/>
              <a:t> </a:t>
            </a:r>
            <a:endParaRPr lang="uk-UA" b="1" dirty="0">
              <a:solidFill>
                <a:srgbClr val="009900"/>
              </a:solidFill>
              <a:latin typeface="Bookman Old Style" pitchFamily="18" charset="0"/>
            </a:endParaRP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advClick="0" advTm="3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619250" y="188641"/>
            <a:ext cx="6841182" cy="1008111"/>
          </a:xfrm>
          <a:prstGeom prst="verticalScroll">
            <a:avLst>
              <a:gd name="adj" fmla="val 25000"/>
            </a:avLst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Освітні програми ЗДО</a:t>
            </a:r>
            <a:endParaRPr lang="ru-RU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79512" y="1556791"/>
            <a:ext cx="8641655" cy="496855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</a:t>
            </a:r>
            <a:endParaRPr lang="ru-RU" sz="16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endParaRPr lang="ru-RU" sz="16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ід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пов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ід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но до Положения про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дошк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іль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ний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навчал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ь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ний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заклад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затвердженого</a:t>
            </a:r>
            <a:endParaRPr lang="ru-RU" sz="16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постановою  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Кабінету  Міністрів  України 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від  12.03.2003 р.  №  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305</a:t>
            </a:r>
            <a:r>
              <a:rPr lang="uk-UA" sz="1600" b="1" dirty="0" smtClean="0">
                <a:latin typeface="Book Antiqua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завданням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ДНЗ 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є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створення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належних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умов для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забезпечення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pi</a:t>
            </a:r>
            <a:r>
              <a:rPr lang="uk-UA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вн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oro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доступу </a:t>
            </a: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до я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кі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сно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ї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ос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ві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ти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.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Зм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іс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т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дошк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іль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ної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освіти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визнача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є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т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ь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ся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Базовим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компонен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том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дошк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ільної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освіти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(новою 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редакцією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)  та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реа</a:t>
            </a:r>
            <a:r>
              <a:rPr lang="uk-UA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лізує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ться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згідно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</a:t>
            </a:r>
            <a:endParaRPr lang="ru-RU" sz="16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программою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розвитку дитини дошкільного 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віку “ Українське  </a:t>
            </a:r>
            <a:r>
              <a:rPr lang="uk-UA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дошкілля</a:t>
            </a:r>
            <a:r>
              <a:rPr lang="uk-UA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»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;</a:t>
            </a:r>
          </a:p>
          <a:p>
            <a:pPr>
              <a:lnSpc>
                <a:spcPct val="120000"/>
              </a:lnSpc>
            </a:pP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парціальних</a:t>
            </a:r>
            <a:r>
              <a:rPr lang="ru-RU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програм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: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1600" i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uk-UA" sz="1600" dirty="0">
                <a:cs typeface="Arial" charset="0"/>
              </a:rPr>
              <a:t>«Україна – моя Батьківщина», програма національно-патріотичного виховання </a:t>
            </a:r>
          </a:p>
          <a:p>
            <a:pPr>
              <a:lnSpc>
                <a:spcPct val="120000"/>
              </a:lnSpc>
            </a:pPr>
            <a:r>
              <a:rPr lang="uk-UA" sz="1600" dirty="0">
                <a:cs typeface="Arial" charset="0"/>
              </a:rPr>
              <a:t>дітей дошкільного </a:t>
            </a:r>
            <a:r>
              <a:rPr lang="uk-UA" sz="1600" dirty="0" smtClean="0">
                <a:cs typeface="Arial" charset="0"/>
              </a:rPr>
              <a:t>віку;</a:t>
            </a:r>
            <a:endParaRPr lang="en-US" sz="1600" b="1" dirty="0"/>
          </a:p>
          <a:p>
            <a:pPr>
              <a:lnSpc>
                <a:spcPct val="120000"/>
              </a:lnSpc>
            </a:pPr>
            <a:r>
              <a:rPr lang="uk-UA" sz="1600" dirty="0"/>
              <a:t>«Дошкільнятам освіту для сталого розвитку</a:t>
            </a:r>
            <a:r>
              <a:rPr lang="uk-UA" sz="1600" dirty="0" smtClean="0"/>
              <a:t>»;</a:t>
            </a:r>
            <a:endParaRPr lang="uk-UA" sz="1600" b="1" dirty="0"/>
          </a:p>
          <a:p>
            <a:pPr>
              <a:lnSpc>
                <a:spcPct val="120000"/>
              </a:lnSpc>
            </a:pPr>
            <a:r>
              <a:rPr lang="uk-UA" sz="1600" dirty="0"/>
              <a:t>«Скарбниця моралі», програма з морального виховання дітей дошкільного </a:t>
            </a:r>
            <a:r>
              <a:rPr lang="uk-UA" sz="1600" dirty="0" smtClean="0"/>
              <a:t>віку;</a:t>
            </a:r>
            <a:endParaRPr lang="uk-UA" sz="1600" dirty="0"/>
          </a:p>
          <a:p>
            <a:pPr>
              <a:lnSpc>
                <a:spcPct val="120000"/>
              </a:lnSpc>
            </a:pPr>
            <a:r>
              <a:rPr lang="uk-UA" sz="1600" dirty="0"/>
              <a:t>«Дитина в світі </a:t>
            </a:r>
            <a:r>
              <a:rPr lang="uk-UA" sz="1600" dirty="0" smtClean="0"/>
              <a:t>дорожнього </a:t>
            </a:r>
            <a:r>
              <a:rPr lang="uk-UA" sz="1600" dirty="0"/>
              <a:t>руху»  </a:t>
            </a:r>
            <a:r>
              <a:rPr lang="uk-UA" sz="1600" dirty="0" err="1" smtClean="0"/>
              <a:t>\ред</a:t>
            </a:r>
            <a:r>
              <a:rPr lang="uk-UA" sz="1600" dirty="0" smtClean="0"/>
              <a:t> .2016р</a:t>
            </a:r>
            <a:r>
              <a:rPr lang="uk-UA" sz="1600" dirty="0"/>
              <a:t>\ програма з формування основ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 безпечної поведінки дітей дошкільного віку під час дорожнього </a:t>
            </a:r>
            <a:r>
              <a:rPr lang="uk-UA" sz="1600" dirty="0" smtClean="0"/>
              <a:t>руху;</a:t>
            </a:r>
            <a:r>
              <a:rPr lang="uk-UA" sz="1600" b="1" dirty="0" smtClean="0"/>
              <a:t> </a:t>
            </a:r>
            <a:endParaRPr lang="uk-UA" sz="1600" b="1" dirty="0"/>
          </a:p>
          <a:p>
            <a:pPr>
              <a:lnSpc>
                <a:spcPct val="120000"/>
              </a:lnSpc>
            </a:pPr>
            <a:r>
              <a:rPr lang="uk-UA" sz="1600" dirty="0"/>
              <a:t>Програмно-методичний комплекс «</a:t>
            </a:r>
            <a:r>
              <a:rPr lang="uk-UA" sz="1600" dirty="0" err="1"/>
              <a:t>Корекційне</a:t>
            </a:r>
            <a:r>
              <a:rPr lang="uk-UA" sz="1600" dirty="0"/>
              <a:t> навчання з </a:t>
            </a:r>
            <a:r>
              <a:rPr lang="uk-UA" sz="1600" dirty="0" smtClean="0"/>
              <a:t>розвитку мовлення</a:t>
            </a:r>
            <a:endParaRPr lang="uk-UA" sz="1600" dirty="0"/>
          </a:p>
          <a:p>
            <a:pPr>
              <a:lnSpc>
                <a:spcPct val="120000"/>
              </a:lnSpc>
            </a:pPr>
            <a:r>
              <a:rPr lang="uk-UA" sz="1600" dirty="0"/>
              <a:t> </a:t>
            </a:r>
            <a:r>
              <a:rPr lang="uk-UA" sz="1600" dirty="0" smtClean="0"/>
              <a:t>дітей </a:t>
            </a:r>
            <a:r>
              <a:rPr lang="uk-UA" sz="1600" dirty="0"/>
              <a:t>старшого дошкільного віку із фонетико-фонематичним </a:t>
            </a:r>
            <a:r>
              <a:rPr lang="uk-UA" sz="1600" dirty="0" smtClean="0"/>
              <a:t>недорозвитком</a:t>
            </a:r>
            <a:endParaRPr lang="uk-UA" sz="1600" dirty="0"/>
          </a:p>
          <a:p>
            <a:pPr>
              <a:lnSpc>
                <a:spcPct val="120000"/>
              </a:lnSpc>
            </a:pPr>
            <a:r>
              <a:rPr lang="uk-UA" sz="1600" dirty="0" smtClean="0"/>
              <a:t>мовлення</a:t>
            </a:r>
            <a:r>
              <a:rPr lang="uk-UA" sz="1600" dirty="0"/>
              <a:t>» </a:t>
            </a:r>
            <a:r>
              <a:rPr lang="uk-UA" sz="1600" dirty="0" smtClean="0"/>
              <a:t>та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навчал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ь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но -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методичними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посібниками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, </a:t>
            </a:r>
            <a:r>
              <a:rPr lang="ru-RU" sz="16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затвердженими</a:t>
            </a:r>
            <a:r>
              <a:rPr lang="ru-RU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МОН.</a:t>
            </a: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uk-UA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	</a:t>
            </a:r>
          </a:p>
          <a:p>
            <a:pPr>
              <a:lnSpc>
                <a:spcPct val="120000"/>
              </a:lnSpc>
            </a:pPr>
            <a:endParaRPr lang="uk-UA" sz="16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 advClick="0" advTm="4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547813" y="115888"/>
            <a:ext cx="6769100" cy="1152525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99CC"/>
              </a:gs>
              <a:gs pos="50000">
                <a:schemeClr val="bg1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ГОЛОВНІ  ЗАВДАННЯ  які виконував колектив</a:t>
            </a:r>
          </a:p>
          <a:p>
            <a:pPr algn="ctr">
              <a:defRPr/>
            </a:pPr>
            <a:r>
              <a:rPr lang="uk-UA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ЗДО №39 </a:t>
            </a:r>
          </a:p>
          <a:p>
            <a:pPr algn="ctr">
              <a:defRPr/>
            </a:pPr>
            <a:r>
              <a:rPr lang="uk-UA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в 2019-2020н.р.:</a:t>
            </a:r>
            <a:endParaRPr lang="ru-RU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11188" y="1341438"/>
            <a:ext cx="3240087" cy="19431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uk-UA" sz="1600" dirty="0"/>
              <a:t> </a:t>
            </a: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Впроваджувати  в освітній </a:t>
            </a:r>
          </a:p>
          <a:p>
            <a:pPr marL="342900" indent="-342900"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з дітьми</a:t>
            </a:r>
          </a:p>
          <a:p>
            <a:pPr marL="342900" indent="-342900"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інноваційні </a:t>
            </a:r>
          </a:p>
          <a:p>
            <a:pPr marL="342900" indent="-342900"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освітні технології.</a:t>
            </a:r>
            <a:endParaRPr lang="uk-UA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356100" y="1341438"/>
            <a:ext cx="3527425" cy="2016125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dirty="0"/>
              <a:t> </a:t>
            </a: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Інтегрувати  зміст освіти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різних видах діяльності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дітей, створити умови для переходу 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інтегрованого освітнього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процесу у всіх групах ЗДО</a:t>
            </a:r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68313" y="4508500"/>
            <a:ext cx="3240087" cy="2160588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Забезпечити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наступність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ЗДО та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школи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580063" y="4437063"/>
            <a:ext cx="3240087" cy="2232025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Застосовувати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ЗДО</a:t>
            </a:r>
          </a:p>
          <a:p>
            <a:pPr marL="342900" indent="-342900" algn="ctr"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партнерства як в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дітьми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батьками. </a:t>
            </a:r>
            <a:endParaRPr lang="uk-UA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987675" y="3213100"/>
            <a:ext cx="3240088" cy="1871663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CC99"/>
              </a:gs>
              <a:gs pos="50000">
                <a:schemeClr val="bg1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Формувати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дошкільників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мотивації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дій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моделей </a:t>
            </a:r>
          </a:p>
          <a:p>
            <a:pPr algn="ctr">
              <a:defRPr/>
            </a:pP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орієнтованих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сталий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стиль </a:t>
            </a:r>
            <a:r>
              <a:rPr lang="ru-RU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1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627313" y="620713"/>
            <a:ext cx="5113337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lnSpc>
                <a:spcPct val="80000"/>
              </a:lnSpc>
              <a:defRPr/>
            </a:pPr>
            <a:endParaRPr lang="uk-UA" sz="20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uk-UA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uk-UA" sz="20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РОБОТА  СПЕЦІАЛІСТІВ  ЗДО: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1916113"/>
            <a:ext cx="3600450" cy="22336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uk-UA" sz="1400" b="1" i="1">
                <a:solidFill>
                  <a:srgbClr val="CC00CC"/>
                </a:solidFill>
              </a:rPr>
              <a:t>Збереженням та зміцненням фізичного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 розвитку дітей та їх здоров'я, 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вихованням фізичної культури, 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створенням оптимально - рухового режиму 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в ЗДО займалася інструктор 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 з фізичної культури КОСТЮК В.В..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Основу її роботи складали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 щоденні заняття з фізичної культури,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ранкова гімнастика, </a:t>
            </a:r>
          </a:p>
          <a:p>
            <a:pPr algn="ctr"/>
            <a:r>
              <a:rPr lang="uk-UA" sz="1400" b="1" i="1">
                <a:solidFill>
                  <a:srgbClr val="CC00CC"/>
                </a:solidFill>
              </a:rPr>
              <a:t>спортивні розваги \ 2 раз на місяць\.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787900" y="1989138"/>
            <a:ext cx="3529013" cy="2160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Протягом року розвитком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музично - ритмічних здібностей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дітей займалися музичні керівники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закладу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Гордійчук В.Т., Попович А.Е.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та </a:t>
            </a:r>
            <a:r>
              <a:rPr lang="uk-UA" sz="1400" b="1" i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Чобаль</a:t>
            </a: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Н.М.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проводились свята та музичні розваги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\ 2 раз на </a:t>
            </a:r>
            <a:r>
              <a:rPr lang="uk-UA" sz="1400" b="1" i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місяць\</a:t>
            </a: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відповідно до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Програми та віку дітей.</a:t>
            </a:r>
          </a:p>
          <a:p>
            <a:pPr algn="ctr">
              <a:defRPr/>
            </a:pPr>
            <a:r>
              <a:rPr lang="uk-UA" sz="1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50825" y="4652963"/>
            <a:ext cx="3816350" cy="15128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дітьми, які мають порушення мовлення,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працювала вчитель – логопед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Ємельянова Л.О.,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яка надавала кваліфіковану допомогу дітям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інших груп, 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консультувала батьків, вихователів.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19700" y="4724400"/>
            <a:ext cx="3600450" cy="14414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lnSpc>
                <a:spcPct val="80000"/>
              </a:lnSpc>
              <a:defRPr/>
            </a:pPr>
            <a:endParaRPr lang="uk-UA" sz="20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З дітьми, які мають порушення </a:t>
            </a:r>
            <a:r>
              <a:rPr lang="uk-UA" sz="1400" b="1" i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порно-рухового</a:t>
            </a: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апарату працювали медичні працівники </a:t>
            </a:r>
            <a:r>
              <a:rPr lang="uk-UA" sz="1400" b="1" i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Симчера</a:t>
            </a: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Л.І. та </a:t>
            </a:r>
            <a:r>
              <a:rPr lang="uk-UA" sz="1400" b="1" i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Пашкуляк</a:t>
            </a: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Я.О., які проводили масаж ,електрофорез дітям, та заняття ЛФК. </a:t>
            </a:r>
            <a:endParaRPr lang="uk-UA" sz="14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4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059113" y="620713"/>
            <a:ext cx="5761037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lnSpc>
                <a:spcPct val="80000"/>
              </a:lnSpc>
              <a:defRPr/>
            </a:pPr>
            <a:endParaRPr lang="uk-UA" sz="20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uk-UA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</a:t>
            </a:r>
            <a:r>
              <a:rPr lang="uk-UA" sz="2000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Додаткові платні освітні  послуги у  ЗДО: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1341438"/>
            <a:ext cx="7056438" cy="3455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Відповідно до </a:t>
            </a: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постанови Кабінету Міністрів України від 27.08.2010 р. №796 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«Про затвердження переліку платних послуг, які можуть надаватися 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державними навчальними закладами,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наказу Міністерства освіти і науки України, Міністерства економіки України,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Міністерства фінансів України від 23.07.2010 р. №736/902/758 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«Про затвердження Порядку надання платних послуг державними та</a:t>
            </a:r>
          </a:p>
          <a:p>
            <a:pPr algn="ctr">
              <a:defRPr/>
            </a:pPr>
            <a:r>
              <a:rPr lang="uk-UA" sz="1400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комунальними навчальними закладами»,  з ЗДО працювали наступні гуртки :</a:t>
            </a:r>
          </a:p>
          <a:p>
            <a:pPr algn="ctr">
              <a:defRPr/>
            </a:pP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uk-UA" sz="1400" b="1" dirty="0"/>
              <a:t>Аналіз результатів гурткової роботи</a:t>
            </a:r>
            <a:r>
              <a:rPr lang="uk-UA" sz="1400" dirty="0"/>
              <a:t> .</a:t>
            </a:r>
          </a:p>
          <a:p>
            <a:pPr algn="ctr">
              <a:defRPr/>
            </a:pPr>
            <a:r>
              <a:rPr lang="uk-UA" sz="1400" dirty="0"/>
              <a:t>Упродовж навчального року в </a:t>
            </a:r>
            <a:r>
              <a:rPr lang="uk-UA" sz="1400" dirty="0" smtClean="0"/>
              <a:t>закладі </a:t>
            </a:r>
            <a:r>
              <a:rPr lang="uk-UA" sz="1400" dirty="0"/>
              <a:t>працювало 2 гуртки на платній основі:</a:t>
            </a:r>
          </a:p>
          <a:p>
            <a:pPr algn="ctr">
              <a:defRPr/>
            </a:pPr>
            <a:r>
              <a:rPr lang="uk-UA" sz="1400" dirty="0"/>
              <a:t>–  Образотворчого мистецтва –  </a:t>
            </a:r>
            <a:r>
              <a:rPr lang="uk-UA" sz="1400" dirty="0" smtClean="0"/>
              <a:t>137      </a:t>
            </a:r>
            <a:r>
              <a:rPr lang="uk-UA" sz="1400" dirty="0"/>
              <a:t>дітей,    </a:t>
            </a:r>
          </a:p>
          <a:p>
            <a:pPr algn="ctr">
              <a:defRPr/>
            </a:pPr>
            <a:r>
              <a:rPr lang="uk-UA" sz="1400" dirty="0"/>
              <a:t>– з навчання англійської мови –  </a:t>
            </a:r>
            <a:r>
              <a:rPr lang="uk-UA" sz="1400" dirty="0" smtClean="0"/>
              <a:t>180     дітей </a:t>
            </a:r>
            <a:r>
              <a:rPr lang="uk-UA" sz="1400" dirty="0"/>
              <a:t>середніх  та старших груп </a:t>
            </a:r>
            <a:r>
              <a:rPr lang="uk-UA" sz="1400" dirty="0" smtClean="0"/>
              <a:t>, та 83 дітей</a:t>
            </a:r>
          </a:p>
          <a:p>
            <a:pPr algn="ctr">
              <a:defRPr/>
            </a:pPr>
            <a:r>
              <a:rPr lang="uk-UA" sz="1400" dirty="0" smtClean="0"/>
              <a:t> молодших груп</a:t>
            </a:r>
            <a:endParaRPr lang="uk-UA" sz="1400" dirty="0"/>
          </a:p>
          <a:p>
            <a:pPr algn="ctr">
              <a:defRPr/>
            </a:pPr>
            <a:r>
              <a:rPr lang="uk-UA" sz="1400" dirty="0" smtClean="0"/>
              <a:t> ( </a:t>
            </a:r>
            <a:r>
              <a:rPr lang="uk-UA" sz="1400" smtClean="0"/>
              <a:t>з січня 2020р.)</a:t>
            </a:r>
          </a:p>
          <a:p>
            <a:pPr algn="ctr">
              <a:defRPr/>
            </a:pPr>
            <a:r>
              <a:rPr lang="uk-UA" sz="1400" smtClean="0"/>
              <a:t>Вартість </a:t>
            </a:r>
            <a:r>
              <a:rPr lang="uk-UA" sz="1400" dirty="0"/>
              <a:t>таких послуг на місяць 70 </a:t>
            </a:r>
            <a:r>
              <a:rPr lang="uk-UA" sz="1400" dirty="0" err="1"/>
              <a:t>гр.\</a:t>
            </a:r>
            <a:r>
              <a:rPr lang="uk-UA" sz="1400" dirty="0"/>
              <a:t> за один </a:t>
            </a:r>
            <a:r>
              <a:rPr lang="uk-UA" sz="1400" dirty="0" err="1"/>
              <a:t>гурток\</a:t>
            </a:r>
            <a:r>
              <a:rPr lang="uk-UA" sz="1400" dirty="0"/>
              <a:t>.</a:t>
            </a:r>
          </a:p>
          <a:p>
            <a:pPr algn="ctr">
              <a:defRPr/>
            </a:pPr>
            <a:r>
              <a:rPr lang="uk-UA" sz="1400" dirty="0"/>
              <a:t>Всі гуртки працювали  відповідно заяв батьків.</a:t>
            </a:r>
          </a:p>
          <a:p>
            <a:pPr algn="ctr">
              <a:defRPr/>
            </a:pP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50825" y="4941169"/>
            <a:ext cx="3816350" cy="1224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Гурток з вивчення англійської мови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Керівник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вчитель англійської мови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Задорожна </a:t>
            </a: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Г.</a:t>
            </a: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219700" y="4941169"/>
            <a:ext cx="3600450" cy="12246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lnSpc>
                <a:spcPct val="80000"/>
              </a:lnSpc>
              <a:defRPr/>
            </a:pPr>
            <a:endParaRPr lang="uk-UA" sz="20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Гурток з образотворчого мистецтва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Керівник</a:t>
            </a:r>
          </a:p>
          <a:p>
            <a:pPr algn="ctr">
              <a:lnSpc>
                <a:spcPct val="80000"/>
              </a:lnSpc>
              <a:defRPr/>
            </a:pPr>
            <a:r>
              <a:rPr lang="uk-UA" sz="1400" b="1" i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Лособик</a:t>
            </a: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О.</a:t>
            </a: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. </a:t>
            </a:r>
            <a:endParaRPr lang="uk-UA" sz="1400" b="1" i="1" dirty="0">
              <a:solidFill>
                <a:srgbClr val="CC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483768" y="5992813"/>
            <a:ext cx="381635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Гурток з вивчення англійської </a:t>
            </a: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мови</a:t>
            </a:r>
          </a:p>
          <a:p>
            <a:pPr algn="ctr">
              <a:defRPr/>
            </a:pP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олодші групи</a:t>
            </a: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Керівник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вчитель англійської мови</a:t>
            </a:r>
          </a:p>
          <a:p>
            <a:pPr algn="ctr">
              <a:defRPr/>
            </a:pPr>
            <a:r>
              <a:rPr lang="uk-UA" sz="1400" b="1" i="1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sz="1400" b="1" i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Дранчак</a:t>
            </a:r>
            <a:r>
              <a:rPr lang="uk-UA" sz="14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О.</a:t>
            </a: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endParaRPr lang="uk-UA" sz="1400" b="1" i="1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 advTm="4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1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835150" y="692150"/>
            <a:ext cx="4679950" cy="100806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18900000" scaled="1"/>
          </a:gradFill>
          <a:ln w="38100">
            <a:solidFill>
              <a:srgbClr val="99CC00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Кадрове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забезпечення</a:t>
            </a:r>
            <a:r>
              <a:rPr lang="ru-RU" sz="2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23529" y="1773238"/>
            <a:ext cx="3672407" cy="79216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Всіх</a:t>
            </a:r>
            <a:r>
              <a:rPr lang="ru-RU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працівників</a:t>
            </a:r>
            <a:r>
              <a:rPr lang="ru-RU" sz="20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59 </a:t>
            </a:r>
            <a:r>
              <a:rPr lang="ru-RU" sz="20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чол</a:t>
            </a:r>
            <a:r>
              <a:rPr lang="ru-RU" sz="2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0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2000" b="1" i="1" dirty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11188" y="3789040"/>
            <a:ext cx="7777162" cy="2808312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педагогів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 педагогічні працівники мають відповідну освіту. 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них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вищу освіту ,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14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освіту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бакалавра.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наслідками атестації  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педагогічних працівників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13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 вищу категорію, </a:t>
            </a:r>
          </a:p>
          <a:p>
            <a:pPr algn="ctr">
              <a:defRPr/>
            </a:pP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4–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першу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категорію,2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другу категорію, 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педагогів відповідає займаній</a:t>
            </a:r>
          </a:p>
          <a:p>
            <a:pPr algn="ctr">
              <a:defRPr/>
            </a:pP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посаді з вищим посадовим окладом, </a:t>
            </a:r>
          </a:p>
          <a:p>
            <a:pPr algn="ctr">
              <a:defRPr/>
            </a:pP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 педагогічне звання «вихователь-методист» </a:t>
            </a: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</a:p>
          <a:p>
            <a:pPr algn="ctr">
              <a:defRPr/>
            </a:pPr>
            <a:r>
              <a:rPr lang="uk-UA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  педагогічне звання «старший вихователь»</a:t>
            </a:r>
          </a:p>
          <a:p>
            <a:pPr algn="ctr">
              <a:defRPr/>
            </a:pP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закладі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вакансії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вихователя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</a:t>
            </a:r>
          </a:p>
          <a:p>
            <a:pPr algn="ctr">
              <a:defRPr/>
            </a:pP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вакансія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інструктора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плавання</a:t>
            </a:r>
            <a:endParaRPr lang="ru-RU" sz="14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283969" y="1700809"/>
            <a:ext cx="3886894" cy="2016224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AutoNum type="arabicPlain" startAt="31"/>
              <a:defRPr/>
            </a:pP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техніячного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персоналу :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помічників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вихователя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прибиральник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прац.кухні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пралі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столрожі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оператори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котельні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marL="342900" indent="-342900" algn="ctr">
              <a:defRPr/>
            </a:pP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робітники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  <a:r>
              <a:rPr lang="ru-RU" sz="14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 i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обслуговування</a:t>
            </a:r>
            <a:endParaRPr lang="ru-RU" sz="14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3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 animBg="1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1943</Words>
  <Application>Microsoft Office PowerPoint</Application>
  <PresentationFormat>Экран (4:3)</PresentationFormat>
  <Paragraphs>442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РОБОТА ТВОРЧОЇ ГРУПИ  Тема : Проведення освітнього процесу на основі інтелектуальних карт  </vt:lpstr>
      <vt:lpstr>Школи ППД : </vt:lpstr>
      <vt:lpstr>Слайд 17</vt:lpstr>
      <vt:lpstr>Слайд 18</vt:lpstr>
      <vt:lpstr>Слайд 19</vt:lpstr>
      <vt:lpstr>Слайд 20</vt:lpstr>
      <vt:lpstr>Слайд 21</vt:lpstr>
      <vt:lpstr>Інформація про закуплені товари та послуги за кошти місцевого бюджету  за період 01.09.2019р. по 31.05. 2020 року по ЗДО №39 "Журавлик"</vt:lpstr>
      <vt:lpstr>Слайд 23</vt:lpstr>
      <vt:lpstr>Слайд 24</vt:lpstr>
      <vt:lpstr>Спонсорська допомога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USER</cp:lastModifiedBy>
  <cp:revision>84</cp:revision>
  <dcterms:created xsi:type="dcterms:W3CDTF">2013-01-28T19:17:44Z</dcterms:created>
  <dcterms:modified xsi:type="dcterms:W3CDTF">2020-07-28T07:22:42Z</dcterms:modified>
</cp:coreProperties>
</file>