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2" r:id="rId2"/>
    <p:sldId id="263" r:id="rId3"/>
    <p:sldId id="319" r:id="rId4"/>
    <p:sldId id="295" r:id="rId5"/>
    <p:sldId id="264" r:id="rId6"/>
    <p:sldId id="307" r:id="rId7"/>
    <p:sldId id="256" r:id="rId8"/>
    <p:sldId id="257" r:id="rId9"/>
    <p:sldId id="266" r:id="rId10"/>
    <p:sldId id="308" r:id="rId11"/>
    <p:sldId id="267" r:id="rId12"/>
    <p:sldId id="286" r:id="rId13"/>
    <p:sldId id="287" r:id="rId14"/>
    <p:sldId id="268" r:id="rId15"/>
    <p:sldId id="309" r:id="rId16"/>
    <p:sldId id="311" r:id="rId17"/>
    <p:sldId id="288" r:id="rId18"/>
    <p:sldId id="312" r:id="rId19"/>
    <p:sldId id="322" r:id="rId20"/>
    <p:sldId id="313" r:id="rId21"/>
    <p:sldId id="274" r:id="rId22"/>
    <p:sldId id="297" r:id="rId23"/>
    <p:sldId id="270" r:id="rId24"/>
    <p:sldId id="271" r:id="rId25"/>
    <p:sldId id="283" r:id="rId26"/>
    <p:sldId id="284" r:id="rId27"/>
    <p:sldId id="321" r:id="rId28"/>
    <p:sldId id="314" r:id="rId29"/>
    <p:sldId id="316" r:id="rId30"/>
    <p:sldId id="291" r:id="rId31"/>
    <p:sldId id="289" r:id="rId32"/>
    <p:sldId id="292" r:id="rId33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 autoAdjust="0"/>
    <p:restoredTop sz="94638" autoAdjust="0"/>
  </p:normalViewPr>
  <p:slideViewPr>
    <p:cSldViewPr>
      <p:cViewPr varScale="1">
        <p:scale>
          <a:sx n="82" d="100"/>
          <a:sy n="82" d="100"/>
        </p:scale>
        <p:origin x="-1530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1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1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1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advClick="0" advTm="1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masterClrMapping/>
  </p:clrMapOvr>
  <p:transition advClick="0" advTm="1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1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1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8A9BDCA6-4A6C-42DB-94D5-7FAF2801E753}" type="datetimeFigureOut">
              <a:rPr lang="uk-UA" smtClean="0"/>
              <a:pPr/>
              <a:t>03.03.2020</a:t>
            </a:fld>
            <a:endParaRPr lang="uk-UA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uk-UA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DCD60BC-7E5E-43A4-AA23-EEF475E39758}" type="slidenum">
              <a:rPr lang="uk-UA" smtClean="0"/>
              <a:pPr/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advClick="0" advTm="1500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костюм Румунії</a:t>
            </a:r>
            <a:endParaRPr lang="uk-UA" dirty="0"/>
          </a:p>
        </p:txBody>
      </p:sp>
      <p:pic>
        <p:nvPicPr>
          <p:cNvPr id="4098" name="Picture 2" descr="K:\Бухарест\1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84784"/>
            <a:ext cx="3907100" cy="29253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099" name="Picture 3" descr="K:\Бухарест\696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73517" y="3026916"/>
            <a:ext cx="4374947" cy="32824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1860" y="620689"/>
            <a:ext cx="4869392" cy="3240359"/>
          </a:xfrm>
          <a:prstGeom prst="rect">
            <a:avLst/>
          </a:prstGeom>
          <a:noFill/>
        </p:spPr>
      </p:pic>
      <p:pic>
        <p:nvPicPr>
          <p:cNvPr id="1027" name="Picture 3" descr="C:\Users\USER\Desktop\unnamed (5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437112"/>
            <a:ext cx="4876800" cy="2085975"/>
          </a:xfrm>
          <a:prstGeom prst="rect">
            <a:avLst/>
          </a:prstGeom>
          <a:noFill/>
        </p:spPr>
      </p:pic>
      <p:pic>
        <p:nvPicPr>
          <p:cNvPr id="1028" name="Picture 4" descr="C:\Users\USER\Desktop\unnamed (6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27576" y="3041576"/>
            <a:ext cx="3816424" cy="3816424"/>
          </a:xfrm>
          <a:prstGeom prst="rect">
            <a:avLst/>
          </a:prstGeom>
          <a:noFill/>
        </p:spPr>
      </p:pic>
      <p:pic>
        <p:nvPicPr>
          <p:cNvPr id="1029" name="Picture 5" descr="C:\Users\USER\Desktop\unnamed (7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080" y="692696"/>
            <a:ext cx="3459676" cy="243934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923928" y="274638"/>
            <a:ext cx="4762872" cy="1143000"/>
          </a:xfrm>
        </p:spPr>
        <p:txBody>
          <a:bodyPr/>
          <a:lstStyle/>
          <a:p>
            <a:r>
              <a:rPr lang="uk-UA" dirty="0" smtClean="0"/>
              <a:t>Мозаїка</a:t>
            </a:r>
            <a:endParaRPr lang="uk-UA" dirty="0"/>
          </a:p>
        </p:txBody>
      </p:sp>
      <p:pic>
        <p:nvPicPr>
          <p:cNvPr id="9218" name="Picture 2" descr="K:\Бухарест\DSCN085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60648"/>
            <a:ext cx="3456384" cy="4608512"/>
          </a:xfrm>
          <a:prstGeom prst="rect">
            <a:avLst/>
          </a:prstGeom>
          <a:noFill/>
        </p:spPr>
      </p:pic>
      <p:pic>
        <p:nvPicPr>
          <p:cNvPr id="9219" name="Picture 3" descr="K:\Бухарест\DSCN08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940836"/>
            <a:ext cx="3367236" cy="448964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Мозаїка</a:t>
            </a:r>
            <a:endParaRPr lang="uk-UA" dirty="0"/>
          </a:p>
        </p:txBody>
      </p:sp>
      <p:pic>
        <p:nvPicPr>
          <p:cNvPr id="30722" name="Picture 2" descr="K:\Бухарест\186294_5334nothumb50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332656"/>
            <a:ext cx="4608512" cy="620285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932040" y="274638"/>
            <a:ext cx="3754760" cy="1143000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Вироби з металу</a:t>
            </a:r>
            <a:endParaRPr lang="uk-UA" dirty="0"/>
          </a:p>
        </p:txBody>
      </p:sp>
      <p:pic>
        <p:nvPicPr>
          <p:cNvPr id="31746" name="Picture 2" descr="K:\Бухарест\DSCN083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508787"/>
            <a:ext cx="3168352" cy="4224469"/>
          </a:xfrm>
          <a:prstGeom prst="rect">
            <a:avLst/>
          </a:prstGeom>
          <a:noFill/>
        </p:spPr>
      </p:pic>
      <p:pic>
        <p:nvPicPr>
          <p:cNvPr id="31747" name="Picture 3" descr="K:\Бухарест\DSCN083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8376" y="493812"/>
            <a:ext cx="4201616" cy="3151212"/>
          </a:xfrm>
          <a:prstGeom prst="rect">
            <a:avLst/>
          </a:prstGeom>
          <a:noFill/>
        </p:spPr>
      </p:pic>
      <p:pic>
        <p:nvPicPr>
          <p:cNvPr id="31748" name="Picture 4" descr="K:\Бухарест\DSCN083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3789040"/>
            <a:ext cx="3168352" cy="237626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148064" y="274638"/>
            <a:ext cx="3538736" cy="1143000"/>
          </a:xfrm>
        </p:spPr>
        <p:txBody>
          <a:bodyPr/>
          <a:lstStyle/>
          <a:p>
            <a:r>
              <a:rPr lang="uk-UA" dirty="0" smtClean="0"/>
              <a:t>килимарство</a:t>
            </a:r>
            <a:endParaRPr lang="uk-UA" dirty="0"/>
          </a:p>
        </p:txBody>
      </p:sp>
      <p:pic>
        <p:nvPicPr>
          <p:cNvPr id="10242" name="Picture 2" descr="K:\Бухарест\image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88640"/>
            <a:ext cx="4946799" cy="3284984"/>
          </a:xfrm>
          <a:prstGeom prst="rect">
            <a:avLst/>
          </a:prstGeom>
          <a:noFill/>
        </p:spPr>
      </p:pic>
      <p:pic>
        <p:nvPicPr>
          <p:cNvPr id="10243" name="Picture 3" descr="K:\Бухарест\images (2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3717032"/>
            <a:ext cx="4804493" cy="268181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Ткацький станок </a:t>
            </a:r>
            <a:endParaRPr lang="uk-UA" dirty="0"/>
          </a:p>
        </p:txBody>
      </p:sp>
      <p:pic>
        <p:nvPicPr>
          <p:cNvPr id="1026" name="Picture 2" descr="C:\Users\USER\Desktop\DSC_25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6014" y="1481138"/>
            <a:ext cx="6771971" cy="452596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Румунський традиційний капелюх</a:t>
            </a:r>
            <a:endParaRPr lang="uk-UA" dirty="0"/>
          </a:p>
        </p:txBody>
      </p:sp>
      <p:pic>
        <p:nvPicPr>
          <p:cNvPr id="4" name="Picture 2" descr="C:\Users\USER\Desktop\unnamed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33599" y="1915318"/>
            <a:ext cx="5954679" cy="4466009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788024" y="274638"/>
            <a:ext cx="4355976" cy="3010346"/>
          </a:xfrm>
        </p:spPr>
        <p:txBody>
          <a:bodyPr>
            <a:normAutofit fontScale="90000"/>
          </a:bodyPr>
          <a:lstStyle/>
          <a:p>
            <a:r>
              <a:rPr lang="uk-UA" sz="3600" dirty="0" smtClean="0"/>
              <a:t>Народні </a:t>
            </a:r>
            <a:r>
              <a:rPr lang="uk-UA" sz="3600" dirty="0" smtClean="0"/>
              <a:t>традиції: </a:t>
            </a:r>
            <a:br>
              <a:rPr lang="uk-UA" sz="3600" dirty="0" smtClean="0"/>
            </a:br>
            <a:r>
              <a:rPr lang="uk-UA" sz="2700" dirty="0" smtClean="0"/>
              <a:t>так само і в румунів святкують свято Різдва , Великодня, Нового року.</a:t>
            </a:r>
            <a:br>
              <a:rPr lang="uk-UA" sz="2700" dirty="0" smtClean="0"/>
            </a:br>
            <a:r>
              <a:rPr lang="uk-UA" sz="2700" dirty="0" smtClean="0"/>
              <a:t>Організовують різноманітні фольклорні фестивалі.</a:t>
            </a:r>
            <a:r>
              <a:rPr lang="uk-UA" dirty="0" smtClean="0"/>
              <a:t/>
            </a:r>
            <a:br>
              <a:rPr lang="uk-UA" dirty="0" smtClean="0"/>
            </a:br>
            <a:endParaRPr lang="uk-UA" sz="2700" dirty="0"/>
          </a:p>
        </p:txBody>
      </p:sp>
      <p:pic>
        <p:nvPicPr>
          <p:cNvPr id="32770" name="Picture 2" descr="K:\Бухарест\muzeul_satului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4860032" cy="3471348"/>
          </a:xfrm>
          <a:prstGeom prst="rect">
            <a:avLst/>
          </a:prstGeom>
          <a:noFill/>
        </p:spPr>
      </p:pic>
      <p:pic>
        <p:nvPicPr>
          <p:cNvPr id="2050" name="Picture 2" descr="C:\Users\USER\Desktop\20190817160541-85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572028"/>
            <a:ext cx="4932040" cy="328597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Румунські фестивалі масок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7" name="Picture 2" descr="K:\Бухарест\masti-qpr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430785" cy="2573089"/>
          </a:xfrm>
          <a:prstGeom prst="rect">
            <a:avLst/>
          </a:prstGeom>
          <a:noFill/>
        </p:spPr>
      </p:pic>
      <p:pic>
        <p:nvPicPr>
          <p:cNvPr id="4098" name="Picture 2" descr="C:\Users\USER\Desktop\Без названия (2)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1340768"/>
            <a:ext cx="4102838" cy="2730252"/>
          </a:xfrm>
          <a:prstGeom prst="rect">
            <a:avLst/>
          </a:prstGeom>
          <a:noFill/>
        </p:spPr>
      </p:pic>
      <p:pic>
        <p:nvPicPr>
          <p:cNvPr id="4099" name="Picture 3" descr="C:\Users\USER\Desktop\mocho-poklikan-zahischati-a-sche-prinositi-v-dm-bagatstvo_rect_676fa1b3c34f677c15002fe438b8520c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365104"/>
            <a:ext cx="4495800" cy="234315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2000" dirty="0" smtClean="0"/>
              <a:t>Національний танець румунів    Національний танець            </a:t>
            </a:r>
            <a:br>
              <a:rPr lang="uk-UA" sz="2000" dirty="0" smtClean="0"/>
            </a:br>
            <a:r>
              <a:rPr lang="uk-UA" sz="2000" dirty="0" smtClean="0"/>
              <a:t>- </a:t>
            </a:r>
            <a:r>
              <a:rPr lang="uk-UA" sz="2000" dirty="0" err="1" smtClean="0"/>
              <a:t>Калушарі</a:t>
            </a:r>
            <a:r>
              <a:rPr lang="uk-UA" sz="2000" dirty="0" smtClean="0"/>
              <a:t>                                      українців - Гопак</a:t>
            </a:r>
            <a:endParaRPr lang="uk-UA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026" name="Picture 2" descr="C:\Users\USER\Desktop\Малюнок13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5025" y="1412776"/>
            <a:ext cx="4247455" cy="4824535"/>
          </a:xfrm>
          <a:prstGeom prst="rect">
            <a:avLst/>
          </a:prstGeom>
          <a:noFill/>
        </p:spPr>
      </p:pic>
      <p:pic>
        <p:nvPicPr>
          <p:cNvPr id="8" name="Picture 3" descr="C:\Users\USER\Desktop\maxresdefault (1)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12776"/>
            <a:ext cx="4497388" cy="482453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костюм Румунії</a:t>
            </a:r>
            <a:endParaRPr lang="uk-UA" dirty="0"/>
          </a:p>
        </p:txBody>
      </p:sp>
      <p:pic>
        <p:nvPicPr>
          <p:cNvPr id="5122" name="Picture 2" descr="K:\Бухарест\6969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12776"/>
            <a:ext cx="3143206" cy="39604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advClick="0" advTm="15000"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563662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писанкарство</a:t>
            </a:r>
            <a:endParaRPr lang="uk-UA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3203848" y="3645024"/>
            <a:ext cx="5940152" cy="1368152"/>
          </a:xfrm>
        </p:spPr>
        <p:txBody>
          <a:bodyPr>
            <a:normAutofit fontScale="85000" lnSpcReduction="10000"/>
          </a:bodyPr>
          <a:lstStyle/>
          <a:p>
            <a:r>
              <a:rPr lang="ru-RU" b="1" dirty="0" err="1" smtClean="0"/>
              <a:t>Таке</a:t>
            </a:r>
            <a:r>
              <a:rPr lang="ru-RU" b="1" dirty="0" smtClean="0"/>
              <a:t> </a:t>
            </a:r>
            <a:r>
              <a:rPr lang="ru-RU" b="1" dirty="0" err="1" smtClean="0"/>
              <a:t>розмаїття</a:t>
            </a:r>
            <a:r>
              <a:rPr lang="ru-RU" b="1" dirty="0" smtClean="0"/>
              <a:t> </a:t>
            </a:r>
            <a:r>
              <a:rPr lang="ru-RU" b="1" dirty="0" err="1" smtClean="0"/>
              <a:t>кольорів</a:t>
            </a:r>
            <a:r>
              <a:rPr lang="ru-RU" b="1" dirty="0" smtClean="0"/>
              <a:t> характерно </a:t>
            </a:r>
            <a:r>
              <a:rPr lang="ru-RU" b="1" dirty="0" err="1" smtClean="0"/>
              <a:t>також</a:t>
            </a:r>
            <a:r>
              <a:rPr lang="ru-RU" b="1" dirty="0" smtClean="0"/>
              <a:t> для </a:t>
            </a:r>
            <a:r>
              <a:rPr lang="ru-RU" b="1" dirty="0" err="1" smtClean="0">
                <a:solidFill>
                  <a:srgbClr val="FF0000"/>
                </a:solidFill>
              </a:rPr>
              <a:t>карукованих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b="1" dirty="0" err="1" smtClean="0">
                <a:solidFill>
                  <a:srgbClr val="FF0000"/>
                </a:solidFill>
              </a:rPr>
              <a:t>писанок</a:t>
            </a:r>
            <a:r>
              <a:rPr lang="ru-RU" b="1" dirty="0" smtClean="0"/>
              <a:t>, </a:t>
            </a:r>
            <a:r>
              <a:rPr lang="ru-RU" b="1" dirty="0" err="1" smtClean="0"/>
              <a:t>які</a:t>
            </a:r>
            <a:r>
              <a:rPr lang="ru-RU" b="1" dirty="0" smtClean="0"/>
              <a:t> </a:t>
            </a:r>
            <a:r>
              <a:rPr lang="ru-RU" b="1" dirty="0" err="1" smtClean="0"/>
              <a:t>вражають</a:t>
            </a:r>
            <a:r>
              <a:rPr lang="ru-RU" b="1" dirty="0" smtClean="0"/>
              <a:t> </a:t>
            </a:r>
            <a:r>
              <a:rPr lang="ru-RU" b="1" dirty="0" err="1" smtClean="0"/>
              <a:t>яскравістю</a:t>
            </a:r>
            <a:r>
              <a:rPr lang="ru-RU" b="1" dirty="0" smtClean="0"/>
              <a:t> </a:t>
            </a:r>
            <a:r>
              <a:rPr lang="ru-RU" b="1" dirty="0" err="1" smtClean="0"/>
              <a:t>барв</a:t>
            </a:r>
            <a:r>
              <a:rPr lang="ru-RU" b="1" dirty="0" smtClean="0"/>
              <a:t>, </a:t>
            </a:r>
            <a:r>
              <a:rPr lang="ru-RU" b="1" dirty="0" err="1" smtClean="0"/>
              <a:t>хоча</a:t>
            </a:r>
            <a:r>
              <a:rPr lang="ru-RU" b="1" dirty="0" smtClean="0"/>
              <a:t> орнаментика </a:t>
            </a:r>
            <a:r>
              <a:rPr lang="ru-RU" b="1" dirty="0" err="1" smtClean="0"/>
              <a:t>ще</a:t>
            </a:r>
            <a:r>
              <a:rPr lang="ru-RU" b="1" dirty="0" smtClean="0"/>
              <a:t> не </a:t>
            </a:r>
            <a:r>
              <a:rPr lang="ru-RU" b="1" dirty="0" err="1" smtClean="0"/>
              <a:t>є</a:t>
            </a:r>
            <a:r>
              <a:rPr lang="ru-RU" b="1" dirty="0" smtClean="0"/>
              <a:t> такою складною, а </a:t>
            </a:r>
            <a:r>
              <a:rPr lang="ru-RU" b="1" dirty="0" err="1" smtClean="0"/>
              <a:t>отже</a:t>
            </a:r>
            <a:r>
              <a:rPr lang="ru-RU" b="1" dirty="0" smtClean="0"/>
              <a:t>, </a:t>
            </a:r>
            <a:r>
              <a:rPr lang="ru-RU" b="1" dirty="0" err="1" smtClean="0"/>
              <a:t>набагато</a:t>
            </a:r>
            <a:r>
              <a:rPr lang="ru-RU" b="1" dirty="0" smtClean="0"/>
              <a:t> </a:t>
            </a:r>
            <a:r>
              <a:rPr lang="ru-RU" b="1" dirty="0" err="1" smtClean="0"/>
              <a:t>давніша</a:t>
            </a:r>
            <a:r>
              <a:rPr lang="ru-RU" b="1" dirty="0" smtClean="0"/>
              <a:t>.</a:t>
            </a:r>
            <a:endParaRPr lang="uk-UA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179512" y="836713"/>
            <a:ext cx="4317876" cy="2736303"/>
          </a:xfrm>
        </p:spPr>
        <p:txBody>
          <a:bodyPr>
            <a:normAutofit fontScale="70000" lnSpcReduction="20000"/>
          </a:bodyPr>
          <a:lstStyle/>
          <a:p>
            <a:r>
              <a:rPr lang="ru-RU" b="1" dirty="0" err="1" smtClean="0"/>
              <a:t>Румунія</a:t>
            </a:r>
            <a:endParaRPr lang="ru-RU" dirty="0" smtClean="0"/>
          </a:p>
          <a:p>
            <a:pPr>
              <a:buNone/>
            </a:pPr>
            <a:r>
              <a:rPr lang="ru-RU" dirty="0" err="1" smtClean="0"/>
              <a:t>Техніку</a:t>
            </a:r>
            <a:r>
              <a:rPr lang="ru-RU" dirty="0" smtClean="0"/>
              <a:t>, яку </a:t>
            </a:r>
            <a:r>
              <a:rPr lang="ru-RU" dirty="0" err="1" smtClean="0"/>
              <a:t>використовує</a:t>
            </a:r>
            <a:r>
              <a:rPr lang="ru-RU" dirty="0" smtClean="0"/>
              <a:t> </a:t>
            </a:r>
            <a:r>
              <a:rPr lang="ru-RU" dirty="0" err="1" smtClean="0"/>
              <a:t>румунка</a:t>
            </a:r>
            <a:r>
              <a:rPr lang="ru-RU" dirty="0" smtClean="0"/>
              <a:t> </a:t>
            </a:r>
            <a:r>
              <a:rPr lang="ru-RU" dirty="0" err="1" smtClean="0"/>
              <a:t>Іоана</a:t>
            </a:r>
            <a:r>
              <a:rPr lang="ru-RU" dirty="0" smtClean="0"/>
              <a:t> Матей </a:t>
            </a:r>
            <a:r>
              <a:rPr lang="ru-RU" dirty="0" err="1" smtClean="0"/>
              <a:t>можна</a:t>
            </a:r>
            <a:r>
              <a:rPr lang="ru-RU" dirty="0" smtClean="0"/>
              <a:t> </a:t>
            </a:r>
            <a:r>
              <a:rPr lang="ru-RU" dirty="0" err="1" smtClean="0"/>
              <a:t>віднести</a:t>
            </a:r>
            <a:r>
              <a:rPr lang="ru-RU" dirty="0" smtClean="0"/>
              <a:t> до </a:t>
            </a:r>
            <a:r>
              <a:rPr lang="ru-RU" dirty="0" err="1" smtClean="0"/>
              <a:t>класичного</a:t>
            </a:r>
            <a:r>
              <a:rPr lang="ru-RU" dirty="0" smtClean="0"/>
              <a:t> </a:t>
            </a:r>
            <a:r>
              <a:rPr lang="ru-RU" dirty="0" err="1" smtClean="0"/>
              <a:t>писанкарства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яйце наноситься </a:t>
            </a:r>
            <a:r>
              <a:rPr lang="ru-RU" dirty="0" err="1" smtClean="0"/>
              <a:t>візерунок</a:t>
            </a:r>
            <a:r>
              <a:rPr lang="ru-RU" dirty="0" smtClean="0"/>
              <a:t> тонким шаром </a:t>
            </a:r>
            <a:r>
              <a:rPr lang="ru-RU" dirty="0" err="1" smtClean="0"/>
              <a:t>розплавленого</a:t>
            </a:r>
            <a:r>
              <a:rPr lang="ru-RU" dirty="0" smtClean="0"/>
              <a:t> воску </a:t>
            </a:r>
            <a:r>
              <a:rPr lang="ru-RU" dirty="0" err="1" smtClean="0"/>
              <a:t>і</a:t>
            </a:r>
            <a:r>
              <a:rPr lang="ru-RU" dirty="0" smtClean="0"/>
              <a:t> </a:t>
            </a:r>
            <a:r>
              <a:rPr lang="ru-RU" dirty="0" err="1" smtClean="0"/>
              <a:t>покривається</a:t>
            </a:r>
            <a:r>
              <a:rPr lang="ru-RU" dirty="0" smtClean="0"/>
              <a:t> </a:t>
            </a:r>
            <a:r>
              <a:rPr lang="ru-RU" dirty="0" err="1" smtClean="0"/>
              <a:t>барвником</a:t>
            </a:r>
            <a:r>
              <a:rPr lang="ru-RU" dirty="0" smtClean="0"/>
              <a:t>.</a:t>
            </a:r>
          </a:p>
          <a:p>
            <a:r>
              <a:rPr lang="ru-RU" dirty="0" smtClean="0"/>
              <a:t>На </a:t>
            </a:r>
            <a:r>
              <a:rPr lang="ru-RU" dirty="0" err="1" smtClean="0"/>
              <a:t>відміну</a:t>
            </a:r>
            <a:r>
              <a:rPr lang="ru-RU" dirty="0" smtClean="0"/>
              <a:t> </a:t>
            </a:r>
            <a:r>
              <a:rPr lang="ru-RU" dirty="0" err="1" smtClean="0"/>
              <a:t>від</a:t>
            </a:r>
            <a:r>
              <a:rPr lang="ru-RU" dirty="0" smtClean="0"/>
              <a:t> </a:t>
            </a:r>
            <a:r>
              <a:rPr lang="ru-RU" dirty="0" err="1" smtClean="0"/>
              <a:t>розпису</a:t>
            </a:r>
            <a:r>
              <a:rPr lang="ru-RU" dirty="0" smtClean="0"/>
              <a:t> </a:t>
            </a:r>
            <a:r>
              <a:rPr lang="ru-RU" dirty="0" err="1" smtClean="0"/>
              <a:t>гуцульських</a:t>
            </a:r>
            <a:r>
              <a:rPr lang="ru-RU" dirty="0" smtClean="0"/>
              <a:t> </a:t>
            </a:r>
            <a:r>
              <a:rPr lang="ru-RU" dirty="0" err="1" smtClean="0"/>
              <a:t>писанок</a:t>
            </a:r>
            <a:r>
              <a:rPr lang="ru-RU" dirty="0" smtClean="0"/>
              <a:t>, тут </a:t>
            </a:r>
            <a:r>
              <a:rPr lang="ru-RU" dirty="0" err="1" smtClean="0"/>
              <a:t>використовується</a:t>
            </a:r>
            <a:r>
              <a:rPr lang="ru-RU" dirty="0" smtClean="0"/>
              <a:t> </a:t>
            </a:r>
            <a:r>
              <a:rPr lang="ru-RU" dirty="0" err="1" smtClean="0"/>
              <a:t>лише</a:t>
            </a:r>
            <a:r>
              <a:rPr lang="ru-RU" dirty="0" smtClean="0"/>
              <a:t> один шар </a:t>
            </a:r>
            <a:r>
              <a:rPr lang="ru-RU" dirty="0" err="1" smtClean="0"/>
              <a:t>фарби</a:t>
            </a:r>
            <a:r>
              <a:rPr lang="ru-RU" dirty="0" smtClean="0"/>
              <a:t>, </a:t>
            </a:r>
            <a:r>
              <a:rPr lang="ru-RU" dirty="0" err="1" smtClean="0"/>
              <a:t>зазвичай</a:t>
            </a:r>
            <a:r>
              <a:rPr lang="ru-RU" dirty="0" smtClean="0"/>
              <a:t> </a:t>
            </a:r>
            <a:r>
              <a:rPr lang="ru-RU" dirty="0" err="1" smtClean="0"/>
              <a:t>червоний</a:t>
            </a:r>
            <a:endParaRPr lang="ru-RU" dirty="0" smtClean="0"/>
          </a:p>
          <a:p>
            <a:endParaRPr lang="uk-UA" dirty="0"/>
          </a:p>
        </p:txBody>
      </p:sp>
      <p:pic>
        <p:nvPicPr>
          <p:cNvPr id="5122" name="Picture 2" descr="C:\Users\USER\Desktop\830444_3_w_1200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4008" y="116632"/>
            <a:ext cx="4247455" cy="3240360"/>
          </a:xfrm>
          <a:prstGeom prst="rect">
            <a:avLst/>
          </a:prstGeom>
          <a:noFill/>
        </p:spPr>
      </p:pic>
      <p:pic>
        <p:nvPicPr>
          <p:cNvPr id="5123" name="Picture 3" descr="C:\Users\USER\Desktop\P3243674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437112"/>
            <a:ext cx="3005678" cy="2249562"/>
          </a:xfrm>
          <a:prstGeom prst="rect">
            <a:avLst/>
          </a:prstGeom>
          <a:noFill/>
        </p:spPr>
      </p:pic>
      <p:pic>
        <p:nvPicPr>
          <p:cNvPr id="5124" name="Picture 4" descr="C:\Users\USER\Desktop\DSC_001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5157192"/>
            <a:ext cx="2166360" cy="144894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6386" name="Picture 2" descr="K:\Румунія Бухарест\img3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1494" y="332656"/>
            <a:ext cx="8346970" cy="54726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15362" name="Picture 2" descr="K:\Румунія Бухарест\img12-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8352928" cy="56166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K:\Румунія Бухарест\img8-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584176"/>
          </a:xfrm>
        </p:spPr>
        <p:txBody>
          <a:bodyPr>
            <a:normAutofit fontScale="90000"/>
          </a:bodyPr>
          <a:lstStyle/>
          <a:p>
            <a:r>
              <a:rPr lang="uk-UA" dirty="0" smtClean="0"/>
              <a:t> Українська             Румунська</a:t>
            </a:r>
            <a:br>
              <a:rPr lang="uk-UA" dirty="0" smtClean="0"/>
            </a:br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Лялька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мотанка</a:t>
            </a:r>
            <a:endParaRPr lang="uk-UA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uk-UA" dirty="0" smtClean="0">
                <a:latin typeface="Arial" pitchFamily="34" charset="0"/>
                <a:cs typeface="Arial" pitchFamily="34" charset="0"/>
              </a:rPr>
              <a:t>ляльки</a:t>
            </a:r>
            <a:r>
              <a:rPr lang="uk-UA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uk-UA" dirty="0" err="1" smtClean="0">
                <a:latin typeface="Arial" pitchFamily="34" charset="0"/>
                <a:cs typeface="Arial" pitchFamily="34" charset="0"/>
              </a:rPr>
              <a:t>марцішори</a:t>
            </a:r>
            <a:endParaRPr lang="uk-UA" dirty="0"/>
          </a:p>
        </p:txBody>
      </p:sp>
      <p:pic>
        <p:nvPicPr>
          <p:cNvPr id="14338" name="Picture 2" descr="K:\Румунія Бухарест\immage1_199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788024" y="2060848"/>
            <a:ext cx="4040188" cy="3151347"/>
          </a:xfrm>
          <a:prstGeom prst="rect">
            <a:avLst/>
          </a:prstGeom>
          <a:noFill/>
        </p:spPr>
      </p:pic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C:\Users\USER\Desktop\imag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484784"/>
            <a:ext cx="3193335" cy="3816424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лялька Румунії </a:t>
            </a:r>
            <a:endParaRPr lang="uk-UA" dirty="0"/>
          </a:p>
        </p:txBody>
      </p:sp>
      <p:pic>
        <p:nvPicPr>
          <p:cNvPr id="26626" name="Picture 2" descr="K:\Румунія Бухарест\1617391041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412776"/>
            <a:ext cx="3888432" cy="5184575"/>
          </a:xfrm>
          <a:prstGeom prst="rect">
            <a:avLst/>
          </a:prstGeom>
          <a:noFill/>
        </p:spPr>
      </p:pic>
      <p:pic>
        <p:nvPicPr>
          <p:cNvPr id="26627" name="Picture 3" descr="K:\Румунія Бухарест\173953529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1484784"/>
            <a:ext cx="4280266" cy="520296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27651" name="Picture 3" descr="K:\Бухарест\8351EE17-80D8-4F3D-8035-7561713DE493_mw1024_s_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88640"/>
            <a:ext cx="6264696" cy="5475421"/>
          </a:xfrm>
          <a:prstGeom prst="rect">
            <a:avLst/>
          </a:prstGeom>
          <a:noFill/>
        </p:spPr>
      </p:pic>
      <p:pic>
        <p:nvPicPr>
          <p:cNvPr id="4" name="Picture 2" descr="K:\Румунія Бухарест\11105341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0032" y="1196752"/>
            <a:ext cx="4104456" cy="5627615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uk-UA" sz="32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>Національна лялька Румунії та України</a:t>
            </a:r>
            <a:endParaRPr lang="uk-UA" sz="32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1028" name="Picture 4" descr="C:\Users\USER\Desktop\Новая папка (2)\aebb5fcb-797f-11e8-a748-c8076b8a235f-590x590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07904" y="1124744"/>
            <a:ext cx="3312369" cy="5318051"/>
          </a:xfrm>
          <a:prstGeom prst="rect">
            <a:avLst/>
          </a:prstGeom>
          <a:noFill/>
        </p:spPr>
      </p:pic>
      <p:pic>
        <p:nvPicPr>
          <p:cNvPr id="1029" name="Picture 5" descr="C:\Users\USER\Desktop\Новая папка (2)\aebb5fcc-797f-11e8-a748-c8076b8a235f-590x590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1052736"/>
            <a:ext cx="2987824" cy="5619750"/>
          </a:xfrm>
          <a:prstGeom prst="rect">
            <a:avLst/>
          </a:prstGeom>
          <a:noFill/>
        </p:spPr>
      </p:pic>
      <p:pic>
        <p:nvPicPr>
          <p:cNvPr id="9" name="Picture 3" descr="K:\Румунія Бухарест\5275304311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4211960" cy="4833397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Національна кухня   </a:t>
            </a:r>
            <a:r>
              <a:rPr lang="uk-UA" sz="2800" dirty="0" err="1" smtClean="0"/>
              <a:t>бануш</a:t>
            </a:r>
            <a:endParaRPr lang="uk-UA" sz="28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949280"/>
            <a:ext cx="4040188" cy="576064"/>
          </a:xfrm>
        </p:spPr>
        <p:txBody>
          <a:bodyPr/>
          <a:lstStyle/>
          <a:p>
            <a:r>
              <a:rPr lang="uk-UA" dirty="0" err="1" smtClean="0"/>
              <a:t>Плечинта</a:t>
            </a:r>
            <a:r>
              <a:rPr lang="uk-UA" dirty="0" smtClean="0"/>
              <a:t> </a:t>
            </a:r>
            <a:endParaRPr lang="uk-UA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7" name="Picture 3" descr="K:\Бухарест\99130__board-mashed-potatoes-meat-greens-a-glass-of-wine-red_p.jpg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196752"/>
            <a:ext cx="2880408" cy="1918162"/>
          </a:xfrm>
          <a:prstGeom prst="rect">
            <a:avLst/>
          </a:prstGeom>
          <a:noFill/>
        </p:spPr>
      </p:pic>
      <p:pic>
        <p:nvPicPr>
          <p:cNvPr id="8" name="Picture 8" descr="&amp;Kcy;&amp;acy;&amp;rcy;&amp;tcy;&amp;icy;&amp;ncy;&amp;kcy;&amp;icy; &amp;pcy;&amp;ocy; &amp;zcy;&amp;acy;&amp;pcy;&amp;rcy;&amp;ocy;&amp;scy;&amp;ucy; &amp;tcy;&amp;rcy;&amp;acy;&amp;dcy;&amp;icy;&amp;tscy;&amp;iukcy;&amp;jcy;&amp;ncy;&amp;iukcy; &amp;ucy;&amp;kcy;&amp;rcy;&amp;acy;&amp;yicy;&amp;ncy;&amp;scy;&amp;softcy;&amp;kcy;&amp;iukcy; &amp;scy;&amp;tcy;&amp;rcy;&amp;acy;&amp;vcy;&amp;icy;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1124744"/>
            <a:ext cx="3592740" cy="2520280"/>
          </a:xfrm>
          <a:prstGeom prst="rect">
            <a:avLst/>
          </a:prstGeom>
          <a:noFill/>
        </p:spPr>
      </p:pic>
      <p:pic>
        <p:nvPicPr>
          <p:cNvPr id="9" name="Picture 13" descr="&amp;Pcy;&amp;ocy;&amp;khcy;&amp;ocy;&amp;zhcy;&amp;iecy;&amp;iecy; &amp;icy;&amp;zcy;&amp;ocy;&amp;bcy;&amp;rcy;&amp;acy;&amp;zhcy;&amp;iecy;&amp;ncy;&amp;icy;&amp;iecy;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3140969"/>
            <a:ext cx="3429000" cy="2592288"/>
          </a:xfrm>
          <a:prstGeom prst="rect">
            <a:avLst/>
          </a:prstGeom>
          <a:noFill/>
        </p:spPr>
      </p:pic>
      <p:pic>
        <p:nvPicPr>
          <p:cNvPr id="10" name="Picture 2" descr="K:\Бухарест\201003311416-cozonac_.jpg"/>
          <p:cNvPicPr>
            <a:picLocks noGrp="1" noChangeAspect="1" noChangeArrowheads="1"/>
          </p:cNvPicPr>
          <p:nvPr>
            <p:ph idx="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4035" y="3689648"/>
            <a:ext cx="4759965" cy="3168352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/>
              <a:t>Румуни масово проживають в країні – Румунії.</a:t>
            </a:r>
            <a:endParaRPr lang="uk-UA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/>
              <a:t>Як і кожна держава Румунія має свою столицю, яка називається Бухарест. Має свій герб , прапор та гімн.  </a:t>
            </a:r>
          </a:p>
          <a:p>
            <a:r>
              <a:rPr lang="uk-UA" dirty="0" smtClean="0"/>
              <a:t>Давайте розглянемо їх.</a:t>
            </a:r>
            <a:endParaRPr lang="uk-UA" dirty="0"/>
          </a:p>
        </p:txBody>
      </p:sp>
    </p:spTree>
  </p:cSld>
  <p:clrMapOvr>
    <a:masterClrMapping/>
  </p:clrMapOvr>
  <p:transition advClick="0" advTm="15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Національний костюм Румунії</a:t>
            </a:r>
            <a:endParaRPr lang="uk-UA" dirty="0"/>
          </a:p>
        </p:txBody>
      </p:sp>
      <p:pic>
        <p:nvPicPr>
          <p:cNvPr id="3074" name="Picture 2" descr="K:\Бухарест\0_7affe_192269a_XL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5" y="1268760"/>
            <a:ext cx="3888432" cy="5589240"/>
          </a:xfrm>
          <a:prstGeom prst="rect">
            <a:avLst/>
          </a:prstGeom>
          <a:noFill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97360"/>
            <a:ext cx="4192860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advClick="0" advTm="15000"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 dirty="0"/>
          </a:p>
        </p:txBody>
      </p:sp>
      <p:pic>
        <p:nvPicPr>
          <p:cNvPr id="1026" name="Picture 2" descr="K:\Бухарест\presentations_slid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>В порівнянні </a:t>
            </a:r>
            <a:endParaRPr lang="uk-UA" dirty="0"/>
          </a:p>
        </p:txBody>
      </p:sp>
      <p:pic>
        <p:nvPicPr>
          <p:cNvPr id="34818" name="Picture 2" descr="K:\Румунія Бухарест\UA-RO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540916"/>
            <a:ext cx="8486194" cy="390430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Картинки по запросу Герб Румунії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USER\Desktop\Без названия 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2888" y="1196752"/>
            <a:ext cx="3601807" cy="4680520"/>
          </a:xfrm>
          <a:prstGeom prst="rect">
            <a:avLst/>
          </a:prstGeom>
          <a:noFill/>
        </p:spPr>
      </p:pic>
      <p:pic>
        <p:nvPicPr>
          <p:cNvPr id="1028" name="Picture 4" descr="C:\Users\USER\Desktop\Без назван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268760"/>
            <a:ext cx="3353147" cy="4676758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852936"/>
            <a:ext cx="8229600" cy="3154355"/>
          </a:xfrm>
        </p:spPr>
        <p:txBody>
          <a:bodyPr/>
          <a:lstStyle/>
          <a:p>
            <a:r>
              <a:rPr lang="uk-UA" dirty="0" smtClean="0"/>
              <a:t>Чи є такі назви у українських дітей ?</a:t>
            </a:r>
            <a:endParaRPr lang="uk-UA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Arial" pitchFamily="34" charset="0"/>
                <a:cs typeface="Arial" pitchFamily="34" charset="0"/>
              </a:rPr>
              <a:t>Імена дітей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Ада;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Adam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Адам;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Adela - </a:t>
            </a:r>
            <a:r>
              <a:rPr lang="uk-UA" sz="3200" b="0" dirty="0" err="1" smtClean="0">
                <a:latin typeface="Arial" pitchFamily="34" charset="0"/>
                <a:cs typeface="Arial" pitchFamily="34" charset="0"/>
              </a:rPr>
              <a:t>Адела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Adelaida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Аделаїда;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Adrian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Адріан;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Adriana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Адріана;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Agata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uk-UA" sz="3200" b="0" dirty="0" err="1" smtClean="0">
                <a:latin typeface="Arial" pitchFamily="34" charset="0"/>
                <a:cs typeface="Arial" pitchFamily="34" charset="0"/>
              </a:rPr>
              <a:t>Аґата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Aglaia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uk-UA" sz="3200" b="0" dirty="0" err="1" smtClean="0">
                <a:latin typeface="Arial" pitchFamily="34" charset="0"/>
                <a:cs typeface="Arial" pitchFamily="34" charset="0"/>
              </a:rPr>
              <a:t>Аґлая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; </a:t>
            </a:r>
            <a:r>
              <a:rPr lang="en-US" sz="3200" b="0" dirty="0" err="1" smtClean="0">
                <a:latin typeface="Arial" pitchFamily="34" charset="0"/>
                <a:cs typeface="Arial" pitchFamily="34" charset="0"/>
              </a:rPr>
              <a:t>Agripina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 - 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Агрипина; </a:t>
            </a:r>
            <a:r>
              <a:rPr lang="en-US" sz="3200" b="0" dirty="0" smtClean="0">
                <a:latin typeface="Arial" pitchFamily="34" charset="0"/>
                <a:cs typeface="Arial" pitchFamily="34" charset="0"/>
              </a:rPr>
              <a:t>Albert -</a:t>
            </a:r>
            <a:r>
              <a:rPr lang="uk-UA" sz="3200" b="0" dirty="0" smtClean="0">
                <a:latin typeface="Arial" pitchFamily="34" charset="0"/>
                <a:cs typeface="Arial" pitchFamily="34" charset="0"/>
              </a:rPr>
              <a:t> Альберт</a:t>
            </a:r>
            <a:endParaRPr lang="uk-UA" sz="3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advClick="0" advTm="1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 smtClean="0">
                <a:solidFill>
                  <a:schemeClr val="bg2">
                    <a:lumMod val="50000"/>
                  </a:schemeClr>
                </a:solidFill>
              </a:rPr>
              <a:t>Народні промисли Румунії</a:t>
            </a:r>
            <a:endParaRPr lang="uk-UA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6146" name="Picture 2" descr="K:\Бухарест\121024234301 (1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44208" y="2060848"/>
            <a:ext cx="2461165" cy="4525962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 descr="K:\Бухарест\121024234301 (3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888" y="1484784"/>
            <a:ext cx="2495328" cy="478504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6148" name="Picture 4" descr="K:\Бухарест\121024234300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24744"/>
            <a:ext cx="2880320" cy="452708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0" y="274638"/>
            <a:ext cx="4114800" cy="1143000"/>
          </a:xfrm>
        </p:spPr>
        <p:txBody>
          <a:bodyPr/>
          <a:lstStyle/>
          <a:p>
            <a:r>
              <a:rPr lang="uk-UA" dirty="0" smtClean="0"/>
              <a:t>вишивка</a:t>
            </a:r>
            <a:endParaRPr lang="uk-UA" dirty="0"/>
          </a:p>
        </p:txBody>
      </p:sp>
      <p:pic>
        <p:nvPicPr>
          <p:cNvPr id="7171" name="Picture 3" descr="K:\Бухарест\121024234300 (2)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133600"/>
            <a:ext cx="4787900" cy="2708275"/>
          </a:xfrm>
          <a:prstGeom prst="rect">
            <a:avLst/>
          </a:prstGeom>
          <a:noFill/>
          <a:scene3d>
            <a:camera prst="orthographicFront">
              <a:rot lat="26114" lon="21301135" rev="16198864"/>
            </a:camera>
            <a:lightRig rig="threePt" dir="t"/>
          </a:scene3d>
        </p:spPr>
      </p:pic>
      <p:pic>
        <p:nvPicPr>
          <p:cNvPr id="7172" name="Picture 4" descr="K:\Бухарест\121024234300 (1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2"/>
            <a:ext cx="2987824" cy="39192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173" name="Picture 5" descr="K:\Бухарест\1210242343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60640" y="2727757"/>
            <a:ext cx="3275856" cy="40856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5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Румунія Бухарест\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707904" cy="3732789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7" name="Picture 3" descr="K:\Румунія Бухарест\79959627_large_12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3967" y="3212976"/>
            <a:ext cx="4516107" cy="338708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Заголовок 2"/>
          <p:cNvSpPr txBox="1">
            <a:spLocks/>
          </p:cNvSpPr>
          <p:nvPr/>
        </p:nvSpPr>
        <p:spPr>
          <a:xfrm>
            <a:off x="4860032" y="476672"/>
            <a:ext cx="3034680" cy="1143000"/>
          </a:xfrm>
          <a:prstGeom prst="rect">
            <a:avLst/>
          </a:prstGeom>
        </p:spPr>
        <p:txBody>
          <a:bodyPr vert="horz" anchor="b">
            <a:normAutofit fontScale="850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Шнуркове мереживо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advClick="0" advTm="15000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K:\Румунія Бухарест\125103211029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79512" y="0"/>
            <a:ext cx="4608512" cy="359235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Заголовок 2"/>
          <p:cNvSpPr txBox="1">
            <a:spLocks/>
          </p:cNvSpPr>
          <p:nvPr/>
        </p:nvSpPr>
        <p:spPr>
          <a:xfrm>
            <a:off x="827584" y="4293096"/>
            <a:ext cx="3034680" cy="1143000"/>
          </a:xfrm>
          <a:prstGeom prst="rect">
            <a:avLst/>
          </a:prstGeom>
        </p:spPr>
        <p:txBody>
          <a:bodyPr vert="horz" anchor="b">
            <a:normAutofit fontScale="925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Мереживо</a:t>
            </a:r>
            <a:endParaRPr kumimoji="0" lang="uk-UA" sz="48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>
                <a:outerShdw blurRad="31750" dist="25400" dir="5400000" algn="tl" rotWithShape="0">
                  <a:srgbClr val="000000">
                    <a:alpha val="25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2" descr="K:\Румунія Бухарест\p_28193_1_gallery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02635" y="764704"/>
            <a:ext cx="4441365" cy="452596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4" descr="K:\Румунія Бухарест\124479718876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645024"/>
            <a:ext cx="3679016" cy="351677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5000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44008" y="274638"/>
            <a:ext cx="4042792" cy="1143000"/>
          </a:xfrm>
        </p:spPr>
        <p:txBody>
          <a:bodyPr/>
          <a:lstStyle/>
          <a:p>
            <a:r>
              <a:rPr lang="uk-UA" dirty="0" smtClean="0"/>
              <a:t>Склодув</a:t>
            </a:r>
            <a:endParaRPr lang="uk-UA" dirty="0"/>
          </a:p>
        </p:txBody>
      </p:sp>
      <p:pic>
        <p:nvPicPr>
          <p:cNvPr id="8194" name="Picture 2" descr="K:\Бухарест\b_0_0_0_00_uploads_countries_romania_buh_glass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0199" y="116632"/>
            <a:ext cx="4227785" cy="3168352"/>
          </a:xfrm>
          <a:prstGeom prst="rect">
            <a:avLst/>
          </a:prstGeom>
          <a:noFill/>
        </p:spPr>
      </p:pic>
      <p:pic>
        <p:nvPicPr>
          <p:cNvPr id="8195" name="Picture 3" descr="K:\Бухарест\b_0_0_0_00_uploads_countries_romania_buh_glas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3356992"/>
            <a:ext cx="4239996" cy="3182491"/>
          </a:xfrm>
          <a:prstGeom prst="rect">
            <a:avLst/>
          </a:prstGeom>
          <a:noFill/>
        </p:spPr>
      </p:pic>
    </p:spTree>
  </p:cSld>
  <p:clrMapOvr>
    <a:masterClrMapping/>
  </p:clrMapOvr>
  <p:transition advClick="0" advTm="15000"/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</TotalTime>
  <Words>213</Words>
  <Application>Microsoft Office PowerPoint</Application>
  <PresentationFormat>Экран (4:3)</PresentationFormat>
  <Paragraphs>36</Paragraphs>
  <Slides>32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Открытая</vt:lpstr>
      <vt:lpstr>Національний костюм Румунії</vt:lpstr>
      <vt:lpstr>Національний костюм Румунії</vt:lpstr>
      <vt:lpstr>Національний костюм Румунії</vt:lpstr>
      <vt:lpstr>Імена дітей Ada - Ада; Adam - Адам; Adela - Адела; Adelaida - Аделаїда; Adrian - Адріан; Adriana - Адріана; Agata - Аґата; Aglaia - Аґлая; Agripina - Агрипина; Albert - Альберт</vt:lpstr>
      <vt:lpstr>Народні промисли Румунії</vt:lpstr>
      <vt:lpstr>вишивка</vt:lpstr>
      <vt:lpstr>Слайд 7</vt:lpstr>
      <vt:lpstr>Слайд 8</vt:lpstr>
      <vt:lpstr>Склодув</vt:lpstr>
      <vt:lpstr>Слайд 10</vt:lpstr>
      <vt:lpstr>Мозаїка</vt:lpstr>
      <vt:lpstr>Мозаїка</vt:lpstr>
      <vt:lpstr>Вироби з металу</vt:lpstr>
      <vt:lpstr>килимарство</vt:lpstr>
      <vt:lpstr>Ткацький станок </vt:lpstr>
      <vt:lpstr>Румунський традиційний капелюх</vt:lpstr>
      <vt:lpstr>Народні традиції:  так само і в румунів святкують свято Різдва , Великодня, Нового року. Організовують різноманітні фольклорні фестивалі. </vt:lpstr>
      <vt:lpstr>Румунські фестивалі масок</vt:lpstr>
      <vt:lpstr>Національний танець румунів    Національний танець             - Калушарі                                      українців - Гопак</vt:lpstr>
      <vt:lpstr>писанкарство</vt:lpstr>
      <vt:lpstr>Слайд 21</vt:lpstr>
      <vt:lpstr>Слайд 22</vt:lpstr>
      <vt:lpstr>Слайд 23</vt:lpstr>
      <vt:lpstr> Українська             Румунська  </vt:lpstr>
      <vt:lpstr>Національна лялька Румунії </vt:lpstr>
      <vt:lpstr>Слайд 26</vt:lpstr>
      <vt:lpstr>Національна лялька Румунії та України</vt:lpstr>
      <vt:lpstr>Національна кухня   бануш</vt:lpstr>
      <vt:lpstr>Румуни масово проживають в країні – Румунії.</vt:lpstr>
      <vt:lpstr>Слайд 30</vt:lpstr>
      <vt:lpstr>В порівнянні </vt:lpstr>
      <vt:lpstr>Слайд 32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82</cp:revision>
  <dcterms:created xsi:type="dcterms:W3CDTF">2016-06-10T10:27:15Z</dcterms:created>
  <dcterms:modified xsi:type="dcterms:W3CDTF">2020-03-03T06:46:16Z</dcterms:modified>
</cp:coreProperties>
</file>