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0" r:id="rId3"/>
    <p:sldId id="271" r:id="rId4"/>
    <p:sldId id="272" r:id="rId5"/>
    <p:sldId id="275" r:id="rId6"/>
    <p:sldId id="276" r:id="rId7"/>
    <p:sldId id="277" r:id="rId8"/>
    <p:sldId id="256" r:id="rId9"/>
    <p:sldId id="258" r:id="rId10"/>
    <p:sldId id="259" r:id="rId11"/>
    <p:sldId id="260" r:id="rId12"/>
    <p:sldId id="261" r:id="rId13"/>
    <p:sldId id="262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2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02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40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71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6482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843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525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49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66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62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34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97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34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13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84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73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A1F6-9239-4A36-988A-89484EB3C164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BC9834-3E32-4B99-93CD-48C5F899B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66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2" descr="D:\0000030 фон для презентацій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260648"/>
            <a:ext cx="10795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07435" y="620688"/>
            <a:ext cx="9793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Дошкільний навчальний заклад №30  </a:t>
            </a:r>
            <a:r>
              <a:rPr lang="uk-UA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“Журавлик”</a:t>
            </a:r>
            <a:endParaRPr lang="uk-UA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Ужгородської міської ради Закарпатської області</a:t>
            </a:r>
          </a:p>
          <a:p>
            <a:endParaRPr lang="uk-UA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uk-UA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uk-UA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uk-UA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uk-UA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9403" y="1484785"/>
            <a:ext cx="9889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Використання інновацій в освітній роботі групи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“Сонечко”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9936" y="3105835"/>
            <a:ext cx="5376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Підготувала вихователь  </a:t>
            </a:r>
            <a:r>
              <a:rPr lang="uk-UA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Бецанич</a:t>
            </a: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Г.С.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3645024"/>
            <a:ext cx="5952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Навчайте  дитину  якимось    невідомим  їй п’яти  словам  –  вона  буде  довго та марно  мучитись,  та  пов’яжіть  двадцять таких слів з картинками, і вона їх засвоїть </a:t>
            </a:r>
            <a:r>
              <a:rPr lang="uk-UA" dirty="0" err="1" smtClean="0"/>
              <a:t>вмить”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К.Д. Ушинський 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5"/>
                </a:solidFill>
              </a:rPr>
              <a:t>Ігри</a:t>
            </a:r>
            <a:r>
              <a:rPr lang="ru-RU" b="1" dirty="0">
                <a:solidFill>
                  <a:schemeClr val="accent5"/>
                </a:solidFill>
              </a:rPr>
              <a:t> з </a:t>
            </a:r>
            <a:r>
              <a:rPr lang="ru-RU" b="1" dirty="0" err="1">
                <a:solidFill>
                  <a:schemeClr val="accent5"/>
                </a:solidFill>
              </a:rPr>
              <a:t>математичним</a:t>
            </a:r>
            <a:r>
              <a:rPr lang="ru-RU" b="1" dirty="0">
                <a:solidFill>
                  <a:schemeClr val="accent5"/>
                </a:solidFill>
              </a:rPr>
              <a:t> планшетом</a:t>
            </a:r>
            <a:r>
              <a:rPr lang="ru-RU" b="1" i="1" dirty="0">
                <a:solidFill>
                  <a:schemeClr val="accent5"/>
                </a:solidFill>
              </a:rPr>
              <a:t>: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7940"/>
            <a:ext cx="8596668" cy="293997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sz="3200" dirty="0" smtClean="0"/>
          </a:p>
          <a:p>
            <a:pPr algn="just"/>
            <a:r>
              <a:rPr lang="ru-RU" sz="4000" dirty="0" err="1" smtClean="0"/>
              <a:t>Довільне</a:t>
            </a:r>
            <a:r>
              <a:rPr lang="ru-RU" sz="4000" dirty="0" smtClean="0"/>
              <a:t> </a:t>
            </a:r>
            <a:r>
              <a:rPr lang="ru-RU" sz="4000" dirty="0" err="1"/>
              <a:t>фантазування</a:t>
            </a:r>
            <a:r>
              <a:rPr lang="ru-RU" sz="4000" dirty="0"/>
              <a:t>. На великому </a:t>
            </a:r>
            <a:r>
              <a:rPr lang="ru-RU" sz="4000" dirty="0" err="1"/>
              <a:t>полі</a:t>
            </a:r>
            <a:r>
              <a:rPr lang="ru-RU" sz="4000" dirty="0"/>
              <a:t> </a:t>
            </a:r>
            <a:r>
              <a:rPr lang="ru-RU" sz="4000" dirty="0" err="1"/>
              <a:t>можна</a:t>
            </a:r>
            <a:r>
              <a:rPr lang="ru-RU" sz="4000" dirty="0"/>
              <a:t> </a:t>
            </a:r>
            <a:r>
              <a:rPr lang="ru-RU" sz="4000" dirty="0" err="1"/>
              <a:t>придумувати</a:t>
            </a:r>
            <a:r>
              <a:rPr lang="ru-RU" sz="4000" dirty="0"/>
              <a:t> </a:t>
            </a:r>
            <a:r>
              <a:rPr lang="ru-RU" sz="4000" dirty="0" err="1"/>
              <a:t>власні</a:t>
            </a:r>
            <a:r>
              <a:rPr lang="ru-RU" sz="4000" dirty="0"/>
              <a:t> </a:t>
            </a:r>
            <a:r>
              <a:rPr lang="ru-RU" sz="4000" dirty="0" err="1"/>
              <a:t>творіння</a:t>
            </a:r>
            <a:r>
              <a:rPr lang="ru-RU" sz="4000" dirty="0"/>
              <a:t>, </a:t>
            </a:r>
            <a:r>
              <a:rPr lang="ru-RU" sz="4000" dirty="0" err="1"/>
              <a:t>робити</a:t>
            </a:r>
            <a:r>
              <a:rPr lang="ru-RU" sz="4000" dirty="0"/>
              <a:t> </a:t>
            </a:r>
            <a:r>
              <a:rPr lang="ru-RU" sz="4000" dirty="0" err="1"/>
              <a:t>лабіринти</a:t>
            </a:r>
            <a:r>
              <a:rPr lang="ru-RU" sz="4000" dirty="0"/>
              <a:t> для </a:t>
            </a:r>
            <a:r>
              <a:rPr lang="ru-RU" sz="4000" dirty="0" err="1"/>
              <a:t>чоловічків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, </a:t>
            </a:r>
            <a:r>
              <a:rPr lang="ru-RU" sz="4000" dirty="0" err="1"/>
              <a:t>наприклад</a:t>
            </a:r>
            <a:r>
              <a:rPr lang="ru-RU" sz="4000" dirty="0"/>
              <a:t>, «</a:t>
            </a:r>
            <a:r>
              <a:rPr lang="ru-RU" sz="4000" dirty="0" err="1"/>
              <a:t>писати</a:t>
            </a:r>
            <a:r>
              <a:rPr lang="ru-RU" sz="4000" dirty="0"/>
              <a:t>» </a:t>
            </a:r>
            <a:r>
              <a:rPr lang="ru-RU" sz="4000" dirty="0" err="1"/>
              <a:t>гумками</a:t>
            </a:r>
            <a:r>
              <a:rPr lang="ru-RU" sz="4000" dirty="0"/>
              <a:t> </a:t>
            </a:r>
            <a:r>
              <a:rPr lang="ru-RU" sz="4000" dirty="0" err="1"/>
              <a:t>своє</a:t>
            </a:r>
            <a:r>
              <a:rPr lang="ru-RU" sz="4000" dirty="0"/>
              <a:t> </a:t>
            </a:r>
            <a:r>
              <a:rPr lang="ru-RU" sz="4000" dirty="0" err="1"/>
              <a:t>ім’я</a:t>
            </a:r>
            <a:r>
              <a:rPr lang="ru-RU" sz="4000" dirty="0" smtClean="0"/>
              <a:t>.</a:t>
            </a:r>
          </a:p>
          <a:p>
            <a:pPr algn="just"/>
            <a:r>
              <a:rPr lang="ru-RU" sz="4000" dirty="0"/>
              <a:t> </a:t>
            </a:r>
            <a:r>
              <a:rPr lang="ru-RU" sz="4000" dirty="0" err="1"/>
              <a:t>Вибудовування</a:t>
            </a:r>
            <a:r>
              <a:rPr lang="ru-RU" sz="4000" dirty="0"/>
              <a:t> </a:t>
            </a:r>
            <a:r>
              <a:rPr lang="ru-RU" sz="4000" dirty="0" err="1"/>
              <a:t>різноманітних</a:t>
            </a:r>
            <a:r>
              <a:rPr lang="ru-RU" sz="4000" dirty="0"/>
              <a:t> </a:t>
            </a:r>
            <a:r>
              <a:rPr lang="ru-RU" sz="4000" dirty="0" err="1"/>
              <a:t>геометричних</a:t>
            </a:r>
            <a:r>
              <a:rPr lang="ru-RU" sz="4000" dirty="0"/>
              <a:t> </a:t>
            </a:r>
            <a:r>
              <a:rPr lang="ru-RU" sz="4000" dirty="0" err="1"/>
              <a:t>фігур</a:t>
            </a:r>
            <a:r>
              <a:rPr lang="ru-RU" sz="4000" dirty="0"/>
              <a:t> – </a:t>
            </a:r>
            <a:r>
              <a:rPr lang="ru-RU" sz="4000" dirty="0" err="1"/>
              <a:t>різних</a:t>
            </a:r>
            <a:r>
              <a:rPr lang="ru-RU" sz="4000" dirty="0"/>
              <a:t> за типом, </a:t>
            </a:r>
            <a:r>
              <a:rPr lang="ru-RU" sz="4000" dirty="0" err="1"/>
              <a:t>кольором</a:t>
            </a:r>
            <a:r>
              <a:rPr lang="ru-RU" sz="4000" dirty="0"/>
              <a:t> і </a:t>
            </a:r>
            <a:r>
              <a:rPr lang="ru-RU" sz="4000" dirty="0" err="1" smtClean="0"/>
              <a:t>розміром</a:t>
            </a:r>
            <a:endParaRPr lang="ru-RU" sz="4000" dirty="0" smtClean="0"/>
          </a:p>
        </p:txBody>
      </p:sp>
      <p:pic>
        <p:nvPicPr>
          <p:cNvPr id="5122" name="Picture 2" descr="C:\Users\USER\Desktop\фото Сонечко  пед.технол\IMG_4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329" y="4271057"/>
            <a:ext cx="3001701" cy="2251276"/>
          </a:xfrm>
          <a:prstGeom prst="rect">
            <a:avLst/>
          </a:prstGeom>
          <a:noFill/>
        </p:spPr>
      </p:pic>
      <p:pic>
        <p:nvPicPr>
          <p:cNvPr id="5123" name="Picture 3" descr="C:\Users\USER\Desktop\фото Сонечко  пед.технол\IMG_4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1791" y="303835"/>
            <a:ext cx="2519423" cy="1889567"/>
          </a:xfrm>
          <a:prstGeom prst="rect">
            <a:avLst/>
          </a:prstGeom>
          <a:noFill/>
        </p:spPr>
      </p:pic>
      <p:pic>
        <p:nvPicPr>
          <p:cNvPr id="5124" name="Picture 4" descr="C:\Users\USER\Desktop\фото Сонечко  пед.технол\IMG_4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1112" y="4201610"/>
            <a:ext cx="3035172" cy="2276379"/>
          </a:xfrm>
          <a:prstGeom prst="rect">
            <a:avLst/>
          </a:prstGeom>
          <a:noFill/>
        </p:spPr>
      </p:pic>
      <p:pic>
        <p:nvPicPr>
          <p:cNvPr id="5125" name="Picture 5" descr="C:\Users\USER\Desktop\фото Сонечко  пед.технол\IMG_4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2120" y="4132162"/>
            <a:ext cx="3171464" cy="2378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064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182880"/>
            <a:ext cx="10954512" cy="23317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err="1"/>
              <a:t>Малювання</a:t>
            </a:r>
            <a:r>
              <a:rPr lang="ru-RU" sz="4000" dirty="0"/>
              <a:t> </a:t>
            </a:r>
            <a:r>
              <a:rPr lang="ru-RU" sz="4000" dirty="0" err="1"/>
              <a:t>малюнків</a:t>
            </a:r>
            <a:r>
              <a:rPr lang="ru-RU" sz="4000" dirty="0"/>
              <a:t> за схемою. </a:t>
            </a:r>
            <a:r>
              <a:rPr lang="ru-RU" sz="4000" dirty="0" err="1"/>
              <a:t>Заготуйте</a:t>
            </a:r>
            <a:r>
              <a:rPr lang="ru-RU" sz="4000" dirty="0"/>
              <a:t> </a:t>
            </a:r>
            <a:r>
              <a:rPr lang="ru-RU" sz="4000" dirty="0" err="1"/>
              <a:t>дидактичні</a:t>
            </a:r>
            <a:r>
              <a:rPr lang="ru-RU" sz="4000" dirty="0"/>
              <a:t> </a:t>
            </a:r>
            <a:r>
              <a:rPr lang="ru-RU" sz="4000" dirty="0" err="1"/>
              <a:t>картки</a:t>
            </a:r>
            <a:r>
              <a:rPr lang="ru-RU" sz="4000" dirty="0"/>
              <a:t> з </a:t>
            </a:r>
            <a:r>
              <a:rPr lang="ru-RU" sz="4000" dirty="0" err="1"/>
              <a:t>нанесеними</a:t>
            </a:r>
            <a:r>
              <a:rPr lang="ru-RU" sz="4000" dirty="0"/>
              <a:t> на них </a:t>
            </a:r>
            <a:r>
              <a:rPr lang="ru-RU" sz="4000" dirty="0" err="1"/>
              <a:t>крапочками</a:t>
            </a:r>
            <a:r>
              <a:rPr lang="ru-RU" sz="4000" dirty="0"/>
              <a:t> так, як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зроблено</a:t>
            </a:r>
            <a:r>
              <a:rPr lang="ru-RU" sz="4000" dirty="0"/>
              <a:t> на </a:t>
            </a:r>
            <a:r>
              <a:rPr lang="ru-RU" sz="4000" dirty="0" err="1"/>
              <a:t>полі</a:t>
            </a:r>
            <a:r>
              <a:rPr lang="ru-RU" sz="4000" dirty="0"/>
              <a:t> </a:t>
            </a:r>
            <a:r>
              <a:rPr lang="ru-RU" sz="4000" dirty="0" err="1"/>
              <a:t>геоборда</a:t>
            </a:r>
            <a:r>
              <a:rPr lang="ru-RU" sz="4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160" y="2160588"/>
            <a:ext cx="4143736" cy="3881437"/>
          </a:xfrm>
        </p:spPr>
      </p:pic>
    </p:spTree>
    <p:extLst>
      <p:ext uri="{BB962C8B-B14F-4D97-AF65-F5344CB8AC3E}">
        <p14:creationId xmlns:p14="http://schemas.microsoft.com/office/powerpoint/2010/main" xmlns="" val="109961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214947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геобордах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гумки</a:t>
            </a:r>
            <a:r>
              <a:rPr lang="ru-RU" dirty="0"/>
              <a:t>, а і нитки. З них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лабіринти</a:t>
            </a:r>
            <a:r>
              <a:rPr lang="ru-RU" dirty="0"/>
              <a:t> і </a:t>
            </a:r>
            <a:r>
              <a:rPr lang="ru-RU" dirty="0" err="1"/>
              <a:t>котити</a:t>
            </a:r>
            <a:r>
              <a:rPr lang="ru-RU" dirty="0"/>
              <a:t> кульку. Або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– провести ниточку по </a:t>
            </a:r>
            <a:r>
              <a:rPr lang="ru-RU" dirty="0" err="1"/>
              <a:t>геоборду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обхопити</a:t>
            </a:r>
            <a:r>
              <a:rPr lang="ru-RU" dirty="0"/>
              <a:t> </a:t>
            </a:r>
            <a:r>
              <a:rPr lang="ru-RU" dirty="0" err="1"/>
              <a:t>гвіздочки</a:t>
            </a:r>
            <a:r>
              <a:rPr lang="ru-RU" dirty="0"/>
              <a:t> одного </a:t>
            </a:r>
            <a:r>
              <a:rPr lang="ru-RU" dirty="0" err="1"/>
              <a:t>кольору</a:t>
            </a:r>
            <a:r>
              <a:rPr lang="ru-RU" dirty="0"/>
              <a:t> і т.п.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00" y="3154680"/>
            <a:ext cx="3830281" cy="3486436"/>
          </a:xfrm>
        </p:spPr>
      </p:pic>
      <p:pic>
        <p:nvPicPr>
          <p:cNvPr id="7170" name="Picture 2" descr="C:\Users\USER\Desktop\фото Сонечко  пед.технол\IMG_4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835" y="3061504"/>
            <a:ext cx="4197752" cy="3148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054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235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математичного</a:t>
            </a:r>
            <a:r>
              <a:rPr lang="ru-RU" dirty="0"/>
              <a:t> </a:t>
            </a:r>
            <a:r>
              <a:rPr lang="ru-RU" dirty="0" err="1"/>
              <a:t>плашнету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відпрацьовувати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рахування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фігуру</a:t>
            </a:r>
            <a:r>
              <a:rPr lang="ru-RU" dirty="0"/>
              <a:t>, у </a:t>
            </a:r>
            <a:r>
              <a:rPr lang="ru-RU" dirty="0" err="1"/>
              <a:t>якої</a:t>
            </a:r>
            <a:r>
              <a:rPr lang="ru-RU" dirty="0"/>
              <a:t> 4 кута, не </a:t>
            </a:r>
            <a:r>
              <a:rPr lang="ru-RU" dirty="0" err="1"/>
              <a:t>обов’язково</a:t>
            </a:r>
            <a:r>
              <a:rPr lang="ru-RU" dirty="0"/>
              <a:t> квадрат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прямокутник</a:t>
            </a:r>
            <a:r>
              <a:rPr lang="ru-RU" dirty="0"/>
              <a:t>,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фігуру</a:t>
            </a:r>
            <a:r>
              <a:rPr lang="ru-RU" dirty="0"/>
              <a:t> з </a:t>
            </a:r>
            <a:r>
              <a:rPr lang="ru-RU" dirty="0" err="1"/>
              <a:t>п’ятьма</a:t>
            </a:r>
            <a:r>
              <a:rPr lang="ru-RU" dirty="0"/>
              <a:t> кутами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7620" y="2929414"/>
            <a:ext cx="4866004" cy="3649503"/>
          </a:xfrm>
        </p:spPr>
      </p:pic>
    </p:spTree>
    <p:extLst>
      <p:ext uri="{BB962C8B-B14F-4D97-AF65-F5344CB8AC3E}">
        <p14:creationId xmlns:p14="http://schemas.microsoft.com/office/powerpoint/2010/main" xmlns="" val="214568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6100" cy="182943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«</a:t>
            </a:r>
            <a:r>
              <a:rPr lang="ru-RU" dirty="0" err="1"/>
              <a:t>Будиночки</a:t>
            </a:r>
            <a:r>
              <a:rPr lang="ru-RU" dirty="0"/>
              <a:t> для </a:t>
            </a:r>
            <a:r>
              <a:rPr lang="ru-RU" dirty="0" err="1"/>
              <a:t>тварин</a:t>
            </a:r>
            <a:r>
              <a:rPr lang="ru-RU" dirty="0"/>
              <a:t>». На </a:t>
            </a:r>
            <a:r>
              <a:rPr lang="ru-RU" dirty="0" err="1"/>
              <a:t>планшеті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гумок</a:t>
            </a:r>
            <a:r>
              <a:rPr lang="ru-RU" dirty="0"/>
              <a:t> </a:t>
            </a:r>
            <a:r>
              <a:rPr lang="ru-RU" dirty="0" err="1"/>
              <a:t>створіть</a:t>
            </a:r>
            <a:r>
              <a:rPr lang="ru-RU" dirty="0"/>
              <a:t> ячейки,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поскладати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Таким чином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справжню</a:t>
            </a:r>
            <a:r>
              <a:rPr lang="ru-RU" dirty="0"/>
              <a:t> </a:t>
            </a:r>
            <a:r>
              <a:rPr lang="ru-RU" dirty="0" err="1"/>
              <a:t>рольову</a:t>
            </a:r>
            <a:r>
              <a:rPr lang="ru-RU" dirty="0"/>
              <a:t> </a:t>
            </a:r>
            <a:r>
              <a:rPr lang="ru-RU" dirty="0" err="1"/>
              <a:t>гру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34" y="2733495"/>
            <a:ext cx="4251097" cy="3881437"/>
          </a:xfrm>
        </p:spPr>
      </p:pic>
      <p:pic>
        <p:nvPicPr>
          <p:cNvPr id="8194" name="Picture 2" descr="C:\Users\USER\Desktop\фото Сонечко  пед.технол\IMG_4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05245"/>
            <a:ext cx="3896810" cy="292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169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0000030 фон для презентацій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381000"/>
            <a:ext cx="10795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10" y="764705"/>
            <a:ext cx="11658345" cy="561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0000030 фон для презентацій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381000"/>
            <a:ext cx="10795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ÐÐ°ÑÑÐ¸Ð½ÐºÐ¸ Ð¿Ð¾ Ð·Ð°Ð¿ÑÐ¾ÑÑ ÑÐ¾Ð·ÑÑÑÐ²Ð°Ð½Ð½Ñ Ð²ÑÑÑÑÐ² Ð·Ð° Ð´Ð¾Ð¿Ð¾Ð¼Ð¾Ð³Ð¾Ñ Ð¼Ð½ÐµÐ¼Ð¾ÑÐ°Ð±Ð»Ð¸ÑÑ Ð¿ÑÐµÐ·ÐµÐ½ÑÐ°ÑÑ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13281"/>
            <a:ext cx="11988883" cy="7210851"/>
          </a:xfrm>
          <a:prstGeom prst="rect">
            <a:avLst/>
          </a:prstGeom>
          <a:noFill/>
        </p:spPr>
      </p:pic>
      <p:pic>
        <p:nvPicPr>
          <p:cNvPr id="1026" name="Picture 2" descr="C:\Users\USER\Desktop\Атест. 2018-19\Бецанич Г.С. фото та конспект заняття\фото заняття\IMG_4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0329">
            <a:off x="274947" y="406452"/>
            <a:ext cx="3891064" cy="2511031"/>
          </a:xfrm>
          <a:prstGeom prst="rect">
            <a:avLst/>
          </a:prstGeom>
          <a:noFill/>
        </p:spPr>
      </p:pic>
      <p:pic>
        <p:nvPicPr>
          <p:cNvPr id="2" name="Picture 2" descr="C:\Users\USER\Desktop\Атест. 2018-19\Бецанич Г.С. фото та конспект заняття\фото заняття\IMG_4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41924">
            <a:off x="288644" y="3293549"/>
            <a:ext cx="3905437" cy="2569513"/>
          </a:xfrm>
          <a:prstGeom prst="rect">
            <a:avLst/>
          </a:prstGeom>
          <a:noFill/>
        </p:spPr>
      </p:pic>
      <p:pic>
        <p:nvPicPr>
          <p:cNvPr id="4" name="Picture 2" descr="C:\Users\USER\Desktop\фото Сонечко  пед.технол\IMG_43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8916" y="4632767"/>
            <a:ext cx="3310359" cy="2074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Ð°ÑÑÐ¸Ð½ÐºÐ¸ Ð¿Ð¾ Ð·Ð°Ð¿ÑÐ¾ÑÑ ÑÐ¾Ð·ÑÑÑÐ²Ð°Ð½Ð½Ñ Ð²ÑÑÑÑÐ² Ð·Ð° Ð´Ð¾Ð¿Ð¾Ð¼Ð¾Ð³Ð¾Ñ Ð¼Ð½ÐµÐ¼Ð¾ÑÐ°Ð±Ð»Ð¸ÑÑ Ð¿ÑÐµÐ·ÐµÐ½ÑÐ°Ñ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74" y="0"/>
            <a:ext cx="5448068" cy="3067741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ÑÐ¾Ð·ÑÑÑÐ²Ð°Ð½Ð½Ñ Ð²ÑÑÑÑÐ² Ð·Ð° Ð´Ð¾Ð¿Ð¾Ð¼Ð¾Ð³Ð¾Ñ Ð¼Ð½ÐµÐ¼Ð¾ÑÐ°Ð±Ð»Ð¸ÑÑ Ð¿ÑÐµÐ·ÐµÐ½ÑÐ°ÑÑ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1626" y="0"/>
            <a:ext cx="5357011" cy="3171463"/>
          </a:xfrm>
          <a:prstGeom prst="rect">
            <a:avLst/>
          </a:prstGeom>
          <a:noFill/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261" y="3345084"/>
            <a:ext cx="4957768" cy="3310359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ÑÐ¾Ð·ÑÑÑÐ²Ð°Ð½Ð½Ñ Ð²ÑÑÑÑÐ² Ð·Ð° Ð´Ð¾Ð¿Ð¾Ð¼Ð¾Ð³Ð¾Ñ Ð¼Ð½ÐµÐ¼Ð¾ÑÐ°Ð±Ð»Ð¸ÑÑ Ð¿ÑÐµÐ·ÐµÐ½ÑÐ°ÑÑ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3366" y="3345084"/>
            <a:ext cx="4967264" cy="3512916"/>
          </a:xfrm>
          <a:prstGeom prst="rect">
            <a:avLst/>
          </a:prstGeom>
          <a:noFill/>
        </p:spPr>
      </p:pic>
      <p:pic>
        <p:nvPicPr>
          <p:cNvPr id="6" name="Picture 4" descr="ÐÐ°ÑÑÐ¸Ð½ÐºÐ¸ Ð¿Ð¾ Ð·Ð°Ð¿ÑÐ¾ÑÑ ÑÐ¾Ð·ÑÑÑÐ²Ð°Ð½Ð½Ñ Ð²ÑÑÑÑÐ² Ð·Ð° Ð´Ð¾Ð¿Ð¾Ð¼Ð¾Ð³Ð¾Ñ Ð¼Ð½ÐµÐ¼Ð¾ÑÐ°Ð±Ð»Ð¸ÑÑ Ð¿ÑÐµÐ·ÐµÐ½ÑÐ°ÑÑ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42" y="3067291"/>
            <a:ext cx="4269294" cy="309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Ð¾Ð·ÑÑÑÐ²Ð°Ð½Ð½Ñ Ð²ÑÑÑÑÐ² Ð·Ð° Ð´Ð¾Ð¿Ð¾Ð¼Ð¾Ð³Ð¾Ñ Ð¼Ð½ÐµÐ¼Ð¾ÑÐ°Ð±Ð»Ð¸ÑÑ Ð¿ÑÐµÐ·ÐµÐ½ÑÐ°Ñ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77" y="185195"/>
            <a:ext cx="5895689" cy="39366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84110" y="3113591"/>
            <a:ext cx="6030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Етапи роботи над вивченням вірша 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1.Виразне читання вірша вихователем.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2.Повторне читання вірша дорослим з опорою на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мнемотаблицю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( послідовне розглядання квадратів).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3.Запитання за змістом вірша.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4.Пояснення значень незрозумілих слів у доступній для дітей формі.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5. Читання педагогом окремо кожного рядка вірша і повторення його дитиною з опорою на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мнемотаблицю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6. Відтворення дитиною вірша з опорою на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мнемотаблицю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/>
          </a:p>
        </p:txBody>
      </p:sp>
      <p:pic>
        <p:nvPicPr>
          <p:cNvPr id="4098" name="Picture 2" descr="D:\Заняття\Сонечко\заняття Бецанич\IMG_4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8253" y="335666"/>
            <a:ext cx="3348534" cy="2650603"/>
          </a:xfrm>
          <a:prstGeom prst="rect">
            <a:avLst/>
          </a:prstGeom>
          <a:noFill/>
        </p:spPr>
      </p:pic>
      <p:pic>
        <p:nvPicPr>
          <p:cNvPr id="4099" name="Picture 3" descr="D:\Заняття\Сонечко\заняття Бецанич\IMG_4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271058"/>
            <a:ext cx="3449256" cy="2586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Сонечко  пед.технол\IMG_4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34" y="439838"/>
            <a:ext cx="3750198" cy="2812648"/>
          </a:xfrm>
          <a:prstGeom prst="rect">
            <a:avLst/>
          </a:prstGeom>
          <a:noFill/>
        </p:spPr>
      </p:pic>
      <p:pic>
        <p:nvPicPr>
          <p:cNvPr id="2052" name="Picture 4" descr="C:\Users\USER\Desktop\фото Сонечко  пед.технол\IMG_4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932" y="520861"/>
            <a:ext cx="3634449" cy="2725837"/>
          </a:xfrm>
          <a:prstGeom prst="rect">
            <a:avLst/>
          </a:prstGeom>
          <a:noFill/>
        </p:spPr>
      </p:pic>
      <p:pic>
        <p:nvPicPr>
          <p:cNvPr id="2053" name="Picture 5" descr="C:\Users\USER\Desktop\фото Сонечко  пед.технол\IMG_4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405" y="3495554"/>
            <a:ext cx="3850511" cy="2887883"/>
          </a:xfrm>
          <a:prstGeom prst="rect">
            <a:avLst/>
          </a:prstGeom>
          <a:noFill/>
        </p:spPr>
      </p:pic>
      <p:pic>
        <p:nvPicPr>
          <p:cNvPr id="2054" name="Picture 6" descr="C:\Users\USER\Desktop\фото Сонечко  пед.технол\IMG_4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2553" y="3565003"/>
            <a:ext cx="3827361" cy="2870521"/>
          </a:xfrm>
          <a:prstGeom prst="rect">
            <a:avLst/>
          </a:prstGeom>
          <a:noFill/>
        </p:spPr>
      </p:pic>
      <p:pic>
        <p:nvPicPr>
          <p:cNvPr id="2055" name="Picture 7" descr="C:\Users\USER\Desktop\фото Сонечко  пед.технол\IMG_44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971" y="1632031"/>
            <a:ext cx="3804211" cy="2853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278" y="609600"/>
            <a:ext cx="3935393" cy="1320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Викладання тексту вірша за картинками розрізаної </a:t>
            </a:r>
            <a:r>
              <a:rPr lang="uk-UA" dirty="0" err="1" smtClean="0">
                <a:solidFill>
                  <a:schemeClr val="tx1"/>
                </a:solidFill>
              </a:rPr>
              <a:t>мнемотаблиці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фото Сонечко  пед.технол\IMG_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809" y="405114"/>
            <a:ext cx="3105872" cy="2641922"/>
          </a:xfrm>
          <a:prstGeom prst="rect">
            <a:avLst/>
          </a:prstGeom>
          <a:noFill/>
        </p:spPr>
      </p:pic>
      <p:pic>
        <p:nvPicPr>
          <p:cNvPr id="3075" name="Picture 3" descr="C:\Users\USER\Desktop\фото Сонечко  пед.технол\IMG_4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358" y="416689"/>
            <a:ext cx="3510986" cy="2633239"/>
          </a:xfrm>
          <a:prstGeom prst="rect">
            <a:avLst/>
          </a:prstGeom>
          <a:noFill/>
        </p:spPr>
      </p:pic>
      <p:pic>
        <p:nvPicPr>
          <p:cNvPr id="3076" name="Picture 4" descr="C:\Users\USER\Desktop\фото Сонечко  пед.технол\IMG_4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153" y="3819648"/>
            <a:ext cx="3360515" cy="2520386"/>
          </a:xfrm>
          <a:prstGeom prst="rect">
            <a:avLst/>
          </a:prstGeom>
          <a:noFill/>
        </p:spPr>
      </p:pic>
      <p:pic>
        <p:nvPicPr>
          <p:cNvPr id="3077" name="Picture 5" descr="C:\Users\USER\Desktop\фото Сонечко  пед.технол\IMG_4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5150" y="3825431"/>
            <a:ext cx="3460830" cy="2595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5584" y="2404534"/>
            <a:ext cx="3229338" cy="500712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chemeClr val="accent5"/>
                </a:solidFill>
              </a:rPr>
              <a:t>Геоборд</a:t>
            </a:r>
            <a:r>
              <a:rPr lang="ru-RU" sz="3600" b="1" dirty="0">
                <a:solidFill>
                  <a:schemeClr val="accent5"/>
                </a:solidFill>
              </a:rPr>
              <a:t> (</a:t>
            </a:r>
            <a:r>
              <a:rPr lang="ru-RU" sz="3600" b="1" dirty="0" err="1">
                <a:solidFill>
                  <a:schemeClr val="accent5"/>
                </a:solidFill>
              </a:rPr>
              <a:t>математичний</a:t>
            </a:r>
            <a:r>
              <a:rPr lang="ru-RU" sz="3600" b="1" dirty="0">
                <a:solidFill>
                  <a:schemeClr val="accent5"/>
                </a:solidFill>
              </a:rPr>
              <a:t> планшет)</a:t>
            </a:r>
            <a:r>
              <a:rPr lang="ru-RU" b="1" dirty="0">
                <a:solidFill>
                  <a:schemeClr val="accent5"/>
                </a:solidFill>
              </a:rPr>
              <a:t/>
            </a:r>
            <a:br>
              <a:rPr lang="ru-RU" b="1" dirty="0">
                <a:solidFill>
                  <a:schemeClr val="accent5"/>
                </a:solidFill>
              </a:rPr>
            </a:b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33" y="3183196"/>
            <a:ext cx="3225800" cy="31882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6237" y="567159"/>
            <a:ext cx="738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5"/>
                </a:solidFill>
              </a:rPr>
              <a:t>З чого складається </a:t>
            </a:r>
            <a:r>
              <a:rPr lang="uk-UA" b="1" dirty="0" err="1" smtClean="0">
                <a:solidFill>
                  <a:schemeClr val="accent5"/>
                </a:solidFill>
              </a:rPr>
              <a:t>геоборд</a:t>
            </a:r>
            <a:r>
              <a:rPr lang="uk-UA" b="1" dirty="0" smtClean="0">
                <a:solidFill>
                  <a:schemeClr val="accent5"/>
                </a:solidFill>
              </a:rPr>
              <a:t>?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7438" y="995423"/>
            <a:ext cx="72689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Геоборд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плоского поля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штирів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розташованих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полі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рівновіддалено</a:t>
            </a:r>
            <a:r>
              <a:rPr lang="ru-RU" sz="2400" dirty="0" smtClean="0"/>
              <a:t> один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одного по </a:t>
            </a:r>
            <a:r>
              <a:rPr lang="ru-RU" sz="2400" dirty="0" err="1" smtClean="0"/>
              <a:t>горизонталі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вертикалі</a:t>
            </a:r>
            <a:r>
              <a:rPr lang="ru-RU" sz="2400" dirty="0" smtClean="0"/>
              <a:t>. Для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геобордом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гумки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звичайні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латексні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канцелярські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тонкі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кольорові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волосся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 smtClean="0"/>
              <a:t>Одягаючи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гумку</a:t>
            </a:r>
            <a:r>
              <a:rPr lang="ru-RU" sz="2400" dirty="0" smtClean="0"/>
              <a:t> на два </a:t>
            </a:r>
            <a:r>
              <a:rPr lang="ru-RU" sz="2400" dirty="0" err="1" smtClean="0"/>
              <a:t>штирі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пряму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лінію</a:t>
            </a:r>
            <a:r>
              <a:rPr lang="ru-RU" sz="2400" dirty="0" smtClean="0"/>
              <a:t>, на три – </a:t>
            </a:r>
            <a:r>
              <a:rPr lang="ru-RU" sz="2400" dirty="0" err="1" smtClean="0"/>
              <a:t>трикутник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чотири</a:t>
            </a:r>
            <a:r>
              <a:rPr lang="ru-RU" sz="2400" dirty="0" smtClean="0"/>
              <a:t> – квадрат. З </a:t>
            </a:r>
            <a:r>
              <a:rPr lang="ru-RU" sz="2400" dirty="0" err="1" smtClean="0"/>
              <a:t>ліній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фігур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просто </a:t>
            </a:r>
            <a:r>
              <a:rPr lang="ru-RU" sz="2400" dirty="0" err="1" smtClean="0"/>
              <a:t>неможливо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іграх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373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144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У </a:t>
            </a:r>
            <a:r>
              <a:rPr lang="ru-RU" b="1" dirty="0" err="1">
                <a:solidFill>
                  <a:schemeClr val="accent5"/>
                </a:solidFill>
              </a:rPr>
              <a:t>чому</a:t>
            </a:r>
            <a:r>
              <a:rPr lang="ru-RU" b="1" dirty="0">
                <a:solidFill>
                  <a:schemeClr val="accent5"/>
                </a:solidFill>
              </a:rPr>
              <a:t> </a:t>
            </a:r>
            <a:r>
              <a:rPr lang="ru-RU" b="1" dirty="0" err="1">
                <a:solidFill>
                  <a:schemeClr val="accent5"/>
                </a:solidFill>
              </a:rPr>
              <a:t>користь</a:t>
            </a:r>
            <a:r>
              <a:rPr lang="ru-RU" b="1" dirty="0">
                <a:solidFill>
                  <a:schemeClr val="accent5"/>
                </a:solidFill>
              </a:rPr>
              <a:t> </a:t>
            </a:r>
            <a:r>
              <a:rPr lang="ru-RU" b="1" dirty="0" err="1">
                <a:solidFill>
                  <a:schemeClr val="accent5"/>
                </a:solidFill>
              </a:rPr>
              <a:t>геоборду</a:t>
            </a:r>
            <a:r>
              <a:rPr lang="ru-RU" b="1" dirty="0">
                <a:solidFill>
                  <a:schemeClr val="accent5"/>
                </a:solidFill>
              </a:rPr>
              <a:t>?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82906"/>
            <a:ext cx="8596668" cy="5636257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розвиває</a:t>
            </a:r>
            <a:r>
              <a:rPr lang="ru-RU" sz="2800" dirty="0"/>
              <a:t> </a:t>
            </a:r>
            <a:r>
              <a:rPr lang="ru-RU" sz="2800" dirty="0" err="1"/>
              <a:t>когнітивні</a:t>
            </a:r>
            <a:r>
              <a:rPr lang="ru-RU" sz="2800" dirty="0"/>
              <a:t> </a:t>
            </a:r>
            <a:r>
              <a:rPr lang="ru-RU" sz="2800" dirty="0" err="1"/>
              <a:t>здібності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: </a:t>
            </a:r>
            <a:r>
              <a:rPr lang="ru-RU" sz="2800" dirty="0" err="1"/>
              <a:t>просторове</a:t>
            </a:r>
            <a:r>
              <a:rPr lang="ru-RU" sz="2800" dirty="0"/>
              <a:t> і </a:t>
            </a:r>
            <a:r>
              <a:rPr lang="ru-RU" sz="2800" dirty="0" err="1"/>
              <a:t>асоціативне</a:t>
            </a:r>
            <a:r>
              <a:rPr lang="ru-RU" sz="2800" dirty="0"/>
              <a:t> </a:t>
            </a:r>
            <a:r>
              <a:rPr lang="ru-RU" sz="2800" dirty="0" err="1"/>
              <a:t>мислення</a:t>
            </a:r>
            <a:r>
              <a:rPr lang="ru-RU" sz="2800" dirty="0"/>
              <a:t>, </a:t>
            </a:r>
            <a:r>
              <a:rPr lang="ru-RU" sz="2800" dirty="0" err="1"/>
              <a:t>увагу</a:t>
            </a:r>
            <a:r>
              <a:rPr lang="ru-RU" sz="2800" dirty="0"/>
              <a:t>, </a:t>
            </a:r>
            <a:r>
              <a:rPr lang="ru-RU" sz="2800" dirty="0" err="1" smtClean="0"/>
              <a:t>пам’ять</a:t>
            </a:r>
            <a:endParaRPr lang="ru-RU" sz="2800" dirty="0" smtClean="0"/>
          </a:p>
          <a:p>
            <a:pPr algn="just"/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психосенсомоторному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та </a:t>
            </a:r>
            <a:r>
              <a:rPr lang="ru-RU" sz="2800" dirty="0" err="1"/>
              <a:t>розвиває</a:t>
            </a:r>
            <a:r>
              <a:rPr lang="ru-RU" sz="2800" dirty="0"/>
              <a:t> </a:t>
            </a:r>
            <a:r>
              <a:rPr lang="ru-RU" sz="2800" dirty="0" err="1"/>
              <a:t>дрібну</a:t>
            </a:r>
            <a:r>
              <a:rPr lang="ru-RU" sz="2800" dirty="0"/>
              <a:t> моторику (</a:t>
            </a:r>
            <a:r>
              <a:rPr lang="ru-RU" sz="2800" dirty="0" err="1"/>
              <a:t>розтягування</a:t>
            </a:r>
            <a:r>
              <a:rPr lang="ru-RU" sz="2800" dirty="0"/>
              <a:t>, </a:t>
            </a:r>
            <a:r>
              <a:rPr lang="ru-RU" sz="2800" dirty="0" err="1"/>
              <a:t>надягання</a:t>
            </a:r>
            <a:r>
              <a:rPr lang="ru-RU" sz="2800" dirty="0"/>
              <a:t> </a:t>
            </a:r>
            <a:r>
              <a:rPr lang="ru-RU" sz="2800" dirty="0" err="1"/>
              <a:t>гумок</a:t>
            </a:r>
            <a:r>
              <a:rPr lang="ru-RU" sz="2800" dirty="0"/>
              <a:t> на </a:t>
            </a:r>
            <a:r>
              <a:rPr lang="ru-RU" sz="2800" dirty="0" err="1"/>
              <a:t>штирі</a:t>
            </a:r>
            <a:r>
              <a:rPr lang="ru-RU" sz="2800" dirty="0"/>
              <a:t> – </a:t>
            </a:r>
            <a:r>
              <a:rPr lang="ru-RU" sz="2800" dirty="0" err="1"/>
              <a:t>корисна</a:t>
            </a:r>
            <a:r>
              <a:rPr lang="ru-RU" sz="2800" dirty="0"/>
              <a:t> </a:t>
            </a:r>
            <a:r>
              <a:rPr lang="ru-RU" sz="2800" dirty="0" err="1"/>
              <a:t>сенсорна</a:t>
            </a:r>
            <a:r>
              <a:rPr lang="ru-RU" sz="2800" dirty="0"/>
              <a:t> «зарядка» для маленьких </a:t>
            </a:r>
            <a:r>
              <a:rPr lang="ru-RU" sz="2800" dirty="0" err="1"/>
              <a:t>пальчиків</a:t>
            </a:r>
            <a:r>
              <a:rPr lang="ru-RU" sz="2800" dirty="0" smtClean="0"/>
              <a:t>!)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 err="1"/>
              <a:t>математичний</a:t>
            </a:r>
            <a:r>
              <a:rPr lang="ru-RU" sz="2800" dirty="0"/>
              <a:t> планшет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самостійного</a:t>
            </a:r>
            <a:r>
              <a:rPr lang="ru-RU" sz="2800" dirty="0"/>
              <a:t> </a:t>
            </a:r>
            <a:r>
              <a:rPr lang="ru-RU" sz="2800" dirty="0" err="1"/>
              <a:t>вигадувати</a:t>
            </a:r>
            <a:r>
              <a:rPr lang="ru-RU" sz="2800" dirty="0"/>
              <a:t> </a:t>
            </a:r>
            <a:r>
              <a:rPr lang="ru-RU" sz="2800" dirty="0" err="1"/>
              <a:t>зображення</a:t>
            </a:r>
            <a:r>
              <a:rPr lang="ru-RU" sz="2800" dirty="0"/>
              <a:t>, а значить, </a:t>
            </a:r>
            <a:r>
              <a:rPr lang="ru-RU" sz="2800" dirty="0" err="1"/>
              <a:t>розвиває</a:t>
            </a:r>
            <a:r>
              <a:rPr lang="ru-RU" sz="2800" dirty="0"/>
              <a:t> </a:t>
            </a:r>
            <a:r>
              <a:rPr lang="ru-RU" sz="2800" dirty="0" err="1"/>
              <a:t>фантазію</a:t>
            </a:r>
            <a:r>
              <a:rPr lang="ru-RU" sz="2800" dirty="0"/>
              <a:t> і </a:t>
            </a:r>
            <a:r>
              <a:rPr lang="ru-RU" sz="2800" dirty="0" err="1"/>
              <a:t>творчий</a:t>
            </a:r>
            <a:r>
              <a:rPr lang="ru-RU" sz="2800" dirty="0"/>
              <a:t> </a:t>
            </a:r>
            <a:r>
              <a:rPr lang="ru-RU" sz="2800" dirty="0" err="1"/>
              <a:t>потенціал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відмінний</a:t>
            </a:r>
            <a:r>
              <a:rPr lang="ru-RU" sz="2800" dirty="0"/>
              <a:t> метод </a:t>
            </a:r>
            <a:r>
              <a:rPr lang="ru-RU" sz="2800" dirty="0" err="1"/>
              <a:t>розслаблення</a:t>
            </a:r>
            <a:r>
              <a:rPr lang="ru-RU" sz="2800" dirty="0"/>
              <a:t> і </a:t>
            </a:r>
            <a:r>
              <a:rPr lang="ru-RU" sz="2800" dirty="0" err="1"/>
              <a:t>зняття</a:t>
            </a:r>
            <a:r>
              <a:rPr lang="ru-RU" sz="2800" dirty="0"/>
              <a:t> </a:t>
            </a:r>
            <a:r>
              <a:rPr lang="ru-RU" sz="2800" dirty="0" err="1"/>
              <a:t>фізичного</a:t>
            </a:r>
            <a:r>
              <a:rPr lang="ru-RU" sz="2800" dirty="0"/>
              <a:t> та </a:t>
            </a:r>
            <a:r>
              <a:rPr lang="ru-RU" sz="2800" dirty="0" err="1"/>
              <a:t>психологічного</a:t>
            </a:r>
            <a:r>
              <a:rPr lang="ru-RU" sz="2800" dirty="0"/>
              <a:t> </a:t>
            </a:r>
            <a:r>
              <a:rPr lang="ru-RU" sz="2800" dirty="0" err="1"/>
              <a:t>напруження</a:t>
            </a:r>
            <a:r>
              <a:rPr lang="ru-RU" sz="2800" dirty="0"/>
              <a:t> у </a:t>
            </a:r>
            <a:r>
              <a:rPr lang="ru-RU" sz="2800" dirty="0" err="1"/>
              <a:t>дітей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069994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358</Words>
  <Application>Microsoft Office PowerPoint</Application>
  <PresentationFormat>Произвольный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Викладання тексту вірша за картинками розрізаної мнемотаблиці</vt:lpstr>
      <vt:lpstr>Геоборд (математичний планшет) </vt:lpstr>
      <vt:lpstr>У чому користь геоборду?</vt:lpstr>
      <vt:lpstr>Ігри з математичним планшетом:</vt:lpstr>
      <vt:lpstr>Малювання малюнків за схемою. Заготуйте дидактичні картки з нанесеними на них крапочками так, як це зроблено на полі геоборда.</vt:lpstr>
      <vt:lpstr>На геобордах можна використовувати не лише гумки, а і нитки. З них можна зробити лабіринти і котити кульку. Або можна давати завдання – провести ниточку по геоборду так, щоб обхопити гвіздочки одного кольору і т.п.</vt:lpstr>
      <vt:lpstr>За допомогою математичного плашнету можна відпрацьовувати навички рахування, наприклад, побудувати фігуру, у якої 4 кута, не обов’язково квадрат або прямокутник, побудувати фігуру з п’ятьма кутами </vt:lpstr>
      <vt:lpstr>«Будиночки для тварин». На планшеті за допомогою гумок створіть ячейки, куди можна поскладати тварин. Таким чином можна організувати справжню рольову гру.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USER</cp:lastModifiedBy>
  <cp:revision>15</cp:revision>
  <dcterms:created xsi:type="dcterms:W3CDTF">2018-11-01T16:10:00Z</dcterms:created>
  <dcterms:modified xsi:type="dcterms:W3CDTF">2019-02-27T08:23:14Z</dcterms:modified>
</cp:coreProperties>
</file>